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3"/>
  </p:notesMasterIdLst>
  <p:sldIdLst>
    <p:sldId id="257" r:id="rId2"/>
    <p:sldId id="337" r:id="rId3"/>
    <p:sldId id="307" r:id="rId4"/>
    <p:sldId id="310" r:id="rId5"/>
    <p:sldId id="309" r:id="rId6"/>
    <p:sldId id="334" r:id="rId7"/>
    <p:sldId id="301" r:id="rId8"/>
    <p:sldId id="297" r:id="rId9"/>
    <p:sldId id="258" r:id="rId10"/>
    <p:sldId id="300" r:id="rId11"/>
    <p:sldId id="294" r:id="rId12"/>
    <p:sldId id="338" r:id="rId13"/>
    <p:sldId id="306" r:id="rId14"/>
    <p:sldId id="336" r:id="rId15"/>
    <p:sldId id="319" r:id="rId16"/>
    <p:sldId id="322" r:id="rId17"/>
    <p:sldId id="312" r:id="rId18"/>
    <p:sldId id="283" r:id="rId19"/>
    <p:sldId id="328" r:id="rId20"/>
    <p:sldId id="304" r:id="rId21"/>
    <p:sldId id="32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62" autoAdjust="0"/>
    <p:restoredTop sz="93250" autoAdjust="0"/>
  </p:normalViewPr>
  <p:slideViewPr>
    <p:cSldViewPr>
      <p:cViewPr varScale="1">
        <p:scale>
          <a:sx n="68" d="100"/>
          <a:sy n="6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5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B47F758-6A08-4E38-940A-CDE42F56965A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D930FC7-7514-404F-997B-49FDB99EB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CDCC7-E74E-466C-BFAA-0A29571E6A12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FD24D-27E2-4EA2-8B0F-6594BF1BA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C359F-9CDF-4B6D-BF00-7B7F177014A0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3F9FD-17AF-4A34-9F34-56F3FCF5BB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1CA83-EDAC-405F-A863-545F57DD32C4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9418E-DE0B-4639-8247-52C89ECDC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49564-5C68-45FC-A467-C45568C78699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99497-6184-4D96-A7AF-380DEC264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D6BD7-CE88-4D6E-9D1C-AE8225646108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61B26-F413-415E-8181-3251054F7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B941C-FF78-49AC-BEF4-C85674961BCF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69004-A7A7-4EB6-83CB-A32122D6A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93BD2-7208-4966-B7C9-170D84431048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F41F8-1B28-402A-80F5-32E266DE47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F4BF1-578F-4410-BD9A-1288EC7C5673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4A5BB-081F-4E3D-AB40-D111968FB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7D1BF-B3D6-4638-AA4B-6931D774F353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AB4EF-A303-4A71-95CD-3A0EB644F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F6225-8013-4D98-AB3D-EE3C782CC3E5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22568-36A0-4D33-9226-656DB4AA1C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47690-A7E8-4CBB-A9FB-1F60F2A02F2B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A6FA9-D4D4-407B-8606-30973FB6C6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462779-541A-489D-BA08-DC45B31497CD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2FA702-3499-4E23-ACBD-AD8073E470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6.jpeg"/><Relationship Id="rId2" Type="http://schemas.openxmlformats.org/officeDocument/2006/relationships/hyperlink" Target="http://smiles.33b.ru/smile.103880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hyperlink" Target="http://smiles.33b.ru/smile.60753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2.gif"/><Relationship Id="rId2" Type="http://schemas.openxmlformats.org/officeDocument/2006/relationships/hyperlink" Target="http://www.mike.skyper.ru/photoplace/foto.php?id=4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miles.rc-mir.com/smile.103870.html" TargetMode="External"/><Relationship Id="rId5" Type="http://schemas.openxmlformats.org/officeDocument/2006/relationships/image" Target="../media/image31.gif"/><Relationship Id="rId4" Type="http://schemas.openxmlformats.org/officeDocument/2006/relationships/hyperlink" Target="http://smiles.rc-mir.com/smile.103894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san-gorodetsky.narod.ru/Foto/Fonkormuska.jpg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erpopugai.ru/forum/go.php?to=http://smiles.33b.ru/smile.42201.html" TargetMode="External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103887.html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"/>
          <p:cNvSpPr txBox="1">
            <a:spLocks noChangeArrowheads="1"/>
          </p:cNvSpPr>
          <p:nvPr/>
        </p:nvSpPr>
        <p:spPr bwMode="auto">
          <a:xfrm>
            <a:off x="1331913" y="5143513"/>
            <a:ext cx="681198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4400" b="1" i="1" dirty="0" smtClean="0">
                <a:solidFill>
                  <a:srgbClr val="FFFF00"/>
                </a:solidFill>
                <a:latin typeface="Times New Roman" pitchFamily="18" charset="0"/>
              </a:rPr>
              <a:t>Покормите птиц зимой</a:t>
            </a:r>
            <a:endParaRPr lang="ru-RU" altLang="ru-RU" sz="44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2051" name="Picture 4" descr="http://s10.rimg.info/f545e5f533a29816f8cd4a2ff1ad1725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642938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4" descr="http://s4.rimg.info/06bda9bd896c26e0cc2feaaaa2232d33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85728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6" descr="http://s4.rimg.info/06bda9bd896c26e0cc2feaaaa2232d33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V="1">
            <a:off x="285720" y="2285992"/>
            <a:ext cx="523875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8" descr="http://s4.rimg.info/06bda9bd896c26e0cc2feaaaa2232d33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29652" y="1928802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20" descr="http://s4.rimg.info/06bda9bd896c26e0cc2feaaaa2232d33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58" y="3929066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22" descr="http://s4.rimg.info/06bda9bd896c26e0cc2feaaaa2232d33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2786058"/>
            <a:ext cx="523875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24" descr="http://s4.rimg.info/06bda9bd896c26e0cc2feaaaa2232d33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500570"/>
            <a:ext cx="5715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26" descr="http://s4.rimg.info/06bda9bd896c26e0cc2feaaaa2232d33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86710" y="5214950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28" descr="http://s4.rimg.info/06bda9bd896c26e0cc2feaaaa2232d33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714356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30" descr="http://s4.rimg.info/06bda9bd896c26e0cc2feaaaa2232d33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86776" y="4429132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86776" y="3000372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3429000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29563" y="142875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1285860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2976" y="1643050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3857628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0" descr="http://s4.rimg.info/06bda9bd896c26e0cc2feaaaa2232d33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20" y="2571744"/>
            <a:ext cx="5238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Picture 26" descr="d2cb88548b80da1cbb645576ccc50fd8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3" y="4000500"/>
            <a:ext cx="638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0" name="Picture 25" descr="Анатолий Фролов: Зимы хозяин: ПТИЦЫ: Canon EOS 350D Rebel XT: Canon EF 75-300mm f/4-5.6 III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79613" y="260350"/>
            <a:ext cx="5141912" cy="472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photoresurs.ru/photo/image/bird/DSCN79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500063"/>
            <a:ext cx="6072187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6" descr="Loxia%20leucopter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3008313"/>
            <a:ext cx="4033837" cy="371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8" descr="click?url=http%3A%2F%2Fwww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1725" y="404813"/>
            <a:ext cx="1287463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2987675" y="6045200"/>
            <a:ext cx="1209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FFFF66"/>
                </a:solidFill>
                <a:latin typeface="Times New Roman" pitchFamily="18" charset="0"/>
              </a:rPr>
              <a:t>клёст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7358082" y="2214554"/>
            <a:ext cx="14870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 b="1" dirty="0" smtClean="0">
                <a:latin typeface="Times New Roman" pitchFamily="18" charset="0"/>
              </a:rPr>
              <a:t>чечётки</a:t>
            </a:r>
            <a:endParaRPr lang="ru-RU" altLang="ru-RU" sz="2800" b="1" dirty="0">
              <a:latin typeface="Times New Roman" pitchFamily="18" charset="0"/>
            </a:endParaRPr>
          </a:p>
        </p:txBody>
      </p:sp>
      <p:pic>
        <p:nvPicPr>
          <p:cNvPr id="9219" name="Picture 6" descr="click?url=http%3A%2F%2Felis-bird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96975"/>
            <a:ext cx="4248150" cy="339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8" descr="Чечёт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068638"/>
            <a:ext cx="4392613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viristel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714356"/>
            <a:ext cx="8267731" cy="5167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2"/>
          <p:cNvSpPr>
            <a:spLocks noChangeArrowheads="1"/>
          </p:cNvSpPr>
          <p:nvPr/>
        </p:nvSpPr>
        <p:spPr bwMode="auto">
          <a:xfrm>
            <a:off x="1476375" y="6092825"/>
            <a:ext cx="61039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200" b="1">
                <a:latin typeface="Times New Roman" pitchFamily="18" charset="0"/>
              </a:rPr>
              <a:t>Красивая синичка – </a:t>
            </a:r>
            <a:r>
              <a:rPr lang="ru-RU" altLang="ru-RU" sz="3200" b="1">
                <a:solidFill>
                  <a:srgbClr val="FFFF66"/>
                </a:solidFill>
                <a:latin typeface="Times New Roman" pitchFamily="18" charset="0"/>
              </a:rPr>
              <a:t>лазоревка</a:t>
            </a:r>
            <a:r>
              <a:rPr lang="ru-RU" altLang="ru-RU" sz="3200" b="1"/>
              <a:t>.</a:t>
            </a:r>
            <a:r>
              <a:rPr lang="ru-RU" altLang="ru-RU" sz="3200">
                <a:latin typeface="Times New Roman" pitchFamily="18" charset="0"/>
              </a:rPr>
              <a:t> </a:t>
            </a:r>
          </a:p>
        </p:txBody>
      </p:sp>
      <p:pic>
        <p:nvPicPr>
          <p:cNvPr id="7171" name="Picture 8" descr="click?url=http%3A%2F%2Fkhustoch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76250"/>
            <a:ext cx="7920037" cy="528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 descr="Делай левой! | 64 Кб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33375"/>
            <a:ext cx="7416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3708400" y="6021388"/>
            <a:ext cx="1441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FFFF66"/>
                </a:solidFill>
                <a:latin typeface="Times New Roman" pitchFamily="18" charset="0"/>
              </a:rPr>
              <a:t>голуби</a:t>
            </a:r>
          </a:p>
        </p:txBody>
      </p:sp>
      <p:pic>
        <p:nvPicPr>
          <p:cNvPr id="33796" name="Picture 8" descr="44b2921d33c77cdaf7e2bb2aba29fdbb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16688" y="404813"/>
            <a:ext cx="12763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10" descr="44b2921d33c77cdaf7e2bb2aba29fdbb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6100" y="4437063"/>
            <a:ext cx="12763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12" descr="44b2921d33c77cdaf7e2bb2aba29fdbb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4075" y="765175"/>
            <a:ext cx="12763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14" descr="44b2921d33c77cdaf7e2bb2aba29fdbb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5661025"/>
            <a:ext cx="12763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16" descr="44b2921d33c77cdaf7e2bb2aba29fdbb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16013" y="2060575"/>
            <a:ext cx="12763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18" descr="44b2921d33c77cdaf7e2bb2aba29fdbb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5963" y="3789363"/>
            <a:ext cx="12763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20" descr="44b2921d33c77cdaf7e2bb2aba29fdbb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24750" y="5013325"/>
            <a:ext cx="12763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Picture 22" descr="26dcad251bd83ef1c30c9d6ef83a67be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77050" y="2492375"/>
            <a:ext cx="12763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4" name="Picture 24" descr="26dcad251bd83ef1c30c9d6ef83a67be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63713" y="4508500"/>
            <a:ext cx="12763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5" name="Picture 26" descr="26dcad251bd83ef1c30c9d6ef83a67be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1638" y="549275"/>
            <a:ext cx="12763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2"/>
          <p:cNvSpPr>
            <a:spLocks noChangeArrowheads="1"/>
          </p:cNvSpPr>
          <p:nvPr/>
        </p:nvSpPr>
        <p:spPr bwMode="auto">
          <a:xfrm>
            <a:off x="250825" y="5445125"/>
            <a:ext cx="19688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600" b="1" dirty="0">
                <a:solidFill>
                  <a:srgbClr val="FFFF00"/>
                </a:solidFill>
                <a:latin typeface="Times New Roman" pitchFamily="18" charset="0"/>
              </a:rPr>
              <a:t>    </a:t>
            </a:r>
            <a:r>
              <a:rPr lang="ru-RU" altLang="ru-RU" sz="2800" b="1" dirty="0" smtClean="0">
                <a:solidFill>
                  <a:srgbClr val="FFFF00"/>
                </a:solidFill>
                <a:latin typeface="Times New Roman" pitchFamily="18" charset="0"/>
              </a:rPr>
              <a:t>Пищуха</a:t>
            </a:r>
            <a:endParaRPr lang="ru-RU" altLang="ru-RU" sz="2800" b="1" dirty="0">
              <a:latin typeface="Times New Roman" pitchFamily="18" charset="0"/>
            </a:endParaRPr>
          </a:p>
        </p:txBody>
      </p:sp>
      <p:pic>
        <p:nvPicPr>
          <p:cNvPr id="25604" name="Picture 7" descr="Пищуха сунула клюв под кор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1125538"/>
            <a:ext cx="249872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9" descr="Пищух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125538"/>
            <a:ext cx="4465638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"/>
          <p:cNvSpPr>
            <a:spLocks noChangeArrowheads="1"/>
          </p:cNvSpPr>
          <p:nvPr/>
        </p:nvSpPr>
        <p:spPr bwMode="auto">
          <a:xfrm>
            <a:off x="2855913" y="3244850"/>
            <a:ext cx="241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>
                <a:latin typeface="Times New Roman" pitchFamily="18" charset="0"/>
              </a:rPr>
              <a:t> </a:t>
            </a:r>
          </a:p>
        </p:txBody>
      </p:sp>
      <p:sp>
        <p:nvSpPr>
          <p:cNvPr id="30723" name="Прямоугольник 3"/>
          <p:cNvSpPr>
            <a:spLocks noChangeArrowheads="1"/>
          </p:cNvSpPr>
          <p:nvPr/>
        </p:nvSpPr>
        <p:spPr bwMode="auto">
          <a:xfrm>
            <a:off x="3348038" y="5949950"/>
            <a:ext cx="1368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FFFF00"/>
                </a:solidFill>
                <a:latin typeface="Times New Roman" pitchFamily="18" charset="0"/>
              </a:rPr>
              <a:t>сойка</a:t>
            </a:r>
            <a:r>
              <a:rPr lang="ru-RU" altLang="ru-RU" sz="4000" b="1">
                <a:solidFill>
                  <a:srgbClr val="FFFF00"/>
                </a:solidFill>
                <a:latin typeface="Times New Roman" pitchFamily="18" charset="0"/>
              </a:rPr>
              <a:t> </a:t>
            </a:r>
            <a:endParaRPr lang="ru-RU" altLang="ru-RU" sz="400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30724" name="Picture 7" descr="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33375"/>
            <a:ext cx="5832475" cy="571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Большая сини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292600"/>
            <a:ext cx="240982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4067175" y="981075"/>
            <a:ext cx="4625975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 b="1">
                <a:latin typeface="Times New Roman" pitchFamily="18" charset="0"/>
              </a:rPr>
              <a:t>Покормите птиц зимой!</a:t>
            </a:r>
          </a:p>
          <a:p>
            <a:r>
              <a:rPr lang="ru-RU" altLang="ru-RU" sz="2800" b="1">
                <a:latin typeface="Times New Roman" pitchFamily="18" charset="0"/>
              </a:rPr>
              <a:t>Пусть со всех концов</a:t>
            </a:r>
          </a:p>
          <a:p>
            <a:r>
              <a:rPr lang="ru-RU" altLang="ru-RU" sz="2800" b="1">
                <a:latin typeface="Times New Roman" pitchFamily="18" charset="0"/>
              </a:rPr>
              <a:t>К вам слетятся, как домой,</a:t>
            </a:r>
          </a:p>
          <a:p>
            <a:r>
              <a:rPr lang="ru-RU" altLang="ru-RU" sz="2800" b="1">
                <a:latin typeface="Times New Roman" pitchFamily="18" charset="0"/>
              </a:rPr>
              <a:t>Стайки на крыльцо.</a:t>
            </a:r>
          </a:p>
          <a:p>
            <a:endParaRPr lang="ru-RU" altLang="ru-RU" sz="2800" b="1">
              <a:latin typeface="Times New Roman" pitchFamily="18" charset="0"/>
            </a:endParaRPr>
          </a:p>
          <a:p>
            <a:r>
              <a:rPr lang="ru-RU" altLang="ru-RU" sz="2800" b="1">
                <a:latin typeface="Times New Roman" pitchFamily="18" charset="0"/>
              </a:rPr>
              <a:t>Не богаты их корма,</a:t>
            </a:r>
          </a:p>
          <a:p>
            <a:r>
              <a:rPr lang="ru-RU" altLang="ru-RU" sz="2800" b="1">
                <a:latin typeface="Times New Roman" pitchFamily="18" charset="0"/>
              </a:rPr>
              <a:t>Горсть зерна нужна,</a:t>
            </a:r>
          </a:p>
          <a:p>
            <a:r>
              <a:rPr lang="ru-RU" altLang="ru-RU" sz="2800" b="1">
                <a:latin typeface="Times New Roman" pitchFamily="18" charset="0"/>
              </a:rPr>
              <a:t>Горсть одна – и не страшна</a:t>
            </a:r>
          </a:p>
          <a:p>
            <a:r>
              <a:rPr lang="ru-RU" altLang="ru-RU" sz="2800" b="1">
                <a:latin typeface="Times New Roman" pitchFamily="18" charset="0"/>
              </a:rPr>
              <a:t>Будет им зима.</a:t>
            </a:r>
          </a:p>
        </p:txBody>
      </p:sp>
      <p:pic>
        <p:nvPicPr>
          <p:cNvPr id="35844" name="Picture 7" descr="Кормушка для птиц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88913"/>
            <a:ext cx="2597150" cy="374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dront.ru/sopr/sini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29908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6" descr="http://gazeta.aif.ru/data/mags/dacha/238/pics/14_01_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3814763"/>
            <a:ext cx="3670300" cy="284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http://www.mk.ru/f/b/mk/42/467939/7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860800"/>
            <a:ext cx="41433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TextBox 6"/>
          <p:cNvSpPr txBox="1">
            <a:spLocks noChangeArrowheads="1"/>
          </p:cNvSpPr>
          <p:nvPr/>
        </p:nvSpPr>
        <p:spPr bwMode="auto">
          <a:xfrm>
            <a:off x="3635375" y="836613"/>
            <a:ext cx="51943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 b="1">
                <a:latin typeface="Times New Roman" pitchFamily="18" charset="0"/>
              </a:rPr>
              <a:t>Сколько  гибнет их-  не счесть,</a:t>
            </a:r>
          </a:p>
          <a:p>
            <a:r>
              <a:rPr lang="ru-RU" altLang="ru-RU" sz="2800" b="1">
                <a:latin typeface="Times New Roman" pitchFamily="18" charset="0"/>
              </a:rPr>
              <a:t>Видеть тяжело.</a:t>
            </a:r>
          </a:p>
          <a:p>
            <a:r>
              <a:rPr lang="ru-RU" altLang="ru-RU" sz="2800" b="1">
                <a:latin typeface="Times New Roman" pitchFamily="18" charset="0"/>
              </a:rPr>
              <a:t>А ведь в нашем сердце есть</a:t>
            </a:r>
          </a:p>
          <a:p>
            <a:r>
              <a:rPr lang="ru-RU" altLang="ru-RU" sz="2800" b="1">
                <a:latin typeface="Times New Roman" pitchFamily="18" charset="0"/>
              </a:rPr>
              <a:t>И для птиц тепло.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6"/>
          <p:cNvSpPr>
            <a:spLocks noChangeArrowheads="1"/>
          </p:cNvSpPr>
          <p:nvPr/>
        </p:nvSpPr>
        <p:spPr bwMode="auto">
          <a:xfrm>
            <a:off x="323850" y="3716338"/>
            <a:ext cx="84597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ru-RU" altLang="ru-RU" sz="1600" b="1" i="1" dirty="0">
                <a:solidFill>
                  <a:srgbClr val="0000FF"/>
                </a:solidFill>
              </a:rPr>
              <a:t>                           </a:t>
            </a:r>
            <a:r>
              <a:rPr lang="ru-RU" altLang="ru-RU" sz="900" dirty="0"/>
              <a:t> </a:t>
            </a:r>
            <a:endParaRPr lang="ru-RU" altLang="ru-RU" sz="1600" b="1" i="1" dirty="0">
              <a:solidFill>
                <a:srgbClr val="0000FF"/>
              </a:solidFill>
            </a:endParaRPr>
          </a:p>
        </p:txBody>
      </p:sp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428604"/>
            <a:ext cx="3714744" cy="2114937"/>
          </a:xfrm>
          <a:prstGeom prst="rect">
            <a:avLst/>
          </a:prstGeom>
        </p:spPr>
      </p:pic>
      <p:pic>
        <p:nvPicPr>
          <p:cNvPr id="8" name="Рисунок 7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285728"/>
            <a:ext cx="3191303" cy="3429000"/>
          </a:xfrm>
          <a:prstGeom prst="rect">
            <a:avLst/>
          </a:prstGeom>
        </p:spPr>
      </p:pic>
      <p:pic>
        <p:nvPicPr>
          <p:cNvPr id="10" name="Рисунок 9" descr="sm_ful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286124"/>
            <a:ext cx="3679828" cy="3104855"/>
          </a:xfrm>
          <a:prstGeom prst="rect">
            <a:avLst/>
          </a:prstGeom>
        </p:spPr>
      </p:pic>
      <p:pic>
        <p:nvPicPr>
          <p:cNvPr id="11" name="Рисунок 10" descr="kormushk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3438" y="3786190"/>
            <a:ext cx="4143372" cy="276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_aboutus_nad-polucheniem-razresheniya-na-eksport-pshenitsyi-v-kitay-rabotaet-ukrai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428604"/>
            <a:ext cx="2857520" cy="2357454"/>
          </a:xfrm>
          <a:prstGeom prst="rect">
            <a:avLst/>
          </a:prstGeom>
        </p:spPr>
      </p:pic>
      <p:pic>
        <p:nvPicPr>
          <p:cNvPr id="4" name="Рисунок 3" descr="istock_80077625_medi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428604"/>
            <a:ext cx="2849429" cy="2357454"/>
          </a:xfrm>
          <a:prstGeom prst="rect">
            <a:avLst/>
          </a:prstGeom>
        </p:spPr>
      </p:pic>
      <p:pic>
        <p:nvPicPr>
          <p:cNvPr id="5" name="Рисунок 4" descr="img3dc0d-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428604"/>
            <a:ext cx="2786082" cy="2357453"/>
          </a:xfrm>
          <a:prstGeom prst="rect">
            <a:avLst/>
          </a:prstGeom>
        </p:spPr>
      </p:pic>
      <p:pic>
        <p:nvPicPr>
          <p:cNvPr id="6" name="Рисунок 5" descr="food-bread-wheat-free-1400x1050-wallpap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4000504"/>
            <a:ext cx="2873849" cy="2286016"/>
          </a:xfrm>
          <a:prstGeom prst="rect">
            <a:avLst/>
          </a:prstGeom>
        </p:spPr>
      </p:pic>
      <p:pic>
        <p:nvPicPr>
          <p:cNvPr id="7" name="Рисунок 6" descr="Nuts_Fruit_Cinnamon_48577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71802" y="4000504"/>
            <a:ext cx="3001651" cy="2333706"/>
          </a:xfrm>
          <a:prstGeom prst="rect">
            <a:avLst/>
          </a:prstGeom>
        </p:spPr>
      </p:pic>
      <p:pic>
        <p:nvPicPr>
          <p:cNvPr id="8" name="Рисунок 7" descr="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43636" y="4000504"/>
            <a:ext cx="2809894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2286000" y="6072188"/>
            <a:ext cx="37639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 b="1" dirty="0">
                <a:latin typeface="Times New Roman" pitchFamily="18" charset="0"/>
              </a:rPr>
              <a:t>Перед стайкою синиц.</a:t>
            </a:r>
          </a:p>
        </p:txBody>
      </p:sp>
      <p:pic>
        <p:nvPicPr>
          <p:cNvPr id="6147" name="Picture 4" descr="http://turizm.lib.ru/img/c/chuksin_n/local_t/lo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1" y="333375"/>
            <a:ext cx="3778368" cy="2666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Фото photo.bymedia.net. Нажмите, чтобы увидеть в полный разме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786058"/>
            <a:ext cx="3857652" cy="296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http://img-fotki.yandex.ru/get/1/viktor-gaev.1/0_133d_49c3bfe3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500063"/>
            <a:ext cx="6286500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Box 8"/>
          <p:cNvSpPr txBox="1">
            <a:spLocks noChangeArrowheads="1"/>
          </p:cNvSpPr>
          <p:nvPr/>
        </p:nvSpPr>
        <p:spPr bwMode="auto">
          <a:xfrm>
            <a:off x="3492500" y="549275"/>
            <a:ext cx="23352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6000" b="1">
                <a:solidFill>
                  <a:srgbClr val="FFFF00"/>
                </a:solidFill>
                <a:latin typeface="Times New Roman" pitchFamily="18" charset="0"/>
              </a:rPr>
              <a:t>Конец</a:t>
            </a:r>
          </a:p>
        </p:txBody>
      </p:sp>
      <p:pic>
        <p:nvPicPr>
          <p:cNvPr id="41988" name="Picture 7" descr="9b5ae8e5c6dfbaf1a66dde33fbcf085c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92950" y="5373688"/>
            <a:ext cx="15906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3348038" y="1268413"/>
            <a:ext cx="342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400" b="1">
                <a:solidFill>
                  <a:srgbClr val="FFFF00"/>
                </a:solidFill>
                <a:latin typeface="Times New Roman" pitchFamily="18" charset="0"/>
              </a:rPr>
              <a:t>Отгадайте:</a:t>
            </a: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428625" y="357188"/>
            <a:ext cx="85947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600" b="1">
                <a:latin typeface="Times New Roman" pitchFamily="18" charset="0"/>
              </a:rPr>
              <a:t>   </a:t>
            </a:r>
            <a:r>
              <a:rPr lang="ru-RU" altLang="ru-RU" sz="4000" b="1">
                <a:solidFill>
                  <a:srgbClr val="FFFF00"/>
                </a:solidFill>
                <a:latin typeface="Times New Roman" pitchFamily="18" charset="0"/>
              </a:rPr>
              <a:t>Какие ещё птицы зимуют в наших</a:t>
            </a:r>
          </a:p>
          <a:p>
            <a:r>
              <a:rPr lang="ru-RU" altLang="ru-RU" sz="4000" b="1">
                <a:solidFill>
                  <a:srgbClr val="FFFF00"/>
                </a:solidFill>
                <a:latin typeface="Times New Roman" pitchFamily="18" charset="0"/>
              </a:rPr>
              <a:t>краях?</a:t>
            </a:r>
          </a:p>
        </p:txBody>
      </p:sp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0" y="2133600"/>
            <a:ext cx="4643438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b="1">
                <a:latin typeface="Times New Roman" pitchFamily="18" charset="0"/>
              </a:rPr>
              <a:t>Серый, маленький, </a:t>
            </a:r>
          </a:p>
          <a:p>
            <a:r>
              <a:rPr lang="ru-RU" altLang="ru-RU" sz="2800" b="1">
                <a:latin typeface="Times New Roman" pitchFamily="18" charset="0"/>
              </a:rPr>
              <a:t>                    смешной</a:t>
            </a:r>
          </a:p>
          <a:p>
            <a:r>
              <a:rPr lang="ru-RU" altLang="ru-RU" sz="2800" b="1">
                <a:latin typeface="Times New Roman" pitchFamily="18" charset="0"/>
              </a:rPr>
              <a:t>Скачет рядышком </a:t>
            </a:r>
          </a:p>
          <a:p>
            <a:r>
              <a:rPr lang="ru-RU" altLang="ru-RU" sz="2800" b="1">
                <a:latin typeface="Times New Roman" pitchFamily="18" charset="0"/>
              </a:rPr>
              <a:t>                        со мной.</a:t>
            </a:r>
          </a:p>
          <a:p>
            <a:r>
              <a:rPr lang="ru-RU" altLang="ru-RU" sz="2800" b="1">
                <a:latin typeface="Times New Roman" pitchFamily="18" charset="0"/>
              </a:rPr>
              <a:t>Я ему насыплю крошки,</a:t>
            </a:r>
          </a:p>
          <a:p>
            <a:r>
              <a:rPr lang="ru-RU" altLang="ru-RU" sz="2800" b="1">
                <a:latin typeface="Times New Roman" pitchFamily="18" charset="0"/>
              </a:rPr>
              <a:t>Отгоню подальше</a:t>
            </a:r>
          </a:p>
          <a:p>
            <a:r>
              <a:rPr lang="ru-RU" altLang="ru-RU" sz="2800" b="1">
                <a:latin typeface="Times New Roman" pitchFamily="18" charset="0"/>
              </a:rPr>
              <a:t>                          кошку.</a:t>
            </a:r>
          </a:p>
          <a:p>
            <a:r>
              <a:rPr lang="ru-RU" altLang="ru-RU" sz="2800" b="1">
                <a:latin typeface="Times New Roman" pitchFamily="18" charset="0"/>
              </a:rPr>
              <a:t>Ты чирикай веселей,</a:t>
            </a:r>
          </a:p>
          <a:p>
            <a:r>
              <a:rPr lang="ru-RU" altLang="ru-RU" sz="2800" b="1">
                <a:latin typeface="Times New Roman" pitchFamily="18" charset="0"/>
              </a:rPr>
              <a:t>Мой хороший …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27313" y="6092825"/>
            <a:ext cx="16541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FFFF00"/>
                </a:solidFill>
                <a:latin typeface="Times New Roman" pitchFamily="18" charset="0"/>
              </a:rPr>
              <a:t>воробей</a:t>
            </a:r>
          </a:p>
        </p:txBody>
      </p:sp>
      <p:pic>
        <p:nvPicPr>
          <p:cNvPr id="17414" name="Picture 2" descr="Вороб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2205038"/>
            <a:ext cx="4148137" cy="421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http://elementy.ru/images/news/crow_ci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57188"/>
            <a:ext cx="42148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6" descr="http://www.moles.ee/05/Jun/21/17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911600"/>
            <a:ext cx="4249738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4859338" y="620713"/>
            <a:ext cx="3959225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b="1">
                <a:latin typeface="Times New Roman" pitchFamily="18" charset="0"/>
              </a:rPr>
              <a:t>Птичка</a:t>
            </a:r>
            <a:r>
              <a:rPr lang="ru-RU" altLang="ru-RU" sz="2800" b="1"/>
              <a:t> </a:t>
            </a:r>
            <a:r>
              <a:rPr lang="ru-RU" altLang="ru-RU" sz="2800" b="1">
                <a:latin typeface="Times New Roman" pitchFamily="18" charset="0"/>
              </a:rPr>
              <a:t>- невеличка</a:t>
            </a:r>
          </a:p>
          <a:p>
            <a:r>
              <a:rPr lang="ru-RU" altLang="ru-RU" sz="2800" b="1">
                <a:latin typeface="Times New Roman" pitchFamily="18" charset="0"/>
              </a:rPr>
              <a:t>Ножки имеет,</a:t>
            </a:r>
          </a:p>
          <a:p>
            <a:r>
              <a:rPr lang="ru-RU" altLang="ru-RU" sz="2800" b="1">
                <a:latin typeface="Times New Roman" pitchFamily="18" charset="0"/>
              </a:rPr>
              <a:t>А ходить не умеет.</a:t>
            </a:r>
          </a:p>
          <a:p>
            <a:r>
              <a:rPr lang="ru-RU" altLang="ru-RU" sz="2800" b="1">
                <a:latin typeface="Times New Roman" pitchFamily="18" charset="0"/>
              </a:rPr>
              <a:t>Хочет сделать шажок</a:t>
            </a:r>
            <a:r>
              <a:rPr lang="ru-RU" altLang="ru-RU" sz="2800" b="1"/>
              <a:t> </a:t>
            </a:r>
            <a:r>
              <a:rPr lang="ru-RU" altLang="ru-RU" sz="2800" b="1">
                <a:latin typeface="Times New Roman" pitchFamily="18" charset="0"/>
              </a:rPr>
              <a:t>-</a:t>
            </a:r>
          </a:p>
          <a:p>
            <a:r>
              <a:rPr lang="ru-RU" altLang="ru-RU" sz="2800" b="1">
                <a:latin typeface="Times New Roman" pitchFamily="18" charset="0"/>
              </a:rPr>
              <a:t>Получается прыжок.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72063" y="4643438"/>
            <a:ext cx="1473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FFFF00"/>
                </a:solidFill>
                <a:latin typeface="Times New Roman" pitchFamily="18" charset="0"/>
              </a:rPr>
              <a:t>ворона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zooclub.ru/images/1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14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3714750" y="500063"/>
            <a:ext cx="35575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 b="1">
                <a:latin typeface="Times New Roman" pitchFamily="18" charset="0"/>
              </a:rPr>
              <a:t>Как сажа черна,</a:t>
            </a:r>
          </a:p>
          <a:p>
            <a:r>
              <a:rPr lang="ru-RU" altLang="ru-RU" sz="2800" b="1">
                <a:latin typeface="Times New Roman" pitchFamily="18" charset="0"/>
              </a:rPr>
              <a:t>Как сметана бела.</a:t>
            </a:r>
          </a:p>
          <a:p>
            <a:r>
              <a:rPr lang="ru-RU" altLang="ru-RU" sz="2800" b="1">
                <a:latin typeface="Times New Roman" pitchFamily="18" charset="0"/>
              </a:rPr>
              <a:t>Люблю всем в лесу</a:t>
            </a:r>
          </a:p>
          <a:p>
            <a:r>
              <a:rPr lang="ru-RU" altLang="ru-RU" sz="2800" b="1">
                <a:latin typeface="Times New Roman" pitchFamily="18" charset="0"/>
              </a:rPr>
              <a:t>Рассказать где была.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732588" y="5373688"/>
            <a:ext cx="14351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FFFF00"/>
                </a:solidFill>
                <a:latin typeface="Times New Roman" pitchFamily="18" charset="0"/>
              </a:rPr>
              <a:t>сорока</a:t>
            </a:r>
          </a:p>
        </p:txBody>
      </p:sp>
      <p:pic>
        <p:nvPicPr>
          <p:cNvPr id="6" name="Рисунок 5" descr="000100879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3357562"/>
            <a:ext cx="4439915" cy="3329936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L32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33375"/>
            <a:ext cx="7056438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" descr="http://www.photoforum.ru/f/photo/000/346/346721_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14313"/>
            <a:ext cx="7929562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birds.kz/Dendrocopos%20major/main_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7637797" cy="5668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 descr="http://s10.rimg.info/b6b843d205df74075588632f9c2ec2d1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6550" y="188913"/>
            <a:ext cx="10001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357158" y="214290"/>
            <a:ext cx="8531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 b="1" dirty="0" smtClean="0">
                <a:latin typeface="Times New Roman" pitchFamily="18" charset="0"/>
              </a:rPr>
              <a:t>чиж</a:t>
            </a:r>
            <a:endParaRPr lang="ru-RU" altLang="ru-RU" sz="2800" b="1" dirty="0">
              <a:latin typeface="Times New Roman" pitchFamily="18" charset="0"/>
            </a:endParaRPr>
          </a:p>
        </p:txBody>
      </p:sp>
      <p:pic>
        <p:nvPicPr>
          <p:cNvPr id="13315" name="Picture 2" descr="http://www.birds.kz/Carduelis%20spinus/main_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59693"/>
            <a:ext cx="8001056" cy="5796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6">
      <a:dk1>
        <a:sysClr val="windowText" lastClr="000000"/>
      </a:dk1>
      <a:lt1>
        <a:sysClr val="window" lastClr="FFFFFF"/>
      </a:lt1>
      <a:dk2>
        <a:srgbClr val="007DEA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005DAF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752</TotalTime>
  <Words>156</Words>
  <Application>Microsoft Office PowerPoint</Application>
  <PresentationFormat>Экран (4:3)</PresentationFormat>
  <Paragraphs>49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113</dc:creator>
  <cp:lastModifiedBy>админ</cp:lastModifiedBy>
  <cp:revision>84</cp:revision>
  <dcterms:created xsi:type="dcterms:W3CDTF">2008-01-25T16:16:32Z</dcterms:created>
  <dcterms:modified xsi:type="dcterms:W3CDTF">2018-01-25T17:53:34Z</dcterms:modified>
</cp:coreProperties>
</file>