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57" r:id="rId3"/>
    <p:sldId id="256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1" r:id="rId14"/>
    <p:sldId id="262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C48E953-AD15-4154-9CFB-00471820FDD1}">
          <p14:sldIdLst>
            <p14:sldId id="260"/>
            <p14:sldId id="257"/>
            <p14:sldId id="256"/>
            <p14:sldId id="259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61"/>
            <p14:sldId id="262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03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57630249343832018"/>
          <c:y val="0.13957216559271191"/>
          <c:w val="0.41927088801399826"/>
          <c:h val="0.628771455949338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Lbls>
            <c:dLbl>
              <c:idx val="0"/>
              <c:layout>
                <c:manualLayout>
                  <c:x val="-6.1111111111111109E-2"/>
                  <c:y val="-9.70031107654705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333333333333332E-3"/>
                  <c:y val="-1.543231307632493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89E-3"/>
                  <c:y val="-2.204616153760693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555555555555558E-3"/>
                  <c:y val="4.850155538273525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6666666666666666E-2"/>
                  <c:y val="2.645539384512831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7777777777777776E-2"/>
                  <c:y val="4.409232307521386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6666666666666666E-2"/>
                  <c:y val="-5.070617153649594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027777777777778E-2"/>
                  <c:y val="-8.157079768914565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6.25E-2"/>
                  <c:y val="-5.732001999777802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 baseline="0">
                    <a:solidFill>
                      <a:srgbClr val="1F497D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возвращено в родные семьи</c:v>
                </c:pt>
                <c:pt idx="1">
                  <c:v>передано опд опеку (попечительство)</c:v>
                </c:pt>
                <c:pt idx="2">
                  <c:v>передано на усыновление </c:v>
                </c:pt>
                <c:pt idx="3">
                  <c:v>направлено в образовательные учреждения для детей-сирот и детей, оставшихся без попечения родителей</c:v>
                </c:pt>
                <c:pt idx="4">
                  <c:v>направлено в приемные семьи</c:v>
                </c:pt>
                <c:pt idx="5">
                  <c:v>другие формы жизнеустройства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0.57999999999999996</c:v>
                </c:pt>
                <c:pt idx="1">
                  <c:v>0.15</c:v>
                </c:pt>
                <c:pt idx="2">
                  <c:v>1E-3</c:v>
                </c:pt>
                <c:pt idx="3">
                  <c:v>0.106</c:v>
                </c:pt>
                <c:pt idx="4">
                  <c:v>8.3000000000000004E-2</c:v>
                </c:pt>
                <c:pt idx="5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</c:spPr>
    </c:plotArea>
    <c:legend>
      <c:legendPos val="r"/>
      <c:layout>
        <c:manualLayout>
          <c:xMode val="edge"/>
          <c:yMode val="edge"/>
          <c:x val="0"/>
          <c:y val="2.6455393845128319E-2"/>
          <c:w val="0.52529199475065613"/>
          <c:h val="0.97354460615487171"/>
        </c:manualLayout>
      </c:layout>
      <c:overlay val="0"/>
      <c:spPr>
        <a:ln>
          <a:noFill/>
        </a:ln>
      </c:spPr>
      <c:txPr>
        <a:bodyPr/>
        <a:lstStyle/>
        <a:p>
          <a:pPr>
            <a:defRPr sz="2000" b="1" kern="100" baseline="0">
              <a:solidFill>
                <a:srgbClr val="1F497D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84AD0-4871-4038-9DC8-2925761A66BD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DD9F4-8472-46FE-A245-B6AE0D19D2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49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DD9F4-8472-46FE-A245-B6AE0D19D20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869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DD9F4-8472-46FE-A245-B6AE0D19D20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33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400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11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80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389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344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454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04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3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18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519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36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29023-8AA9-4492-A523-EFDD24234994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23B03-312E-4BD1-907E-03706F232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39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301" y="4797152"/>
            <a:ext cx="3089112" cy="1584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10"/>
          <p:cNvSpPr txBox="1">
            <a:spLocks noChangeArrowheads="1"/>
          </p:cNvSpPr>
          <p:nvPr/>
        </p:nvSpPr>
        <p:spPr bwMode="auto">
          <a:xfrm>
            <a:off x="0" y="1268760"/>
            <a:ext cx="91440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 b="1" spc="-30" dirty="0" smtClean="0">
                <a:solidFill>
                  <a:srgbClr val="1F497D"/>
                </a:solidFill>
                <a:latin typeface="Arial" charset="0"/>
              </a:rPr>
              <a:t>«О реализации постановления Правительства </a:t>
            </a:r>
          </a:p>
          <a:p>
            <a:pPr algn="ctr" eaLnBrk="1" hangingPunct="1"/>
            <a:r>
              <a:rPr lang="ru-RU" sz="2400" b="1" spc="-30" dirty="0" smtClean="0">
                <a:solidFill>
                  <a:srgbClr val="1F497D"/>
                </a:solidFill>
                <a:latin typeface="Arial" charset="0"/>
              </a:rPr>
              <a:t>Российской Федерации от 24.05.2014 №481 </a:t>
            </a:r>
          </a:p>
          <a:p>
            <a:pPr algn="ctr" eaLnBrk="1" hangingPunct="1"/>
            <a:r>
              <a:rPr lang="ru-RU" sz="2400" b="1" spc="-30" dirty="0" smtClean="0">
                <a:solidFill>
                  <a:srgbClr val="1F497D"/>
                </a:solidFill>
                <a:latin typeface="Arial" charset="0"/>
              </a:rPr>
              <a:t>«</a:t>
            </a:r>
            <a:r>
              <a:rPr lang="ru-RU" sz="2400" b="1" spc="-30" dirty="0">
                <a:solidFill>
                  <a:srgbClr val="1F497D"/>
                </a:solidFill>
                <a:latin typeface="Arial" charset="0"/>
              </a:rPr>
              <a:t>О </a:t>
            </a:r>
            <a:r>
              <a:rPr lang="ru-RU" sz="2400" b="1" spc="-30" dirty="0" smtClean="0">
                <a:solidFill>
                  <a:srgbClr val="1F497D"/>
                </a:solidFill>
                <a:latin typeface="Arial" charset="0"/>
              </a:rPr>
              <a:t>деятельности организаций для детей-сирот и детей, оставшихся без попечения родителей, </a:t>
            </a:r>
          </a:p>
          <a:p>
            <a:pPr algn="ctr" eaLnBrk="1" hangingPunct="1"/>
            <a:r>
              <a:rPr lang="ru-RU" sz="2400" b="1" spc="-30" dirty="0" smtClean="0">
                <a:solidFill>
                  <a:srgbClr val="1F497D"/>
                </a:solidFill>
                <a:latin typeface="Arial" charset="0"/>
              </a:rPr>
              <a:t>и </a:t>
            </a:r>
            <a:r>
              <a:rPr lang="ru-RU" sz="2400" b="1" spc="-30" dirty="0">
                <a:solidFill>
                  <a:srgbClr val="1F497D"/>
                </a:solidFill>
                <a:latin typeface="Arial" charset="0"/>
              </a:rPr>
              <a:t>об </a:t>
            </a:r>
            <a:r>
              <a:rPr lang="ru-RU" sz="2400" b="1" spc="-30" dirty="0" smtClean="0">
                <a:solidFill>
                  <a:srgbClr val="1F497D"/>
                </a:solidFill>
                <a:latin typeface="Arial" charset="0"/>
              </a:rPr>
              <a:t>устройстве в них детей, оставшихся без попечения»</a:t>
            </a:r>
            <a:endParaRPr lang="ru-RU" sz="2400" b="1" dirty="0">
              <a:solidFill>
                <a:srgbClr val="1F497D"/>
              </a:solidFill>
              <a:latin typeface="Arial" charset="0"/>
            </a:endParaRPr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4530853" y="4871141"/>
            <a:ext cx="57562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60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Шестакова Лидия </a:t>
            </a:r>
          </a:p>
          <a:p>
            <a:pPr algn="ctr" eaLnBrk="1" hangingPunct="1"/>
            <a:r>
              <a:rPr lang="ru-RU" sz="1600" b="1" dirty="0" smtClean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Борисовна</a:t>
            </a:r>
            <a:endParaRPr lang="ru-RU" sz="1600" b="1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Text Box 10"/>
          <p:cNvSpPr txBox="1">
            <a:spLocks noChangeArrowheads="1"/>
          </p:cNvSpPr>
          <p:nvPr/>
        </p:nvSpPr>
        <p:spPr bwMode="auto">
          <a:xfrm>
            <a:off x="6070635" y="5455916"/>
            <a:ext cx="25464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1200" b="1" dirty="0" smtClean="0">
                <a:solidFill>
                  <a:srgbClr val="1F497D"/>
                </a:solidFill>
                <a:latin typeface="Arial" charset="0"/>
              </a:rPr>
              <a:t>ЗАМЕСТИТЕЛЬ ДИРЕКТОРА ПО СОЦИАЛЬНОЙ ЗАЩИТЕ И ОХРАНЕ ПРАВ ВОСПИТАННИКОВ </a:t>
            </a:r>
            <a:endParaRPr lang="ru-RU" sz="1200" b="1" dirty="0">
              <a:solidFill>
                <a:srgbClr val="1F497D"/>
              </a:solidFill>
              <a:latin typeface="Arial" charset="0"/>
            </a:endParaRPr>
          </a:p>
        </p:txBody>
      </p:sp>
      <p:sp>
        <p:nvSpPr>
          <p:cNvPr id="8" name="Прямоугольник 3"/>
          <p:cNvSpPr>
            <a:spLocks noChangeArrowheads="1"/>
          </p:cNvSpPr>
          <p:nvPr/>
        </p:nvSpPr>
        <p:spPr bwMode="auto">
          <a:xfrm>
            <a:off x="3865" y="11966"/>
            <a:ext cx="9144000" cy="39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ГКОУ ДД «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Хуры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 тын» г. Владикавказ РСО-Алания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06" y="4126098"/>
            <a:ext cx="4032448" cy="2255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3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3A7A5-250C-4967-90B5-C560DBB693B1}" type="slidenum">
              <a:rPr lang="ru-RU" smtClean="0"/>
              <a:pPr eaLnBrk="1" hangingPunct="1"/>
              <a:t>10</a:t>
            </a:fld>
            <a:endParaRPr lang="ru-RU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14288" y="3501008"/>
            <a:ext cx="8450968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Несовершенство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нормативной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правовой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базы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части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финансирования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затрат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-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высокий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уровень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Капиталовложений.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Несоответствие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рассогласованность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ряда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норм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постановления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другим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нормативным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правовым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актам.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-29742" y="1856393"/>
            <a:ext cx="936121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Отсутствие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стандартизации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услуг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необходимость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рофессиональных</a:t>
            </a:r>
            <a:r>
              <a:rPr lang="ru-RU" altLang="ru-RU" sz="2400" dirty="0" smtClean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стандартах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Сопротивление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руководителей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организаций для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механизмам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реорганизации.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Предполагаемые проблемы реализации механизмов,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закрепленных </a:t>
            </a:r>
            <a:r>
              <a:rPr lang="ru-RU" sz="2400" b="1" dirty="0"/>
              <a:t>положением </a:t>
            </a:r>
            <a:r>
              <a:rPr lang="ru-RU" sz="2400" b="1" dirty="0" smtClean="0"/>
              <a:t>после его </a:t>
            </a:r>
            <a:r>
              <a:rPr lang="ru-RU" sz="2400" b="1" dirty="0"/>
              <a:t>вступления в силу </a:t>
            </a:r>
            <a:endParaRPr lang="ru-RU" sz="2400" b="1" dirty="0" smtClean="0"/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2257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3A7A5-250C-4967-90B5-C560DBB693B1}" type="slidenum">
              <a:rPr lang="ru-RU" smtClean="0"/>
              <a:pPr eaLnBrk="1" hangingPunct="1"/>
              <a:t>11</a:t>
            </a:fld>
            <a:endParaRPr lang="ru-RU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9992" y="0"/>
            <a:ext cx="9124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Возможные последствия реализации механизмов, закрепленных положением после вступления </a:t>
            </a:r>
            <a:r>
              <a:rPr lang="ru-RU" sz="2400" b="1" dirty="0" smtClean="0"/>
              <a:t>его в </a:t>
            </a:r>
            <a:r>
              <a:rPr lang="ru-RU" sz="2400" b="1" dirty="0"/>
              <a:t>силу </a:t>
            </a:r>
            <a:endParaRPr lang="ru-RU" sz="2400" dirty="0"/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-756592" y="1044060"/>
            <a:ext cx="9124008" cy="2277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228528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Изменение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контингента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</a:t>
            </a:r>
            <a:r>
              <a:rPr lang="ru-RU" altLang="ru-RU" sz="2400" dirty="0"/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сторону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ОВЗ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инвалидов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симбилингов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).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57200" y="3862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-16570" y="2740278"/>
            <a:ext cx="9144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Невозможность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получения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дошкольного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образования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детьми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помещенными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надзор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медицинские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организации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lang="ru-RU" altLang="ru-RU" sz="24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Детские сады, ш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колы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готовы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приему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Низкий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квалификационный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уровень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кадрового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состава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замещающих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профессиональных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родителей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Недостаточный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уровень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информационной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просвещенности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населения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проблемах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lang="ru-RU" altLang="ru-RU" sz="2400" dirty="0" smtClean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социального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сиротства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семейных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формах</a:t>
            </a:r>
            <a:r>
              <a:rPr lang="ru-RU" altLang="ru-RU" sz="2400" dirty="0">
                <a:latin typeface="Arial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40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3A7A5-250C-4967-90B5-C560DBB693B1}" type="slidenum">
              <a:rPr lang="ru-RU" smtClean="0"/>
              <a:pPr eaLnBrk="1" hangingPunct="1"/>
              <a:t>12</a:t>
            </a:fld>
            <a:endParaRPr lang="ru-RU" smtClean="0"/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2024" y="1071320"/>
            <a:ext cx="6238875" cy="5391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4846643"/>
            <a:ext cx="5004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/>
              <a:t>СЕВЕРО-КАВКАЗСКИЙ ФО</a:t>
            </a:r>
            <a:endParaRPr lang="ru-RU" dirty="0"/>
          </a:p>
          <a:p>
            <a:pPr lvl="0"/>
            <a:r>
              <a:rPr lang="ru-RU" dirty="0"/>
              <a:t>Республика </a:t>
            </a:r>
            <a:r>
              <a:rPr lang="ru-RU" dirty="0" smtClean="0"/>
              <a:t>Дагестан 552,5р</a:t>
            </a:r>
            <a:endParaRPr lang="ru-RU" dirty="0"/>
          </a:p>
          <a:p>
            <a:pPr lvl="0"/>
            <a:r>
              <a:rPr lang="ru-RU" dirty="0" smtClean="0"/>
              <a:t>Республика </a:t>
            </a:r>
            <a:r>
              <a:rPr lang="ru-RU" dirty="0"/>
              <a:t>Северная Осетия —</a:t>
            </a:r>
            <a:r>
              <a:rPr lang="ru-RU" dirty="0" smtClean="0"/>
              <a:t>Алания-854,2р</a:t>
            </a:r>
            <a:endParaRPr lang="ru-RU" dirty="0"/>
          </a:p>
          <a:p>
            <a:pPr lvl="0"/>
            <a:r>
              <a:rPr lang="ru-RU" dirty="0" smtClean="0"/>
              <a:t>Ставропольский край-767,2р</a:t>
            </a:r>
            <a:endParaRPr lang="ru-RU" dirty="0"/>
          </a:p>
          <a:p>
            <a:r>
              <a:rPr lang="ru-RU" dirty="0"/>
              <a:t> </a:t>
            </a:r>
            <a:r>
              <a:rPr lang="ru-RU" dirty="0" smtClean="0"/>
              <a:t>Карачаево-Черкесская Республика-467,6р</a:t>
            </a:r>
          </a:p>
          <a:p>
            <a:r>
              <a:rPr lang="ru-RU" dirty="0" smtClean="0"/>
              <a:t>Московская область 2021,5р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2687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/>
              <a:t>СЕВЕРО-ЗАПАДНЫЙ ФО</a:t>
            </a:r>
            <a:endParaRPr lang="ru-RU" dirty="0" smtClean="0"/>
          </a:p>
          <a:p>
            <a:pPr lvl="0"/>
            <a:r>
              <a:rPr lang="ru-RU" dirty="0" smtClean="0"/>
              <a:t>Ленинградская область-677,0р</a:t>
            </a:r>
            <a:endParaRPr lang="ru-RU" dirty="0"/>
          </a:p>
          <a:p>
            <a:pPr lvl="0"/>
            <a:r>
              <a:rPr lang="ru-RU" dirty="0"/>
              <a:t>Мурманская </a:t>
            </a:r>
            <a:r>
              <a:rPr lang="ru-RU" dirty="0" smtClean="0"/>
              <a:t>область-894,9р</a:t>
            </a:r>
            <a:endParaRPr lang="ru-RU" dirty="0"/>
          </a:p>
          <a:p>
            <a:pPr lvl="0"/>
            <a:r>
              <a:rPr lang="ru-RU" dirty="0"/>
              <a:t>Новгородская </a:t>
            </a:r>
            <a:r>
              <a:rPr lang="ru-RU" dirty="0" smtClean="0"/>
              <a:t>область-423,8р</a:t>
            </a:r>
            <a:endParaRPr lang="ru-RU" dirty="0"/>
          </a:p>
          <a:p>
            <a:pPr lvl="0"/>
            <a:r>
              <a:rPr lang="ru-RU" dirty="0"/>
              <a:t>Псковская </a:t>
            </a:r>
            <a:r>
              <a:rPr lang="ru-RU" dirty="0" smtClean="0"/>
              <a:t>область-316,8р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43525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УДЕЛЬНАЯ СТОИМОСТЬ СОДЕРЖАНИЯ ОДНОГО РЕБЕНКА В ДЕТСКОМ ДОМЕ </a:t>
            </a:r>
            <a:r>
              <a:rPr lang="ru-RU" sz="2000" b="1"/>
              <a:t>В </a:t>
            </a:r>
            <a:r>
              <a:rPr lang="ru-RU" sz="2000" b="1" smtClean="0"/>
              <a:t>2016 </a:t>
            </a:r>
            <a:r>
              <a:rPr lang="ru-RU" sz="2000" b="1" dirty="0" smtClean="0"/>
              <a:t>ГОДУ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2509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-17711" y="-28575"/>
            <a:ext cx="9362948" cy="252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Ключевая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статистика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соответствии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данными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Росстата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состоянию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25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апреля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2014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наблюдается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стабильное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снижение численности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интернатных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организаций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 детей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</a:t>
            </a:r>
            <a:r>
              <a:rPr kumimoji="0" lang="ru-RU" alt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оставшихся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без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попечения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родителей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график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График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Динамика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численности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интернатных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организаций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 в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период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2005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2015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год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" name="Рисунок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25" y="2555741"/>
            <a:ext cx="857817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99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050895"/>
              </p:ext>
            </p:extLst>
          </p:nvPr>
        </p:nvGraphicFramePr>
        <p:xfrm>
          <a:off x="880582" y="4149080"/>
          <a:ext cx="7124134" cy="2280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5893"/>
                <a:gridCol w="603909"/>
                <a:gridCol w="556333"/>
                <a:gridCol w="560170"/>
                <a:gridCol w="556333"/>
                <a:gridCol w="556333"/>
                <a:gridCol w="556333"/>
                <a:gridCol w="560170"/>
                <a:gridCol w="548660"/>
              </a:tblGrid>
              <a:tr h="642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2007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88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2008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88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2009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2010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2011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88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2012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88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2013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2014</a:t>
                      </a:r>
                      <a:endParaRPr lang="ru-RU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1637401">
                <a:tc>
                  <a:txBody>
                    <a:bodyPr/>
                    <a:lstStyle/>
                    <a:p>
                      <a:pPr marR="64135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2000" spc="-10" dirty="0">
                          <a:effectLst/>
                        </a:rPr>
                        <a:t>Всего выявлено и учтено детей и </a:t>
                      </a:r>
                      <a:r>
                        <a:rPr lang="ru-RU" sz="2000" dirty="0">
                          <a:effectLst/>
                        </a:rPr>
                        <a:t>подростков, оставшихся </a:t>
                      </a:r>
                      <a:r>
                        <a:rPr lang="ru-RU" sz="2000" spc="-15" dirty="0">
                          <a:effectLst/>
                        </a:rPr>
                        <a:t>без попечения родителей</a:t>
                      </a:r>
                      <a:r>
                        <a:rPr lang="ru-RU" sz="2000" spc="-170" baseline="30000" dirty="0">
                          <a:effectLst/>
                        </a:rPr>
                        <a:t>1)</a:t>
                      </a:r>
                      <a:endParaRPr lang="ru-RU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36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5">
                          <a:effectLst/>
                        </a:rPr>
                        <a:t>146,4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0">
                          <a:effectLst/>
                        </a:rPr>
                        <a:t>140,1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0">
                          <a:effectLst/>
                        </a:rPr>
                        <a:t>136,8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5">
                          <a:effectLst/>
                        </a:rPr>
                        <a:t>126,1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-15">
                          <a:effectLst/>
                        </a:rPr>
                        <a:t>114,7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101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88,5</a:t>
                      </a:r>
                      <a:endParaRPr lang="ru-RU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79,9</a:t>
                      </a:r>
                      <a:endParaRPr lang="ru-RU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730" y="1072184"/>
            <a:ext cx="8873839" cy="2954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Российской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Федерации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период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2007 - 2015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годов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наблюдается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сохранение общей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тенденции</a:t>
            </a:r>
            <a:r>
              <a:rPr kumimoji="0" lang="ru-RU" alt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снижения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количества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оставшихся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без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попечения родителей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таблица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1).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Таблица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Динамика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выявления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устройства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подростков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оставшихся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без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попечения родителей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тыс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человек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92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06979021"/>
              </p:ext>
            </p:extLst>
          </p:nvPr>
        </p:nvGraphicFramePr>
        <p:xfrm>
          <a:off x="-29041" y="908720"/>
          <a:ext cx="9144000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313167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solidFill>
                  <a:srgbClr val="1F497D"/>
                </a:solidFill>
                <a:latin typeface="Arial" charset="0"/>
              </a:rPr>
              <a:t>Жизнеустройство воспитанников детских домов</a:t>
            </a:r>
          </a:p>
          <a:p>
            <a:pPr algn="ctr"/>
            <a:r>
              <a:rPr lang="ru-RU" b="1" cap="all" dirty="0" smtClean="0">
                <a:solidFill>
                  <a:srgbClr val="1F497D"/>
                </a:solidFill>
                <a:latin typeface="Arial" charset="0"/>
              </a:rPr>
              <a:t>За 2015 год </a:t>
            </a:r>
            <a:endParaRPr lang="ru-RU" b="1" cap="all" dirty="0">
              <a:solidFill>
                <a:srgbClr val="1F49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79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" name="Прямоугольник 205"/>
          <p:cNvSpPr/>
          <p:nvPr/>
        </p:nvSpPr>
        <p:spPr>
          <a:xfrm>
            <a:off x="6876256" y="3566632"/>
            <a:ext cx="19442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sz="16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16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ru-RU" sz="1600" dirty="0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2400" y="6448251"/>
            <a:ext cx="720080" cy="365125"/>
          </a:xfrm>
        </p:spPr>
        <p:txBody>
          <a:bodyPr vert="horz" lIns="91440" tIns="45720" rIns="91440" bIns="45720" rtlCol="0" anchor="ctr"/>
          <a:lstStyle/>
          <a:p>
            <a:fld id="{148ECE58-DD8F-41A7-82C0-941C977FA5B8}" type="slidenum">
              <a:rPr lang="ru-RU" b="1">
                <a:solidFill>
                  <a:srgbClr val="1F497D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pPr/>
              <a:t>2</a:t>
            </a:fld>
            <a:endParaRPr lang="ru-RU" b="1" dirty="0">
              <a:solidFill>
                <a:srgbClr val="1F497D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8338" y="1556792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 1 сентября 2015 </a:t>
            </a:r>
            <a:r>
              <a:rPr lang="ru-RU" sz="2000" dirty="0" smtClean="0"/>
              <a:t>года вступило в </a:t>
            </a:r>
            <a:r>
              <a:rPr lang="ru-RU" sz="2000" dirty="0"/>
              <a:t>силу Положение о деятельности </a:t>
            </a:r>
            <a:r>
              <a:rPr lang="ru-RU" sz="2000" dirty="0" smtClean="0"/>
              <a:t>организаций для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детей-сирот и детей, оставшихся без попечения родителей, и об устройстве </a:t>
            </a:r>
            <a:r>
              <a:rPr lang="ru-RU" sz="2000" dirty="0" smtClean="0"/>
              <a:t>в них</a:t>
            </a:r>
            <a:r>
              <a:rPr lang="ru-RU" sz="2000" dirty="0"/>
              <a:t>	детей,	оставшихся	без	</a:t>
            </a:r>
            <a:r>
              <a:rPr lang="ru-RU" sz="2000" dirty="0" smtClean="0"/>
              <a:t>попечения родителей</a:t>
            </a:r>
            <a:r>
              <a:rPr lang="ru-RU" sz="2000" dirty="0"/>
              <a:t>,	утвержденное</a:t>
            </a:r>
          </a:p>
          <a:p>
            <a:pPr algn="ctr"/>
            <a:r>
              <a:rPr lang="ru-RU" sz="2000" dirty="0"/>
              <a:t>постановлением Правительства Российской Федерации от 24 мая 2014 г. № 481 «О деятельности организаций для детей-сирот и детей, оставшихся без попечения родителей, и об устройстве в них детей, оставшихся без попечения родителей» (далее – положение, постановление).</a:t>
            </a:r>
          </a:p>
          <a:p>
            <a:pPr algn="ctr"/>
            <a:r>
              <a:rPr lang="ru-RU" sz="2000" dirty="0"/>
              <a:t>Данное постановление является революционным в части определения организации для детей-сирот и детей, оставшихся без попечения родителей, как места временного пребывания ребенка, промежуточной ступени с момента определения ребенка в этой организации до момента помещения или возвращения его в семью.</a:t>
            </a:r>
          </a:p>
        </p:txBody>
      </p:sp>
    </p:spTree>
    <p:extLst>
      <p:ext uri="{BB962C8B-B14F-4D97-AF65-F5344CB8AC3E}">
        <p14:creationId xmlns:p14="http://schemas.microsoft.com/office/powerpoint/2010/main" val="68783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727370"/>
              </p:ext>
            </p:extLst>
          </p:nvPr>
        </p:nvGraphicFramePr>
        <p:xfrm>
          <a:off x="15949" y="3429000"/>
          <a:ext cx="8948539" cy="3095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48539"/>
              </a:tblGrid>
              <a:tr h="3095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dirty="0" smtClean="0">
                          <a:effectLst/>
                        </a:rPr>
                        <a:t/>
                      </a:r>
                      <a:br>
                        <a:rPr lang="ru-RU" dirty="0" smtClean="0">
                          <a:effectLst/>
                        </a:rPr>
                      </a:br>
                      <a:endParaRPr lang="ru-RU" sz="10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24130" marR="24130" marT="0" marB="0"/>
                </a:tc>
              </a:tr>
            </a:tbl>
          </a:graphicData>
        </a:graphic>
      </p:graphicFrame>
      <p:pic>
        <p:nvPicPr>
          <p:cNvPr id="4115" name="Рисунок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1" y="3429000"/>
            <a:ext cx="6191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Прямая соединительная линия 25"/>
          <p:cNvCxnSpPr>
            <a:cxnSpLocks noChangeShapeType="1"/>
          </p:cNvCxnSpPr>
          <p:nvPr/>
        </p:nvCxnSpPr>
        <p:spPr bwMode="auto">
          <a:xfrm>
            <a:off x="3495675" y="9685338"/>
            <a:ext cx="0" cy="588962"/>
          </a:xfrm>
          <a:prstGeom prst="line">
            <a:avLst/>
          </a:prstGeom>
          <a:noFill/>
          <a:ln w="2730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Прямая соединительная линия 28"/>
          <p:cNvCxnSpPr>
            <a:cxnSpLocks noChangeShapeType="1"/>
          </p:cNvCxnSpPr>
          <p:nvPr/>
        </p:nvCxnSpPr>
        <p:spPr bwMode="auto">
          <a:xfrm>
            <a:off x="5867400" y="9685338"/>
            <a:ext cx="0" cy="588962"/>
          </a:xfrm>
          <a:prstGeom prst="line">
            <a:avLst/>
          </a:prstGeom>
          <a:noFill/>
          <a:ln w="2730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Прямая соединительная линия 32"/>
          <p:cNvCxnSpPr>
            <a:cxnSpLocks noChangeShapeType="1"/>
          </p:cNvCxnSpPr>
          <p:nvPr/>
        </p:nvCxnSpPr>
        <p:spPr bwMode="auto">
          <a:xfrm>
            <a:off x="5861050" y="8948738"/>
            <a:ext cx="0" cy="587375"/>
          </a:xfrm>
          <a:prstGeom prst="line">
            <a:avLst/>
          </a:prstGeom>
          <a:noFill/>
          <a:ln w="2730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Прямая соединительная линия 36"/>
          <p:cNvCxnSpPr>
            <a:cxnSpLocks noChangeShapeType="1"/>
          </p:cNvCxnSpPr>
          <p:nvPr/>
        </p:nvCxnSpPr>
        <p:spPr bwMode="auto">
          <a:xfrm>
            <a:off x="3495675" y="8948738"/>
            <a:ext cx="0" cy="587375"/>
          </a:xfrm>
          <a:prstGeom prst="line">
            <a:avLst/>
          </a:prstGeom>
          <a:noFill/>
          <a:ln w="2730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Rectangle 32"/>
          <p:cNvSpPr>
            <a:spLocks noChangeArrowheads="1"/>
          </p:cNvSpPr>
          <p:nvPr/>
        </p:nvSpPr>
        <p:spPr bwMode="auto">
          <a:xfrm>
            <a:off x="-2888547" y="-819472"/>
            <a:ext cx="15380644" cy="4770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066084" tIns="914112" rIns="3312069" bIns="228528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6922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6922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6922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6922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6922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6922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6922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6922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692275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Положительные</a:t>
            </a: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эффекты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endParaRPr kumimoji="0" lang="ru-RU" alt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После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вступления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силу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постановления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предполагались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r>
              <a:rPr lang="ru-RU" altLang="ru-RU" sz="2000" dirty="0" smtClean="0"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ледующие</a:t>
            </a:r>
            <a:r>
              <a:rPr lang="ru-RU" altLang="ru-RU" sz="2000" dirty="0" smtClean="0"/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положительные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эффекты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схема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endParaRPr lang="ru-RU" altLang="ru-RU" sz="2000" b="1" dirty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Схема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Предполагаемые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положительные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эффекты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реализации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механизмов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закрепленных положением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после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вступления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силу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постановления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92275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457200" y="2773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655116" y="3096419"/>
            <a:ext cx="8283101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063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2063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Сокращение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числа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доли социальных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Повышение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качества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условий содержания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06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организациях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Повышение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уровня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социальной адаптации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Формирование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инновационной системы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социального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000" dirty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 smtClean="0"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сопровождения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Повышение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эффективности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altLang="ru-RU" sz="2000" dirty="0"/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прозрачности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межведомственного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06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взаимодействия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2063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14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23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3A7A5-250C-4967-90B5-C560DBB693B1}" type="slidenum">
              <a:rPr lang="ru-RU" smtClean="0"/>
              <a:pPr eaLnBrk="1" hangingPunct="1"/>
              <a:t>4</a:t>
            </a:fld>
            <a:endParaRPr lang="ru-RU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-812056" y="-634806"/>
            <a:ext cx="11003328" cy="5493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112" tIns="914112" rIns="914112" bIns="228528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Сокращение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числа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находящихся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организациях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для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оставшихся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без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попечения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родителей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также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снижение доли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социальных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сирот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Достижение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данного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эффекта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возможно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счет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развития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альтернативных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форм семейного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устройства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раннего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выявления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семейного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неблагополучия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организации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эффективной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работы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матерями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</a:t>
            </a:r>
            <a:r>
              <a:rPr kumimoji="0" lang="ru-RU" alt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отказницами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оказания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целевой помощи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семьям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детьми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находящимися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трудной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жизненной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ситуации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увеличения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доли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воспитанников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возвращенных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кровным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родителям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проч</a:t>
            </a:r>
            <a:r>
              <a:rPr lang="ru-RU" altLang="ru-RU" sz="2400" dirty="0" smtClean="0">
                <a:latin typeface="Arial" pitchFamily="34" charset="0"/>
                <a:ea typeface="Times New Roman" pitchFamily="18" charset="0"/>
              </a:rPr>
              <a:t>ее.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6838" y="4205699"/>
            <a:ext cx="9416167" cy="19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Показатели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достижения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эффекта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связаны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</a:t>
            </a:r>
            <a:r>
              <a:rPr kumimoji="0" lang="ru-RU" alt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временем</a:t>
            </a:r>
            <a:r>
              <a:rPr lang="ru-RU" altLang="ru-RU" sz="2500" b="1" dirty="0">
                <a:latin typeface="Arial" pitchFamily="34" charset="0"/>
                <a:ea typeface="Times New Roman" pitchFamily="18" charset="0"/>
              </a:rPr>
              <a:t> </a:t>
            </a:r>
            <a:endParaRPr lang="ru-RU" altLang="ru-RU" sz="25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нахождения</a:t>
            </a:r>
            <a:r>
              <a:rPr kumimoji="0" lang="ru-RU" alt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ребенка в</a:t>
            </a:r>
            <a:r>
              <a:rPr kumimoji="0" lang="ru-RU" alt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организации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снижением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количества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социально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неблагополучных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семей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 ранним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выявлением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разных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этапах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неблагополучия.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509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3A7A5-250C-4967-90B5-C560DBB693B1}" type="slidenum">
              <a:rPr lang="ru-RU" smtClean="0"/>
              <a:pPr eaLnBrk="1" hangingPunct="1"/>
              <a:t>5</a:t>
            </a:fld>
            <a:endParaRPr lang="ru-RU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14387" y="1071563"/>
            <a:ext cx="84604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err="1"/>
              <a:t>Минобрнауки</a:t>
            </a:r>
            <a:r>
              <a:rPr lang="ru-RU" sz="2800" i="1" dirty="0"/>
              <a:t> России планирует, что к 2018 году число детей-сирот и </a:t>
            </a:r>
            <a:r>
              <a:rPr lang="ru-RU" sz="2800" i="1" dirty="0" smtClean="0"/>
              <a:t>детей</a:t>
            </a:r>
            <a:r>
              <a:rPr lang="ru-RU" sz="2800" i="1" dirty="0" smtClean="0"/>
              <a:t>, оставшихся </a:t>
            </a:r>
            <a:r>
              <a:rPr lang="ru-RU" sz="2800" i="1" dirty="0" smtClean="0"/>
              <a:t>без</a:t>
            </a:r>
            <a:r>
              <a:rPr lang="ru-RU" sz="2800" i="1" dirty="0"/>
              <a:t> </a:t>
            </a:r>
            <a:r>
              <a:rPr lang="ru-RU" sz="2800" i="1" dirty="0" smtClean="0"/>
              <a:t>попечения</a:t>
            </a:r>
            <a:r>
              <a:rPr lang="ru-RU" sz="2800" i="1" dirty="0"/>
              <a:t> </a:t>
            </a:r>
            <a:r>
              <a:rPr lang="ru-RU" sz="2800" i="1" dirty="0" smtClean="0"/>
              <a:t>родителей, находящихся</a:t>
            </a:r>
            <a:r>
              <a:rPr lang="ru-RU" sz="2800" i="1" dirty="0"/>
              <a:t> </a:t>
            </a:r>
            <a:r>
              <a:rPr lang="ru-RU" sz="2800" i="1" dirty="0" smtClean="0"/>
              <a:t>на</a:t>
            </a:r>
            <a:r>
              <a:rPr lang="ru-RU" sz="2800" i="1" dirty="0"/>
              <a:t> </a:t>
            </a:r>
            <a:r>
              <a:rPr lang="ru-RU" sz="2800" i="1" dirty="0" smtClean="0"/>
              <a:t>учете</a:t>
            </a:r>
            <a:r>
              <a:rPr lang="ru-RU" sz="2800" i="1" dirty="0"/>
              <a:t> </a:t>
            </a:r>
            <a:r>
              <a:rPr lang="ru-RU" sz="2800" i="1" dirty="0" smtClean="0"/>
              <a:t>в</a:t>
            </a:r>
            <a:r>
              <a:rPr lang="ru-RU" sz="2800" dirty="0"/>
              <a:t> </a:t>
            </a:r>
            <a:r>
              <a:rPr lang="ru-RU" sz="2800" i="1" dirty="0" smtClean="0"/>
              <a:t>государственном </a:t>
            </a:r>
            <a:r>
              <a:rPr lang="ru-RU" sz="2800" i="1" dirty="0"/>
              <a:t>банке данных о детях, оставшихся без попечения родителей, составит </a:t>
            </a:r>
            <a:r>
              <a:rPr lang="ru-RU" sz="2800" i="1" dirty="0" smtClean="0"/>
              <a:t>50 </a:t>
            </a:r>
            <a:r>
              <a:rPr lang="ru-RU" sz="2800" i="1" dirty="0"/>
              <a:t>тыс. человек. Данный показатель будет достигнут в том числе за счет устройства детей-сирот и детей, оставшихся без попечения родителей, в семьи российских граждан (план деятельности </a:t>
            </a:r>
            <a:r>
              <a:rPr lang="ru-RU" sz="2800" i="1" dirty="0" err="1"/>
              <a:t>Минобрнауки</a:t>
            </a:r>
            <a:r>
              <a:rPr lang="ru-RU" sz="2800" i="1" dirty="0"/>
              <a:t> России на </a:t>
            </a:r>
            <a:r>
              <a:rPr lang="ru-RU" sz="2800" i="1" dirty="0" smtClean="0"/>
              <a:t>2013–2018 годы)</a:t>
            </a:r>
            <a:r>
              <a:rPr lang="ru-RU" i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9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3A7A5-250C-4967-90B5-C560DBB693B1}" type="slidenum">
              <a:rPr lang="ru-RU" smtClean="0"/>
              <a:pPr eaLnBrk="1" hangingPunct="1"/>
              <a:t>6</a:t>
            </a:fld>
            <a:endParaRPr lang="ru-RU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438969" y="0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2. Повышение </a:t>
            </a:r>
            <a:r>
              <a:rPr lang="ru-RU" sz="2400" b="1" i="1" dirty="0"/>
              <a:t>качества условий содержания детей в организациях </a:t>
            </a:r>
            <a:r>
              <a:rPr lang="ru-RU" sz="2400" b="1" i="1" dirty="0" smtClean="0"/>
              <a:t>для детей-сирот </a:t>
            </a:r>
            <a:r>
              <a:rPr lang="ru-RU" sz="2400" b="1" i="1" dirty="0"/>
              <a:t>и детей, оставшихся без попечения родителей.</a:t>
            </a:r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Данный </a:t>
            </a:r>
            <a:r>
              <a:rPr lang="ru-RU" sz="2400" dirty="0"/>
              <a:t>эффект ориентирован на создание «домашних» условий </a:t>
            </a:r>
            <a:r>
              <a:rPr lang="ru-RU" sz="2400" dirty="0" smtClean="0"/>
              <a:t>проживания, приближенных к</a:t>
            </a:r>
            <a:r>
              <a:rPr lang="ru-RU" sz="2400" dirty="0"/>
              <a:t> </a:t>
            </a:r>
            <a:r>
              <a:rPr lang="ru-RU" sz="2400" dirty="0" smtClean="0"/>
              <a:t>семейным, способствующих</a:t>
            </a:r>
            <a:r>
              <a:rPr lang="ru-RU" sz="2400" dirty="0"/>
              <a:t> </a:t>
            </a:r>
            <a:r>
              <a:rPr lang="ru-RU" sz="2400" dirty="0" smtClean="0"/>
              <a:t>интеллектуальному, эмоциональному</a:t>
            </a:r>
            <a:r>
              <a:rPr lang="ru-RU" sz="2400" dirty="0"/>
              <a:t>, духовному, нравственному и физическому развитию детей.</a:t>
            </a:r>
          </a:p>
          <a:p>
            <a:r>
              <a:rPr lang="ru-RU" sz="2400" dirty="0"/>
              <a:t>Показатели достижения эффекта связаны с инклюзивным содержанием детей-сирот и детей, оставшихся без попечения родителей, имеющих ограниченные возможности здоровья, совместно со здоровыми детьми в организациях для детей-сирот и детей, оставшихся без попечения родителей, и в целом с имиджем данных организаций, в том числе с их открытостью.</a:t>
            </a:r>
          </a:p>
        </p:txBody>
      </p:sp>
    </p:spTree>
    <p:extLst>
      <p:ext uri="{BB962C8B-B14F-4D97-AF65-F5344CB8AC3E}">
        <p14:creationId xmlns:p14="http://schemas.microsoft.com/office/powerpoint/2010/main" val="155430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3A7A5-250C-4967-90B5-C560DBB693B1}" type="slidenum">
              <a:rPr lang="ru-RU" smtClean="0"/>
              <a:pPr eaLnBrk="1" hangingPunct="1"/>
              <a:t>7</a:t>
            </a:fld>
            <a:endParaRPr lang="ru-RU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188640"/>
            <a:ext cx="108732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3. Повышение </a:t>
            </a:r>
            <a:r>
              <a:rPr lang="ru-RU" sz="2400" b="1" i="1" dirty="0"/>
              <a:t>уровня социальной адаптации детей-сирот и </a:t>
            </a:r>
            <a:endParaRPr lang="ru-RU" sz="2400" b="1" i="1" dirty="0" smtClean="0"/>
          </a:p>
          <a:p>
            <a:r>
              <a:rPr lang="ru-RU" sz="2400" b="1" i="1" dirty="0" smtClean="0"/>
              <a:t>детей, оставшихся </a:t>
            </a:r>
            <a:r>
              <a:rPr lang="ru-RU" sz="2400" b="1" i="1" dirty="0"/>
              <a:t>без попечения родителей.</a:t>
            </a:r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Данный </a:t>
            </a:r>
            <a:r>
              <a:rPr lang="ru-RU" sz="2400" dirty="0"/>
              <a:t>эффект ориентирован на развитие навыков </a:t>
            </a:r>
            <a:endParaRPr lang="ru-RU" sz="2400" dirty="0" smtClean="0"/>
          </a:p>
          <a:p>
            <a:r>
              <a:rPr lang="ru-RU" sz="2400" dirty="0" smtClean="0"/>
              <a:t>коммуникационной </a:t>
            </a:r>
            <a:r>
              <a:rPr lang="ru-RU" sz="2400" dirty="0"/>
              <a:t>культуры, формирование потребности в </a:t>
            </a:r>
            <a:endParaRPr lang="ru-RU" sz="2400" dirty="0" smtClean="0"/>
          </a:p>
          <a:p>
            <a:r>
              <a:rPr lang="ru-RU" sz="2400" dirty="0" smtClean="0"/>
              <a:t>общении </a:t>
            </a:r>
            <a:r>
              <a:rPr lang="ru-RU" sz="2400" dirty="0"/>
              <a:t>и </a:t>
            </a:r>
            <a:r>
              <a:rPr lang="ru-RU" sz="2400" dirty="0" smtClean="0"/>
              <a:t>проч. Показатели </a:t>
            </a:r>
            <a:r>
              <a:rPr lang="ru-RU" sz="2400" dirty="0"/>
              <a:t>достижения эффекта связаны со </a:t>
            </a:r>
            <a:endParaRPr lang="ru-RU" sz="2400" dirty="0" smtClean="0"/>
          </a:p>
          <a:p>
            <a:r>
              <a:rPr lang="ru-RU" sz="2400" dirty="0" smtClean="0"/>
              <a:t>снижением </a:t>
            </a:r>
            <a:r>
              <a:rPr lang="ru-RU" sz="2400" dirty="0"/>
              <a:t>доли правонарушений, преступлений и самовольных </a:t>
            </a:r>
            <a:endParaRPr lang="ru-RU" sz="2400" dirty="0" smtClean="0"/>
          </a:p>
          <a:p>
            <a:r>
              <a:rPr lang="ru-RU" sz="2400" dirty="0" smtClean="0"/>
              <a:t>уходов </a:t>
            </a:r>
            <a:r>
              <a:rPr lang="ru-RU" sz="2400" dirty="0"/>
              <a:t>среди детей-сирот и детей, оставшихся без </a:t>
            </a:r>
            <a:r>
              <a:rPr lang="ru-RU" sz="2400" dirty="0" smtClean="0"/>
              <a:t>попечения </a:t>
            </a:r>
          </a:p>
          <a:p>
            <a:r>
              <a:rPr lang="ru-RU" sz="2400" dirty="0" smtClean="0"/>
              <a:t>родителей, и увеличением числа детей, переданных на</a:t>
            </a:r>
            <a:r>
              <a:rPr lang="ru-RU" sz="2400" dirty="0"/>
              <a:t> </a:t>
            </a:r>
            <a:r>
              <a:rPr lang="ru-RU" sz="2400" dirty="0" smtClean="0"/>
              <a:t>семейные </a:t>
            </a:r>
          </a:p>
          <a:p>
            <a:r>
              <a:rPr lang="ru-RU" sz="2400" dirty="0" smtClean="0"/>
              <a:t>формы </a:t>
            </a:r>
            <a:r>
              <a:rPr lang="ru-RU" sz="2400" dirty="0"/>
              <a:t>устройства, а также с ранней профессионализацией,</a:t>
            </a:r>
            <a:br>
              <a:rPr lang="ru-RU" sz="2400" dirty="0"/>
            </a:br>
            <a:r>
              <a:rPr lang="ru-RU" sz="2400" dirty="0"/>
              <a:t>обучением конкурентоспособным профессиям с дальнейшим </a:t>
            </a:r>
            <a:endParaRPr lang="ru-RU" sz="2400" dirty="0" smtClean="0"/>
          </a:p>
          <a:p>
            <a:r>
              <a:rPr lang="ru-RU" sz="2400" dirty="0"/>
              <a:t>т</a:t>
            </a:r>
            <a:r>
              <a:rPr lang="ru-RU" sz="2400" dirty="0" smtClean="0"/>
              <a:t>рудоустройством (на </a:t>
            </a:r>
            <a:r>
              <a:rPr lang="ru-RU" sz="2400" dirty="0"/>
              <a:t>основе индивидуальных потребностей и </a:t>
            </a:r>
            <a:endParaRPr lang="ru-RU" sz="2400" dirty="0" smtClean="0"/>
          </a:p>
          <a:p>
            <a:r>
              <a:rPr lang="ru-RU" sz="2400" dirty="0" smtClean="0"/>
              <a:t>возможностей </a:t>
            </a:r>
            <a:r>
              <a:rPr lang="ru-RU" sz="2400" dirty="0"/>
              <a:t>детей), </a:t>
            </a:r>
            <a:r>
              <a:rPr lang="ru-RU" sz="2400" dirty="0" smtClean="0"/>
              <a:t>увеличением доли </a:t>
            </a:r>
            <a:r>
              <a:rPr lang="ru-RU" sz="2400" dirty="0"/>
              <a:t>лиц, находящихся в </a:t>
            </a:r>
            <a:endParaRPr lang="ru-RU" sz="2400" dirty="0" smtClean="0"/>
          </a:p>
          <a:p>
            <a:r>
              <a:rPr lang="ru-RU" sz="2400" dirty="0" smtClean="0"/>
              <a:t>организациях </a:t>
            </a:r>
            <a:r>
              <a:rPr lang="ru-RU" sz="2400" dirty="0"/>
              <a:t>для детей-сирот и детей, </a:t>
            </a:r>
            <a:r>
              <a:rPr lang="ru-RU" sz="2400" dirty="0" smtClean="0"/>
              <a:t>оставшихся без</a:t>
            </a:r>
            <a:r>
              <a:rPr lang="ru-RU" sz="2400" dirty="0"/>
              <a:t>	</a:t>
            </a:r>
            <a:r>
              <a:rPr lang="ru-RU" sz="2400" dirty="0" smtClean="0"/>
              <a:t>попечения </a:t>
            </a:r>
          </a:p>
          <a:p>
            <a:r>
              <a:rPr lang="ru-RU" sz="2400" dirty="0" smtClean="0"/>
              <a:t>родителей, получающих</a:t>
            </a:r>
            <a:r>
              <a:rPr lang="ru-RU" sz="2400" dirty="0"/>
              <a:t> </a:t>
            </a:r>
            <a:r>
              <a:rPr lang="ru-RU" sz="2400" dirty="0" smtClean="0"/>
              <a:t>общее</a:t>
            </a:r>
            <a:r>
              <a:rPr lang="ru-RU" sz="2400" dirty="0"/>
              <a:t> </a:t>
            </a:r>
            <a:r>
              <a:rPr lang="ru-RU" sz="2400" dirty="0" smtClean="0"/>
              <a:t>образование</a:t>
            </a:r>
            <a:r>
              <a:rPr lang="ru-RU" sz="2400" dirty="0"/>
              <a:t> </a:t>
            </a:r>
            <a:r>
              <a:rPr lang="ru-RU" sz="2400" dirty="0" smtClean="0"/>
              <a:t>в общеобразовательных </a:t>
            </a:r>
            <a:r>
              <a:rPr lang="ru-RU" sz="2400" dirty="0"/>
              <a:t>организациях.</a:t>
            </a:r>
          </a:p>
        </p:txBody>
      </p:sp>
    </p:spTree>
    <p:extLst>
      <p:ext uri="{BB962C8B-B14F-4D97-AF65-F5344CB8AC3E}">
        <p14:creationId xmlns:p14="http://schemas.microsoft.com/office/powerpoint/2010/main" val="230238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3A7A5-250C-4967-90B5-C560DBB693B1}" type="slidenum">
              <a:rPr lang="ru-RU" smtClean="0"/>
              <a:pPr eaLnBrk="1" hangingPunct="1"/>
              <a:t>8</a:t>
            </a:fld>
            <a:endParaRPr lang="ru-RU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072006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 startAt="4"/>
            </a:pPr>
            <a:r>
              <a:rPr lang="ru-RU" sz="2200" b="1" i="1" dirty="0" smtClean="0"/>
              <a:t>Формирование </a:t>
            </a:r>
            <a:r>
              <a:rPr lang="ru-RU" sz="2200" b="1" i="1" dirty="0"/>
              <a:t>инновационной системы социального </a:t>
            </a:r>
          </a:p>
          <a:p>
            <a:r>
              <a:rPr lang="ru-RU" sz="2200" b="1" i="1" dirty="0"/>
              <a:t>с</a:t>
            </a:r>
            <a:r>
              <a:rPr lang="ru-RU" sz="2200" b="1" i="1" dirty="0" smtClean="0"/>
              <a:t>опровождения детей-сирот </a:t>
            </a:r>
            <a:r>
              <a:rPr lang="ru-RU" sz="2200" b="1" i="1" dirty="0"/>
              <a:t>и детей, оставшихся без попечения </a:t>
            </a:r>
            <a:endParaRPr lang="ru-RU" sz="2200" b="1" i="1" dirty="0" smtClean="0"/>
          </a:p>
          <a:p>
            <a:r>
              <a:rPr lang="ru-RU" sz="2200" b="1" i="1" dirty="0" smtClean="0"/>
              <a:t>родителей</a:t>
            </a:r>
            <a:r>
              <a:rPr lang="ru-RU" sz="2200" b="1" i="1" dirty="0"/>
              <a:t>.</a:t>
            </a:r>
            <a:endParaRPr lang="ru-RU" sz="2200" dirty="0"/>
          </a:p>
          <a:p>
            <a:r>
              <a:rPr lang="ru-RU" sz="2200" dirty="0"/>
              <a:t>Данный эффект ориентирован на создание эффективных технологий по </a:t>
            </a:r>
            <a:endParaRPr lang="ru-RU" sz="2200" dirty="0" smtClean="0"/>
          </a:p>
          <a:p>
            <a:r>
              <a:rPr lang="ru-RU" sz="2200" dirty="0" smtClean="0"/>
              <a:t>оказанию </a:t>
            </a:r>
            <a:r>
              <a:rPr lang="ru-RU" sz="2200" dirty="0"/>
              <a:t>поддержки детям-сиротам и детям, оставшимся без попечения </a:t>
            </a:r>
            <a:endParaRPr lang="ru-RU" sz="2200" dirty="0" smtClean="0"/>
          </a:p>
          <a:p>
            <a:r>
              <a:rPr lang="ru-RU" sz="2200" dirty="0" smtClean="0"/>
              <a:t>родителей</a:t>
            </a:r>
            <a:r>
              <a:rPr lang="ru-RU" sz="2200" dirty="0"/>
              <a:t>, в целях их успешной адаптации в новой социальной среде.</a:t>
            </a:r>
          </a:p>
          <a:p>
            <a:r>
              <a:rPr lang="ru-RU" sz="2200" dirty="0"/>
              <a:t>Показатели достижения эффекта связаны со снижением доли вторичного </a:t>
            </a:r>
            <a:endParaRPr lang="ru-RU" sz="2200" dirty="0" smtClean="0"/>
          </a:p>
          <a:p>
            <a:r>
              <a:rPr lang="ru-RU" sz="2200" dirty="0" smtClean="0"/>
              <a:t>сиротства</a:t>
            </a:r>
            <a:r>
              <a:rPr lang="ru-RU" sz="2200" dirty="0"/>
              <a:t>, развитием комплекса предлагаемых услуг для детей и семей, </a:t>
            </a:r>
            <a:endParaRPr lang="ru-RU" sz="2200" dirty="0" smtClean="0"/>
          </a:p>
          <a:p>
            <a:r>
              <a:rPr lang="ru-RU" sz="2200" dirty="0" smtClean="0"/>
              <a:t>нуждающихся </a:t>
            </a:r>
            <a:r>
              <a:rPr lang="ru-RU" sz="2200" dirty="0"/>
              <a:t>в поддержке, </a:t>
            </a:r>
            <a:r>
              <a:rPr lang="ru-RU" sz="2200" dirty="0" smtClean="0"/>
              <a:t>долей выпускников</a:t>
            </a:r>
            <a:r>
              <a:rPr lang="ru-RU" sz="2200" dirty="0"/>
              <a:t>, охваченных программами </a:t>
            </a:r>
            <a:r>
              <a:rPr lang="ru-RU" sz="2200" dirty="0" err="1"/>
              <a:t>постинтернатного</a:t>
            </a:r>
            <a:r>
              <a:rPr lang="ru-RU" sz="2200" dirty="0"/>
              <a:t> сопровождения, долей замещающих семей, охваченных программами по сопровождению, долей одаренных и талантливых детей, </a:t>
            </a:r>
            <a:endParaRPr lang="ru-RU" sz="2200" dirty="0" smtClean="0"/>
          </a:p>
          <a:p>
            <a:r>
              <a:rPr lang="ru-RU" sz="2200" dirty="0" smtClean="0"/>
              <a:t>охваченных </a:t>
            </a:r>
            <a:r>
              <a:rPr lang="ru-RU" sz="2200" dirty="0"/>
              <a:t>индивидуальным сопровождением и созданием условий, а </a:t>
            </a:r>
            <a:endParaRPr lang="ru-RU" sz="2200" dirty="0" smtClean="0"/>
          </a:p>
          <a:p>
            <a:r>
              <a:rPr lang="ru-RU" sz="2200" dirty="0" smtClean="0"/>
              <a:t>также </a:t>
            </a:r>
            <a:r>
              <a:rPr lang="ru-RU" sz="2200" dirty="0"/>
              <a:t>с совершенствованием технологий выявления потребности семей </a:t>
            </a:r>
            <a:r>
              <a:rPr lang="ru-RU" sz="2200" dirty="0" smtClean="0"/>
              <a:t>в</a:t>
            </a:r>
          </a:p>
          <a:p>
            <a:r>
              <a:rPr lang="ru-RU" sz="2200" dirty="0" smtClean="0"/>
              <a:t> </a:t>
            </a:r>
            <a:r>
              <a:rPr lang="ru-RU" sz="2200" dirty="0"/>
              <a:t>социальном патронаже и со стандартизацией услуг по подготовке </a:t>
            </a:r>
          </a:p>
          <a:p>
            <a:r>
              <a:rPr lang="ru-RU" sz="2200" dirty="0" smtClean="0"/>
              <a:t>кандидатов </a:t>
            </a:r>
            <a:r>
              <a:rPr lang="ru-RU" sz="2200" dirty="0"/>
              <a:t>по сопровождению таких семей.</a:t>
            </a:r>
          </a:p>
          <a:p>
            <a:r>
              <a:rPr lang="ru-RU" sz="2200" dirty="0" smtClean="0"/>
              <a:t>Президент Российской</a:t>
            </a:r>
            <a:r>
              <a:rPr lang="ru-RU" sz="2200" dirty="0"/>
              <a:t> </a:t>
            </a:r>
            <a:r>
              <a:rPr lang="ru-RU" sz="2200" dirty="0" smtClean="0"/>
              <a:t>Федерации</a:t>
            </a:r>
            <a:r>
              <a:rPr lang="ru-RU" sz="2200" dirty="0"/>
              <a:t> </a:t>
            </a:r>
            <a:r>
              <a:rPr lang="ru-RU" sz="2200" dirty="0" smtClean="0"/>
              <a:t>в</a:t>
            </a:r>
            <a:r>
              <a:rPr lang="ru-RU" sz="2200" dirty="0"/>
              <a:t> </a:t>
            </a:r>
            <a:r>
              <a:rPr lang="ru-RU" sz="2200" dirty="0" smtClean="0"/>
              <a:t>своем</a:t>
            </a:r>
            <a:r>
              <a:rPr lang="ru-RU" sz="2200" dirty="0"/>
              <a:t> </a:t>
            </a:r>
            <a:r>
              <a:rPr lang="ru-RU" sz="2200" dirty="0" smtClean="0"/>
              <a:t>Послании</a:t>
            </a:r>
            <a:r>
              <a:rPr lang="ru-RU" sz="2200" dirty="0"/>
              <a:t> </a:t>
            </a:r>
            <a:r>
              <a:rPr lang="ru-RU" sz="2200" dirty="0" smtClean="0"/>
              <a:t>Федеральному </a:t>
            </a:r>
          </a:p>
          <a:p>
            <a:r>
              <a:rPr lang="ru-RU" sz="2200" dirty="0" smtClean="0"/>
              <a:t>Собранию </a:t>
            </a:r>
            <a:r>
              <a:rPr lang="ru-RU" sz="2200" dirty="0"/>
              <a:t>Российской Федерации в 2010 году подчеркнул, </a:t>
            </a:r>
            <a:r>
              <a:rPr lang="ru-RU" sz="2200" dirty="0" smtClean="0"/>
              <a:t>что необходимы </a:t>
            </a:r>
          </a:p>
          <a:p>
            <a:r>
              <a:rPr lang="ru-RU" sz="2200" dirty="0" smtClean="0"/>
              <a:t>программы </a:t>
            </a:r>
            <a:r>
              <a:rPr lang="ru-RU" sz="2200" dirty="0"/>
              <a:t>социальной адаптации и сопровождения </a:t>
            </a:r>
            <a:r>
              <a:rPr lang="ru-RU" sz="2200" dirty="0" smtClean="0"/>
              <a:t>выпускников </a:t>
            </a:r>
            <a:r>
              <a:rPr lang="ru-RU" sz="2200" dirty="0"/>
              <a:t>детских </a:t>
            </a:r>
            <a:endParaRPr lang="ru-RU" sz="2200" dirty="0" smtClean="0"/>
          </a:p>
          <a:p>
            <a:r>
              <a:rPr lang="ru-RU" sz="2200" dirty="0" smtClean="0"/>
              <a:t>домов</a:t>
            </a:r>
            <a:r>
              <a:rPr lang="ru-RU" sz="2200" dirty="0"/>
              <a:t>, так как «мало обучить и накормить </a:t>
            </a:r>
            <a:r>
              <a:rPr lang="ru-RU" sz="2200" dirty="0" smtClean="0"/>
              <a:t>детей </a:t>
            </a:r>
            <a:r>
              <a:rPr lang="ru-RU" sz="2200" dirty="0"/>
              <a:t>— их </a:t>
            </a:r>
            <a:r>
              <a:rPr lang="ru-RU" sz="2200" dirty="0" smtClean="0"/>
              <a:t>нужно </a:t>
            </a:r>
            <a:r>
              <a:rPr lang="ru-RU" sz="2200" dirty="0"/>
              <a:t>вывести в </a:t>
            </a:r>
            <a:endParaRPr lang="ru-RU" sz="2200" dirty="0" smtClean="0"/>
          </a:p>
          <a:p>
            <a:r>
              <a:rPr lang="ru-RU" sz="2200" dirty="0" smtClean="0"/>
              <a:t>новую</a:t>
            </a:r>
            <a:r>
              <a:rPr lang="ru-RU" sz="2200" dirty="0"/>
              <a:t>, взрослую жизнь подготовленными и уверенными в себе».</a:t>
            </a:r>
          </a:p>
        </p:txBody>
      </p:sp>
    </p:spTree>
    <p:extLst>
      <p:ext uri="{BB962C8B-B14F-4D97-AF65-F5344CB8AC3E}">
        <p14:creationId xmlns:p14="http://schemas.microsoft.com/office/powerpoint/2010/main" val="367402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A93A7A5-250C-4967-90B5-C560DBB693B1}" type="slidenum">
              <a:rPr lang="ru-RU" smtClean="0"/>
              <a:pPr eaLnBrk="1" hangingPunct="1"/>
              <a:t>9</a:t>
            </a:fld>
            <a:endParaRPr lang="ru-RU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-8583" y="-4463"/>
            <a:ext cx="92890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5. Повышение </a:t>
            </a:r>
            <a:r>
              <a:rPr lang="ru-RU" sz="2400" b="1" i="1" dirty="0"/>
              <a:t>эффективности и </a:t>
            </a:r>
            <a:r>
              <a:rPr lang="ru-RU" sz="2400" b="1" i="1" dirty="0" smtClean="0"/>
              <a:t>прозрачности межведомственного</a:t>
            </a:r>
            <a:r>
              <a:rPr lang="ru-RU" sz="2400" b="1" i="1" dirty="0"/>
              <a:t> </a:t>
            </a:r>
            <a:r>
              <a:rPr lang="ru-RU" sz="2400" b="1" i="1" dirty="0" smtClean="0"/>
              <a:t>взаимодействия </a:t>
            </a:r>
            <a:r>
              <a:rPr lang="ru-RU" sz="2400" b="1" i="1" dirty="0"/>
              <a:t>в сфере защиты прав детей.</a:t>
            </a:r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Данный </a:t>
            </a:r>
            <a:r>
              <a:rPr lang="ru-RU" sz="2400" dirty="0"/>
              <a:t>эффект ориентирован на открытость организаций для детей-сирот </a:t>
            </a:r>
            <a:r>
              <a:rPr lang="ru-RU" sz="2400" dirty="0" smtClean="0"/>
              <a:t>и детей</a:t>
            </a:r>
            <a:r>
              <a:rPr lang="ru-RU" sz="2400" dirty="0"/>
              <a:t>, оставшихся без попечения родителей, для населения, </a:t>
            </a:r>
            <a:r>
              <a:rPr lang="ru-RU" sz="2400" dirty="0" smtClean="0"/>
              <a:t>общественных организаций</a:t>
            </a:r>
            <a:r>
              <a:rPr lang="ru-RU" sz="2400" dirty="0"/>
              <a:t>, в том числе через оптимизацию документооборота по </a:t>
            </a:r>
            <a:r>
              <a:rPr lang="ru-RU" sz="2400" dirty="0" smtClean="0"/>
              <a:t>процедуре временного</a:t>
            </a:r>
            <a:r>
              <a:rPr lang="ru-RU" sz="2400" dirty="0"/>
              <a:t> </a:t>
            </a:r>
            <a:r>
              <a:rPr lang="ru-RU" sz="2400" dirty="0" smtClean="0"/>
              <a:t>помещения	 несовершеннолетних, имеющих</a:t>
            </a:r>
            <a:r>
              <a:rPr lang="ru-RU" sz="2400" dirty="0"/>
              <a:t> </a:t>
            </a:r>
            <a:r>
              <a:rPr lang="ru-RU" sz="2400" dirty="0" smtClean="0"/>
              <a:t>законных</a:t>
            </a:r>
            <a:r>
              <a:rPr lang="ru-RU" sz="2400" dirty="0"/>
              <a:t> </a:t>
            </a:r>
            <a:r>
              <a:rPr lang="ru-RU" sz="2400" dirty="0" smtClean="0"/>
              <a:t>представителей, в     организацию для детей-сирот и детей, оставшихся без попечения </a:t>
            </a:r>
            <a:r>
              <a:rPr lang="ru-RU" sz="2400" dirty="0"/>
              <a:t>родителей, а также на четкую регламентацию межведомственной деятельности и механизмов взаимодействия.</a:t>
            </a:r>
          </a:p>
          <a:p>
            <a:r>
              <a:rPr lang="ru-RU" sz="2400" dirty="0"/>
              <a:t>Достижение эффекта связано с уменьшением доли отмен по решениям о передаче детей-сирот в семьи и увеличение доли детей, возвращенных родителям, на разных этапах детского неблагополучия (качество подбора, подготовки и сопровождения).</a:t>
            </a:r>
          </a:p>
        </p:txBody>
      </p:sp>
    </p:spTree>
    <p:extLst>
      <p:ext uri="{BB962C8B-B14F-4D97-AF65-F5344CB8AC3E}">
        <p14:creationId xmlns:p14="http://schemas.microsoft.com/office/powerpoint/2010/main" val="210489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923</Words>
  <Application>Microsoft Office PowerPoint</Application>
  <PresentationFormat>Экран (4:3)</PresentationFormat>
  <Paragraphs>171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Dautova.iz</dc:creator>
  <cp:lastModifiedBy>Main</cp:lastModifiedBy>
  <cp:revision>40</cp:revision>
  <dcterms:created xsi:type="dcterms:W3CDTF">2017-02-06T05:20:39Z</dcterms:created>
  <dcterms:modified xsi:type="dcterms:W3CDTF">2017-11-17T12:43:38Z</dcterms:modified>
</cp:coreProperties>
</file>