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5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2" d="100"/>
          <a:sy n="62" d="100"/>
        </p:scale>
        <p:origin x="852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307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738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778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2636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485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656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071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295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653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006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924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015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810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099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482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423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303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9B076-C6BA-4AAD-A7FA-81822CE85B3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603AB-2FF6-449B-88E2-B39E0B39C2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9636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view4434116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learningapps.org/view1965748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4435222" TargetMode="External"/><Relationship Id="rId2" Type="http://schemas.openxmlformats.org/officeDocument/2006/relationships/hyperlink" Target="https://www.youtube.com/watch?time_continue=1&amp;v=H5KdURAp8q4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4434116" TargetMode="External"/><Relationship Id="rId7" Type="http://schemas.openxmlformats.org/officeDocument/2006/relationships/hyperlink" Target="https://www.canva.com/design/DACstkID1Qk/Rm9P_u9BuzLRE-QoPqSy_Q/view?utm_content=DACstkID1Qk&amp;utm_campaign=designshare&amp;utm_medium=link&amp;utm_source=sharebutton" TargetMode="External"/><Relationship Id="rId2" Type="http://schemas.openxmlformats.org/officeDocument/2006/relationships/hyperlink" Target="https://w-dog.ru/wallpapers/0/6/426214503753360/kosmos-galaktika-planety-kosmicheskie-korabli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youtube.com/watch?time_continue=1&amp;v=H5KdURAp8q4" TargetMode="External"/><Relationship Id="rId5" Type="http://schemas.openxmlformats.org/officeDocument/2006/relationships/hyperlink" Target="https://learningapps.org/view4435222" TargetMode="External"/><Relationship Id="rId4" Type="http://schemas.openxmlformats.org/officeDocument/2006/relationships/hyperlink" Target="https://learningapps.org/view196574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-dog.ru/wallpapers/0/6/426214503753360/kosmos-galaktika-planety-kosmicheskie-korabl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26" b="6140"/>
          <a:stretch/>
        </p:blipFill>
        <p:spPr bwMode="auto">
          <a:xfrm>
            <a:off x="173426" y="209006"/>
            <a:ext cx="11831342" cy="640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55447" y="5266398"/>
            <a:ext cx="33009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L`Espace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314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0709" y="2416627"/>
            <a:ext cx="118654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hlinkClick r:id="rId2"/>
              </a:rPr>
              <a:t>Lisez et traduisez les mots et faites un exercice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52816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80114" y="2547257"/>
            <a:ext cx="4023360" cy="1280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46811" y="2293165"/>
            <a:ext cx="78899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hlinkClick r:id="rId2"/>
              </a:rPr>
              <a:t>Faites cet exercice par écrit</a:t>
            </a:r>
            <a:endParaRPr lang="ru-RU" sz="4400" dirty="0"/>
          </a:p>
        </p:txBody>
      </p:sp>
      <p:pic>
        <p:nvPicPr>
          <p:cNvPr id="2050" name="Picture 2" descr="Résultat de recherche d'images pour &quot;a vos plumes!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873" y="3577956"/>
            <a:ext cx="5667375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746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2594" y="444137"/>
            <a:ext cx="101629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Regardez</a:t>
            </a:r>
            <a:r>
              <a:rPr lang="en-US" sz="4400" dirty="0"/>
              <a:t> </a:t>
            </a:r>
            <a:r>
              <a:rPr lang="en-US" sz="4400" dirty="0">
                <a:hlinkClick r:id="rId2"/>
              </a:rPr>
              <a:t>la </a:t>
            </a:r>
            <a:r>
              <a:rPr lang="en-US" sz="4400" dirty="0" err="1">
                <a:hlinkClick r:id="rId2"/>
              </a:rPr>
              <a:t>vidéo</a:t>
            </a:r>
            <a:r>
              <a:rPr lang="en-US" sz="4400" dirty="0"/>
              <a:t> et </a:t>
            </a:r>
            <a:r>
              <a:rPr lang="en-US" sz="4400" dirty="0" err="1"/>
              <a:t>complétez</a:t>
            </a:r>
            <a:r>
              <a:rPr lang="en-US" sz="4400" dirty="0"/>
              <a:t> le </a:t>
            </a:r>
            <a:r>
              <a:rPr lang="en-US" sz="4400" dirty="0" err="1"/>
              <a:t>texte</a:t>
            </a:r>
            <a:r>
              <a:rPr lang="en-US" sz="4400" dirty="0"/>
              <a:t> </a:t>
            </a:r>
            <a:r>
              <a:rPr lang="en-US" sz="4400" dirty="0">
                <a:hlinkClick r:id="rId3"/>
              </a:rPr>
              <a:t>ci-</a:t>
            </a:r>
            <a:r>
              <a:rPr lang="en-US" sz="4400" dirty="0" err="1">
                <a:hlinkClick r:id="rId3"/>
              </a:rPr>
              <a:t>dessous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73" y="2257571"/>
            <a:ext cx="11270020" cy="33202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46" y="2181380"/>
            <a:ext cx="11292548" cy="3670779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528162"/>
              </p:ext>
            </p:extLst>
          </p:nvPr>
        </p:nvGraphicFramePr>
        <p:xfrm>
          <a:off x="9450202" y="5463949"/>
          <a:ext cx="187529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340">
                  <a:extLst>
                    <a:ext uri="{9D8B030D-6E8A-4147-A177-3AD203B41FA5}">
                      <a16:colId xmlns:a16="http://schemas.microsoft.com/office/drawing/2014/main" val="2122785101"/>
                    </a:ext>
                  </a:extLst>
                </a:gridCol>
                <a:gridCol w="402955">
                  <a:extLst>
                    <a:ext uri="{9D8B030D-6E8A-4147-A177-3AD203B41FA5}">
                      <a16:colId xmlns:a16="http://schemas.microsoft.com/office/drawing/2014/main" val="27336182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0-1 </a:t>
                      </a:r>
                      <a:r>
                        <a:rPr lang="en-US" dirty="0" err="1"/>
                        <a:t>erreur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99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 </a:t>
                      </a:r>
                      <a:r>
                        <a:rPr lang="en-US" dirty="0" err="1"/>
                        <a:t>erreurs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826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3-4 </a:t>
                      </a:r>
                      <a:r>
                        <a:rPr lang="en-US" dirty="0" err="1"/>
                        <a:t>erreurs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4248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441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1520" y="2390503"/>
            <a:ext cx="105547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Lisez</a:t>
            </a:r>
            <a:r>
              <a:rPr lang="en-US" sz="4400" dirty="0"/>
              <a:t> et </a:t>
            </a:r>
            <a:r>
              <a:rPr lang="en-US" sz="4400" dirty="0" err="1"/>
              <a:t>traduisez</a:t>
            </a:r>
            <a:r>
              <a:rPr lang="en-US" sz="4400" dirty="0"/>
              <a:t> le </a:t>
            </a:r>
            <a:r>
              <a:rPr lang="en-US" sz="4400" dirty="0" err="1"/>
              <a:t>texte</a:t>
            </a:r>
            <a:r>
              <a:rPr lang="en-US" sz="4400" dirty="0"/>
              <a:t> de la page 102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73210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886" y="182881"/>
            <a:ext cx="114953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/>
              <a:t>Faites</a:t>
            </a:r>
            <a:r>
              <a:rPr lang="en-US" sz="3600" dirty="0"/>
              <a:t> un dessin </a:t>
            </a:r>
            <a:r>
              <a:rPr lang="en-US" sz="3600" dirty="0" err="1"/>
              <a:t>infographique</a:t>
            </a:r>
            <a:r>
              <a:rPr lang="en-US" sz="3600" dirty="0"/>
              <a:t> </a:t>
            </a:r>
            <a:r>
              <a:rPr lang="en-US" sz="3600" dirty="0" err="1"/>
              <a:t>en</a:t>
            </a:r>
            <a:r>
              <a:rPr lang="en-US" sz="3600" dirty="0"/>
              <a:t> </a:t>
            </a:r>
            <a:r>
              <a:rPr lang="en-US" sz="3600" dirty="0" err="1"/>
              <a:t>groupe</a:t>
            </a:r>
            <a:r>
              <a:rPr lang="en-US" sz="3600" dirty="0"/>
              <a:t> </a:t>
            </a:r>
            <a:r>
              <a:rPr lang="en-US" sz="3600" dirty="0" err="1"/>
              <a:t>en</a:t>
            </a:r>
            <a:r>
              <a:rPr lang="en-US" sz="3600" dirty="0"/>
              <a:t> </a:t>
            </a:r>
            <a:r>
              <a:rPr lang="en-US" sz="3600" dirty="0" err="1"/>
              <a:t>appuyant</a:t>
            </a:r>
            <a:r>
              <a:rPr lang="en-US" sz="3600" dirty="0"/>
              <a:t> le </a:t>
            </a:r>
            <a:r>
              <a:rPr lang="en-US" sz="3600" dirty="0" err="1"/>
              <a:t>texte</a:t>
            </a:r>
            <a:r>
              <a:rPr lang="en-US" sz="3600" dirty="0"/>
              <a:t> p.102 et </a:t>
            </a:r>
            <a:r>
              <a:rPr lang="en-US" sz="3600" dirty="0" err="1"/>
              <a:t>évaluez</a:t>
            </a:r>
            <a:r>
              <a:rPr lang="en-US" sz="3600" dirty="0"/>
              <a:t> </a:t>
            </a:r>
            <a:r>
              <a:rPr lang="en-US" sz="3600" dirty="0" err="1"/>
              <a:t>d`autres</a:t>
            </a:r>
            <a:r>
              <a:rPr lang="en-US" sz="3600" dirty="0"/>
              <a:t> dessins</a:t>
            </a:r>
            <a:r>
              <a:rPr lang="ru-RU" sz="3600" dirty="0"/>
              <a:t> </a:t>
            </a:r>
            <a:r>
              <a:rPr lang="en-US" sz="3600" dirty="0"/>
              <a:t> 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117488"/>
              </p:ext>
            </p:extLst>
          </p:nvPr>
        </p:nvGraphicFramePr>
        <p:xfrm>
          <a:off x="262617" y="1383210"/>
          <a:ext cx="11753851" cy="53400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8250">
                  <a:extLst>
                    <a:ext uri="{9D8B030D-6E8A-4147-A177-3AD203B41FA5}">
                      <a16:colId xmlns:a16="http://schemas.microsoft.com/office/drawing/2014/main" val="2693853919"/>
                    </a:ext>
                  </a:extLst>
                </a:gridCol>
                <a:gridCol w="2293257">
                  <a:extLst>
                    <a:ext uri="{9D8B030D-6E8A-4147-A177-3AD203B41FA5}">
                      <a16:colId xmlns:a16="http://schemas.microsoft.com/office/drawing/2014/main" val="1129192888"/>
                    </a:ext>
                  </a:extLst>
                </a:gridCol>
                <a:gridCol w="2264229">
                  <a:extLst>
                    <a:ext uri="{9D8B030D-6E8A-4147-A177-3AD203B41FA5}">
                      <a16:colId xmlns:a16="http://schemas.microsoft.com/office/drawing/2014/main" val="1528107332"/>
                    </a:ext>
                  </a:extLst>
                </a:gridCol>
                <a:gridCol w="2148115">
                  <a:extLst>
                    <a:ext uri="{9D8B030D-6E8A-4147-A177-3AD203B41FA5}">
                      <a16:colId xmlns:a16="http://schemas.microsoft.com/office/drawing/2014/main" val="2841253081"/>
                    </a:ext>
                  </a:extLst>
                </a:gridCol>
              </a:tblGrid>
              <a:tr h="399095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Группа 1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Группа 2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Группа 3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6354551"/>
                  </a:ext>
                </a:extLst>
              </a:tr>
              <a:tr h="72152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</a:rPr>
                        <a:t>Оригинальность оформления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0 баллов – 1 балл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4210115"/>
                  </a:ext>
                </a:extLst>
              </a:tr>
              <a:tr h="109161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</a:rPr>
                        <a:t>2.   Количество текста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Много слов – 0 баллов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Мало слов – 1 балл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93648460"/>
                  </a:ext>
                </a:extLst>
              </a:tr>
              <a:tr h="1461717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</a:rPr>
                        <a:t>3.    Соответствие рисунка содержанию текста 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Не соответствует – 0 баллов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Соответствует – 1 балл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2597006"/>
                  </a:ext>
                </a:extLst>
              </a:tr>
              <a:tr h="1631177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</a:rPr>
                        <a:t>4.   Информация текста дана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Полностью – 2 балла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Более 50 % - 1 балл</a:t>
                      </a: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Менее 50 % - 0 баллов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9773028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352800" y="22796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951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103" y="110211"/>
            <a:ext cx="4598126" cy="6538512"/>
          </a:xfrm>
          <a:prstGeom prst="rect">
            <a:avLst/>
          </a:prstGeom>
        </p:spPr>
      </p:pic>
      <p:pic>
        <p:nvPicPr>
          <p:cNvPr id="1026" name="Picture 2" descr="http://wwww.getdigitalflow.com/wp-content/uploads/sites/5/canv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" y="533400"/>
            <a:ext cx="1798320" cy="179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300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0869" y="1707912"/>
            <a:ext cx="79814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Devoir:  </a:t>
            </a:r>
            <a:r>
              <a:rPr lang="en-US" sz="4400" dirty="0" err="1"/>
              <a:t>récitez</a:t>
            </a:r>
            <a:r>
              <a:rPr lang="en-US" sz="4400" dirty="0"/>
              <a:t> le </a:t>
            </a:r>
            <a:r>
              <a:rPr lang="en-US" sz="4400" dirty="0" err="1"/>
              <a:t>texte</a:t>
            </a:r>
            <a:r>
              <a:rPr lang="en-US" sz="4400" dirty="0"/>
              <a:t> p.102 </a:t>
            </a:r>
            <a:r>
              <a:rPr lang="en-US" sz="4400" dirty="0" err="1"/>
              <a:t>en</a:t>
            </a:r>
            <a:r>
              <a:rPr lang="en-US" sz="4400" dirty="0"/>
              <a:t> </a:t>
            </a:r>
            <a:r>
              <a:rPr lang="en-US" sz="4400" dirty="0" err="1"/>
              <a:t>appuyant</a:t>
            </a:r>
            <a:r>
              <a:rPr lang="en-US" sz="4400" dirty="0"/>
              <a:t> sur le dessin</a:t>
            </a:r>
            <a:endParaRPr lang="ru-RU" sz="4400" dirty="0"/>
          </a:p>
        </p:txBody>
      </p:sp>
      <p:pic>
        <p:nvPicPr>
          <p:cNvPr id="3074" name="Picture 2" descr="Résultat de recherche d'images pour &quot;bonne chanc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598" y="3520536"/>
            <a:ext cx="3282412" cy="246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697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Ressources</a:t>
            </a:r>
            <a:r>
              <a:rPr lang="en-US" dirty="0"/>
              <a:t> </a:t>
            </a:r>
            <a:r>
              <a:rPr lang="en-US" dirty="0" err="1"/>
              <a:t>électroniques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01783" y="2377440"/>
            <a:ext cx="97710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>
                <a:hlinkClick r:id="rId2"/>
              </a:rPr>
              <a:t>https://w-dog.ru/wallpapers/0/6/426214503753360/kosmos-galaktika-planety-kosmicheskie-korabli.jpg</a:t>
            </a:r>
            <a:r>
              <a:rPr lang="ru-RU" dirty="0"/>
              <a:t> </a:t>
            </a:r>
          </a:p>
          <a:p>
            <a:pPr marL="342900" indent="-342900">
              <a:buAutoNum type="arabicPeriod"/>
            </a:pPr>
            <a:r>
              <a:rPr lang="en-US" dirty="0">
                <a:hlinkClick r:id="rId3"/>
              </a:rPr>
              <a:t>https://learningapps.org/view4434116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hlinkClick r:id="rId4"/>
              </a:rPr>
              <a:t>https://learningapps.org/view1965748</a:t>
            </a:r>
            <a:r>
              <a:rPr lang="en-US" dirty="0"/>
              <a:t> </a:t>
            </a:r>
          </a:p>
          <a:p>
            <a:pPr marL="342900" indent="-342900">
              <a:buAutoNum type="arabicPeriod"/>
            </a:pPr>
            <a:r>
              <a:rPr lang="en-US" dirty="0">
                <a:hlinkClick r:id="rId5"/>
              </a:rPr>
              <a:t>https://learningapps.org/view4435222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hlinkClick r:id="rId6"/>
              </a:rPr>
              <a:t>https://www.youtube.com/watch?time_continue=1&amp;v=H5KdURAp8q4</a:t>
            </a:r>
            <a:r>
              <a:rPr lang="en-US" dirty="0"/>
              <a:t> </a:t>
            </a:r>
          </a:p>
          <a:p>
            <a:pPr marL="342900" indent="-342900">
              <a:buAutoNum type="arabicPeriod"/>
            </a:pPr>
            <a:r>
              <a:rPr lang="en-US" dirty="0">
                <a:hlinkClick r:id="rId7"/>
              </a:rPr>
              <a:t>https://www.canva.com/design/DACstkID1Qk/Rm9P_u9BuzLRE-QoPqSy_Q/view?utm_content=DACstkID1Qk&amp;utm_campaign=designshare&amp;utm_medium=link&amp;utm_source=sharebutton</a:t>
            </a:r>
            <a:r>
              <a:rPr lang="ru-RU" dirty="0"/>
              <a:t> </a:t>
            </a:r>
            <a:endParaRPr lang="en-US" dirty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86910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490</TotalTime>
  <Words>236</Words>
  <Application>Microsoft Office PowerPoint</Application>
  <PresentationFormat>Широкоэкранный</PresentationFormat>
  <Paragraphs>49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Bookman Old Style</vt:lpstr>
      <vt:lpstr>Calibri</vt:lpstr>
      <vt:lpstr>Rockwell</vt:lpstr>
      <vt:lpstr>Times New Roman</vt:lpstr>
      <vt:lpstr>Damask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Ressources électroniques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Drojjina Tatiana</dc:creator>
  <cp:lastModifiedBy>Drojjina Tatiana</cp:lastModifiedBy>
  <cp:revision>16</cp:revision>
  <dcterms:created xsi:type="dcterms:W3CDTF">2018-01-21T09:05:43Z</dcterms:created>
  <dcterms:modified xsi:type="dcterms:W3CDTF">2018-01-21T22:32:01Z</dcterms:modified>
</cp:coreProperties>
</file>