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74" r:id="rId5"/>
    <p:sldId id="275" r:id="rId6"/>
    <p:sldId id="276" r:id="rId7"/>
    <p:sldId id="279" r:id="rId8"/>
    <p:sldId id="264" r:id="rId9"/>
    <p:sldId id="266" r:id="rId10"/>
    <p:sldId id="280" r:id="rId11"/>
    <p:sldId id="28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542" autoAdjust="0"/>
  </p:normalViewPr>
  <p:slideViewPr>
    <p:cSldViewPr>
      <p:cViewPr varScale="1">
        <p:scale>
          <a:sx n="65" d="100"/>
          <a:sy n="65" d="100"/>
        </p:scale>
        <p:origin x="-120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1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iki-linki.ru/Page/1137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672414" cy="195105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НЕИЗВЕСТНЫЙ   СОЛДАТ</a:t>
            </a:r>
            <a:endParaRPr lang="ru-RU" sz="6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3143248"/>
            <a:ext cx="6400800" cy="2952328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 ТВОЁ 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НЕИЗВЕСТНО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ПОДВИГ ТВОЙ 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БЕССМЕРТЕН</a:t>
            </a: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6215082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7029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6781800" cy="58519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 Заключение</a:t>
            </a:r>
            <a:endParaRPr lang="ru-RU" sz="28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124744"/>
            <a:ext cx="7543800" cy="4824536"/>
          </a:xfrm>
        </p:spPr>
        <p:txBody>
          <a:bodyPr/>
          <a:lstStyle/>
          <a:p>
            <a:pPr algn="just"/>
            <a:r>
              <a:rPr lang="ru-RU" dirty="0" smtClean="0"/>
              <a:t>Неизвестные солдаты – это воины, погибшие в боевых действиях при защите Отечества и чьи имена так и не удалось установить</a:t>
            </a:r>
          </a:p>
          <a:p>
            <a:pPr algn="just"/>
            <a:endParaRPr lang="ru-RU" dirty="0" smtClean="0"/>
          </a:p>
          <a:p>
            <a:r>
              <a:rPr lang="ru-RU" i="1" dirty="0" smtClean="0"/>
              <a:t>Я безвестный. Я безвестен. 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Я без имени - известен. 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Вечный житель твой, Земля, 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Похоронен у Кремля….</a:t>
            </a:r>
          </a:p>
          <a:p>
            <a:pPr>
              <a:buNone/>
            </a:pPr>
            <a:r>
              <a:rPr lang="ru-RU" i="1" dirty="0" smtClean="0"/>
              <a:t>                           (Михаил Львов)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омп-14\Рабочий стол\Неизвестный солдат\пппппп\Дима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3500430" y="3463031"/>
            <a:ext cx="5089359" cy="327833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95535" y="108820"/>
            <a:ext cx="8742993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chemeClr val="bg1"/>
              </a:solidFill>
            </a:endParaRP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 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rgbClr val="C00000"/>
                </a:solidFill>
              </a:rPr>
              <a:t>Задачи</a:t>
            </a:r>
            <a:endParaRPr lang="ru-RU" sz="2800" b="1" dirty="0">
              <a:solidFill>
                <a:srgbClr val="C00000"/>
              </a:solidFill>
            </a:endParaRPr>
          </a:p>
          <a:p>
            <a:r>
              <a:rPr lang="ru-RU" sz="2400" dirty="0"/>
              <a:t>- Познакомиться с  историей «Памятника </a:t>
            </a:r>
            <a:r>
              <a:rPr lang="ru-RU" sz="2400" dirty="0" smtClean="0"/>
              <a:t>Неизвестному </a:t>
            </a:r>
            <a:r>
              <a:rPr lang="ru-RU" sz="2400" dirty="0"/>
              <a:t>солдату</a:t>
            </a:r>
            <a:r>
              <a:rPr lang="ru-RU" sz="2400" dirty="0" smtClean="0"/>
              <a:t>»;</a:t>
            </a:r>
            <a:endParaRPr lang="ru-RU" sz="2400" dirty="0"/>
          </a:p>
          <a:p>
            <a:pPr>
              <a:buFontTx/>
              <a:buChar char="-"/>
            </a:pPr>
            <a:r>
              <a:rPr lang="ru-RU" sz="2400" dirty="0" smtClean="0"/>
              <a:t>Пополнить </a:t>
            </a:r>
            <a:r>
              <a:rPr lang="ru-RU" sz="2400" dirty="0"/>
              <a:t>багаж  исторических знаний</a:t>
            </a:r>
            <a:r>
              <a:rPr lang="ru-RU" sz="2400" dirty="0" smtClean="0"/>
              <a:t>;</a:t>
            </a:r>
          </a:p>
          <a:p>
            <a:pPr>
              <a:buFontTx/>
              <a:buChar char="-"/>
            </a:pPr>
            <a:r>
              <a:rPr lang="ru-RU" sz="2400" dirty="0" smtClean="0"/>
              <a:t> Выяснить, кто такой «Неизвестный солдат»;</a:t>
            </a:r>
            <a:endParaRPr lang="ru-RU" sz="2400" dirty="0"/>
          </a:p>
          <a:p>
            <a:r>
              <a:rPr lang="ru-RU" sz="2400" dirty="0"/>
              <a:t>- </a:t>
            </a:r>
            <a:r>
              <a:rPr lang="ru-RU" sz="2400" dirty="0" smtClean="0"/>
              <a:t>Выразить </a:t>
            </a:r>
            <a:r>
              <a:rPr lang="ru-RU" sz="2400" dirty="0"/>
              <a:t>чувство любви и гордости за Родину, за подвиг, совершенный   русским народом.</a:t>
            </a:r>
          </a:p>
          <a:p>
            <a:r>
              <a:rPr lang="ru-RU" sz="2400" dirty="0"/>
              <a:t> </a:t>
            </a:r>
          </a:p>
        </p:txBody>
      </p:sp>
      <p:pic>
        <p:nvPicPr>
          <p:cNvPr id="4" name="Picture 3" descr="D:\2013-2014 Красноселькуп\анимашки\9 мая аниме\лен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127" y="5877272"/>
            <a:ext cx="735380" cy="7680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292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3429" y="1124744"/>
            <a:ext cx="698477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Проблема</a:t>
            </a:r>
            <a:r>
              <a:rPr lang="ru-RU" sz="2400" b="1" dirty="0" smtClean="0">
                <a:solidFill>
                  <a:srgbClr val="C00000"/>
                </a:solidFill>
              </a:rPr>
              <a:t>   </a:t>
            </a:r>
          </a:p>
          <a:p>
            <a:endParaRPr lang="ru-RU" sz="2400" dirty="0"/>
          </a:p>
          <a:p>
            <a:r>
              <a:rPr lang="ru-RU" sz="2400" dirty="0"/>
              <a:t>   </a:t>
            </a:r>
            <a:r>
              <a:rPr lang="ru-RU" sz="2400" dirty="0" smtClean="0"/>
              <a:t> </a:t>
            </a:r>
            <a:r>
              <a:rPr lang="ru-RU" sz="2400" dirty="0"/>
              <a:t>Неизвестный солдат – кто он? Что это за солдат?  Почему он </a:t>
            </a:r>
            <a:r>
              <a:rPr lang="ru-RU" sz="2400" dirty="0" smtClean="0"/>
              <a:t> «неизвестный», </a:t>
            </a:r>
            <a:r>
              <a:rPr lang="ru-RU" sz="2400" dirty="0"/>
              <a:t>если все уходившие на фронт имели и имя, и фамилию</a:t>
            </a:r>
            <a:r>
              <a:rPr lang="ru-RU" sz="2400" dirty="0" smtClean="0"/>
              <a:t>?</a:t>
            </a:r>
            <a:endParaRPr lang="ru-RU" sz="2400" dirty="0"/>
          </a:p>
          <a:p>
            <a:r>
              <a:rPr lang="ru-RU" dirty="0"/>
              <a:t> </a:t>
            </a:r>
          </a:p>
        </p:txBody>
      </p:sp>
      <p:pic>
        <p:nvPicPr>
          <p:cNvPr id="3" name="Picture 2" descr="D:\2013-2014 Красноселькуп\анимашки\9 мая аниме\лен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3000" contrast="1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37112"/>
            <a:ext cx="7620000" cy="12360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D:\2013-2014 Красноселькуп\анимашки\9 мая аниме\лен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653136"/>
            <a:ext cx="735380" cy="7680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5150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2967" y="908720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</a:t>
            </a:r>
            <a:endParaRPr lang="ru-RU" dirty="0"/>
          </a:p>
        </p:txBody>
      </p:sp>
      <p:pic>
        <p:nvPicPr>
          <p:cNvPr id="3" name="Picture 2" descr="D:\2013-2014 Красноселькуп\анимашки\9 мая аниме\лен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3000" contrast="1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869160"/>
            <a:ext cx="7620000" cy="12360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D:\2013-2014 Красноселькуп\анимашки\9 мая аниме\лен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5013176"/>
            <a:ext cx="735380" cy="7680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5027" y="476672"/>
            <a:ext cx="835292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</a:rPr>
              <a:t> Обоснование </a:t>
            </a:r>
            <a:r>
              <a:rPr lang="ru-RU" sz="2800" b="1" dirty="0">
                <a:solidFill>
                  <a:srgbClr val="C00000"/>
                </a:solidFill>
              </a:rPr>
              <a:t>выбора </a:t>
            </a:r>
            <a:r>
              <a:rPr lang="ru-RU" sz="2800" b="1" dirty="0" smtClean="0">
                <a:solidFill>
                  <a:srgbClr val="C00000"/>
                </a:solidFill>
              </a:rPr>
              <a:t>проекта </a:t>
            </a:r>
            <a:endParaRPr lang="ru-RU" sz="2800" b="1" dirty="0">
              <a:solidFill>
                <a:srgbClr val="C00000"/>
              </a:solidFill>
            </a:endParaRPr>
          </a:p>
          <a:p>
            <a:r>
              <a:rPr lang="ru-RU" dirty="0"/>
              <a:t> </a:t>
            </a:r>
          </a:p>
          <a:p>
            <a:pPr algn="just"/>
            <a:r>
              <a:rPr lang="ru-RU"/>
              <a:t>      </a:t>
            </a:r>
            <a:r>
              <a:rPr lang="ru-RU" sz="2400" smtClean="0"/>
              <a:t>Мы</a:t>
            </a:r>
            <a:r>
              <a:rPr lang="ru-RU" sz="2400" smtClean="0"/>
              <a:t> </a:t>
            </a:r>
            <a:r>
              <a:rPr lang="ru-RU" sz="2400" dirty="0"/>
              <a:t>не случайно для своего </a:t>
            </a:r>
            <a:r>
              <a:rPr lang="ru-RU" sz="2400" smtClean="0"/>
              <a:t>проекта </a:t>
            </a:r>
            <a:r>
              <a:rPr lang="ru-RU" sz="2400" smtClean="0"/>
              <a:t>выбрали </a:t>
            </a:r>
            <a:r>
              <a:rPr lang="ru-RU" sz="2400" dirty="0"/>
              <a:t>тему </a:t>
            </a:r>
            <a:r>
              <a:rPr lang="ru-RU" sz="2400" dirty="0" smtClean="0"/>
              <a:t>памятника неизвестному солдату. Когда я был в Москве и увидел этот памятник на Красной площади, я задумался: «А почему он так называется?»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В своем небольшом исследовании хотел </a:t>
            </a:r>
            <a:r>
              <a:rPr lang="ru-RU" sz="2400" dirty="0"/>
              <a:t>бы  выразить благодарность тем, кто ценой своей жизни погиб за наше счастливое </a:t>
            </a:r>
            <a:r>
              <a:rPr lang="ru-RU" sz="2400" dirty="0" smtClean="0"/>
              <a:t>детство, </a:t>
            </a:r>
            <a:r>
              <a:rPr lang="ru-RU" sz="2400" dirty="0"/>
              <a:t>и отдать дань подвигу защитникам Родины. Мы должны помнить  о тех, кто дал нам возможность жить на Земле. </a:t>
            </a:r>
          </a:p>
        </p:txBody>
      </p:sp>
    </p:spTree>
    <p:extLst>
      <p:ext uri="{BB962C8B-B14F-4D97-AF65-F5344CB8AC3E}">
        <p14:creationId xmlns="" xmlns:p14="http://schemas.microsoft.com/office/powerpoint/2010/main" val="71395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488832" cy="664096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3100" b="1" dirty="0" smtClean="0">
                <a:solidFill>
                  <a:srgbClr val="FFC000"/>
                </a:solidFill>
                <a:latin typeface="+mn-lt"/>
              </a:rPr>
            </a:br>
            <a:r>
              <a:rPr lang="ru-RU" sz="3100" b="1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3100" b="1" dirty="0" smtClean="0">
                <a:solidFill>
                  <a:srgbClr val="FFC000"/>
                </a:solidFill>
                <a:latin typeface="+mn-lt"/>
              </a:rPr>
            </a:br>
            <a:r>
              <a:rPr lang="ru-RU" sz="3100" b="1" dirty="0" smtClean="0">
                <a:solidFill>
                  <a:srgbClr val="C00000"/>
                </a:solidFill>
                <a:latin typeface="+mn-lt"/>
              </a:rPr>
              <a:t> История памятника неизвестному солдату </a:t>
            </a:r>
            <a:endParaRPr lang="ru-RU" sz="31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556792"/>
            <a:ext cx="7543800" cy="4318248"/>
          </a:xfrm>
        </p:spPr>
        <p:txBody>
          <a:bodyPr/>
          <a:lstStyle/>
          <a:p>
            <a:pPr fontAlgn="base"/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Исторически, в ходе войн, множество солдат гибло и их останки не были или не могли быть опознаны.</a:t>
            </a:r>
          </a:p>
          <a:p>
            <a:pPr fontAlgn="base"/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XX веке, после окончания кровопролитной </a:t>
            </a:r>
            <a:r>
              <a:rPr lang="ru-RU" u="sng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Первой мировой войны</a:t>
            </a:r>
            <a:r>
              <a:rPr lang="ru-RU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начала образовываться традиция, по которой нации и государства устанавливают памятники Неизвестному солдату, символизирующие память, благодарность и уважение ко всем погибшим солдатам.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62000" y="685800"/>
            <a:ext cx="3954016" cy="475942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Могила Неизвестного солдата</a:t>
            </a:r>
            <a:r>
              <a:rPr lang="ru-RU" dirty="0" smtClean="0"/>
              <a:t> - памятник погибшим во время войн военнослужащим, личность которых установить не удалось. </a:t>
            </a:r>
            <a:r>
              <a:rPr lang="ru-RU" b="1" dirty="0" smtClean="0"/>
              <a:t>Первый такой памятник был установлен в 1858 году в Дании.</a:t>
            </a:r>
            <a:endParaRPr lang="ru-RU" dirty="0" smtClean="0"/>
          </a:p>
          <a:p>
            <a:r>
              <a:rPr lang="ru-RU" dirty="0" smtClean="0"/>
              <a:t>Монумент, получивший </a:t>
            </a:r>
            <a:r>
              <a:rPr lang="ru-RU" b="1" dirty="0" smtClean="0"/>
              <a:t>название "Неизвестный пехотинец",</a:t>
            </a:r>
            <a:r>
              <a:rPr lang="ru-RU" dirty="0" smtClean="0"/>
              <a:t> был воздвигнут в городе </a:t>
            </a:r>
            <a:r>
              <a:rPr lang="ru-RU" dirty="0" err="1" smtClean="0"/>
              <a:t>Фредериция</a:t>
            </a:r>
            <a:r>
              <a:rPr lang="ru-RU" dirty="0" smtClean="0"/>
              <a:t> в память о солдатах, погибших здесь во время датско-прусской войны.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7914" y="1124744"/>
            <a:ext cx="258191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68741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В России традиция подобных захоронений ведет свою историю с мемориала в память о жертвах Февральской и Октябрьской революций 1917 года и Гражданской войны (1917-1922), который был открыт 7 ноября 1919 года на Марсовом поле в Петрограде (ныне Санкт-Петербург). Здесь в братской могиле похоронены неизвестные рабочие и солдаты, погибшие в феврале 1917 года.</a:t>
            </a:r>
          </a:p>
          <a:p>
            <a:pPr algn="just"/>
            <a:r>
              <a:rPr lang="ru-RU" dirty="0" smtClean="0"/>
              <a:t>8 мая 1965 года в Новгороде (ныне Великий Новгород) на месте братского захоронения неизвестных солдат, павших в годы Великой Отечественной войны (1941-1945), был открыт первый в СССР воинский мемориал с Вечным огнем.</a:t>
            </a:r>
          </a:p>
          <a:p>
            <a:pPr algn="just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</a:t>
            </a:r>
            <a:endParaRPr lang="ru-RU" sz="6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9"/>
            <a:ext cx="8229600" cy="4608512"/>
          </a:xfrm>
        </p:spPr>
        <p:txBody>
          <a:bodyPr>
            <a:noAutofit/>
          </a:bodyPr>
          <a:lstStyle/>
          <a:p>
            <a:r>
              <a:rPr lang="ru-RU" dirty="0" smtClean="0"/>
              <a:t>Первая в Советском Союзе Могила Неизвестного солдата появилась в Москве</a:t>
            </a:r>
            <a:endParaRPr lang="ru-RU" dirty="0" smtClean="0">
              <a:solidFill>
                <a:srgbClr val="25252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1966 года</a:t>
            </a:r>
            <a:r>
              <a:rPr lang="ru-RU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ознаменование 25-летней годовщины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разгрома немецких войск под Москвой</a:t>
            </a:r>
            <a:r>
              <a:rPr lang="ru-RU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прах </a:t>
            </a:r>
            <a:r>
              <a:rPr lang="ru-RU" dirty="0" smtClean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неизвестного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солдата</a:t>
            </a:r>
            <a:r>
              <a:rPr lang="ru-RU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был перенесён из 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братской могилы на 41-м километре Ленинградского шоссе</a:t>
            </a:r>
            <a:r>
              <a:rPr lang="ru-RU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торжественно захоронен в Александровском </a:t>
            </a:r>
            <a:r>
              <a:rPr lang="ru-RU" dirty="0" smtClean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саду. </a:t>
            </a:r>
          </a:p>
          <a:p>
            <a:r>
              <a:rPr lang="ru-RU" dirty="0" smtClean="0">
                <a:solidFill>
                  <a:srgbClr val="2525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октября 2014 года 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дума РФ объявила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декабря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памятной датой России —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Днём неизвестного солдата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721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013176"/>
            <a:ext cx="6781800" cy="115902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МОГИЛА НЕИЗВЕСТНОГО СОЛДАТА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22" y="685800"/>
            <a:ext cx="7410556" cy="4327376"/>
          </a:xfrm>
        </p:spPr>
      </p:pic>
      <p:pic>
        <p:nvPicPr>
          <p:cNvPr id="5" name="Picture 3" descr="D:\2013-2014 Красноселькуп\анимашки\9 мая аниме\лен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02" y="5286388"/>
            <a:ext cx="735380" cy="7680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7993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212</TotalTime>
  <Words>310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NewsPrint</vt:lpstr>
      <vt:lpstr>НЕИЗВЕСТНЫЙ   СОЛДАТ</vt:lpstr>
      <vt:lpstr>Слайд 2</vt:lpstr>
      <vt:lpstr>Слайд 3</vt:lpstr>
      <vt:lpstr>Слайд 4</vt:lpstr>
      <vt:lpstr>   История памятника неизвестному солдату </vt:lpstr>
      <vt:lpstr>Слайд 6</vt:lpstr>
      <vt:lpstr>Слайд 7</vt:lpstr>
      <vt:lpstr>МОСКВА</vt:lpstr>
      <vt:lpstr>МОГИЛА НЕИЗВЕСТНОГО СОЛДАТА</vt:lpstr>
      <vt:lpstr> Заключение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НЕИЗВЕСТНЫЙ   СОЛДАТ</dc:title>
  <dc:creator>acer</dc:creator>
  <cp:lastModifiedBy>Комп-15</cp:lastModifiedBy>
  <cp:revision>69</cp:revision>
  <dcterms:created xsi:type="dcterms:W3CDTF">2014-11-26T12:14:52Z</dcterms:created>
  <dcterms:modified xsi:type="dcterms:W3CDTF">2018-01-16T05:15:03Z</dcterms:modified>
</cp:coreProperties>
</file>