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9" r:id="rId2"/>
    <p:sldId id="261" r:id="rId3"/>
    <p:sldId id="264" r:id="rId4"/>
    <p:sldId id="260" r:id="rId5"/>
    <p:sldId id="262" r:id="rId6"/>
    <p:sldId id="263" r:id="rId7"/>
    <p:sldId id="265" r:id="rId8"/>
    <p:sldId id="266" r:id="rId9"/>
    <p:sldId id="268" r:id="rId10"/>
    <p:sldId id="267" r:id="rId11"/>
    <p:sldId id="274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8000"/>
    <a:srgbClr val="CC0099"/>
    <a:srgbClr val="FF3300"/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F63E5-26AF-4BBA-8052-5BDCA5C78C51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A5294-BEAF-4F65-911E-E807986DE4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04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1CB-FF47-4E68-A1F5-21510453A60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21CB-FF47-4E68-A1F5-21510453A608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214BB-BBCE-4F1C-AA6D-7CAA8BBB25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251520" y="5589240"/>
            <a:ext cx="5400600" cy="653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1600" b="1" i="1" dirty="0" smtClean="0"/>
              <a:t>Выполнила: </a:t>
            </a:r>
            <a:r>
              <a:rPr lang="ru-RU" sz="1600" b="1" i="1" dirty="0"/>
              <a:t> </a:t>
            </a:r>
            <a:r>
              <a:rPr lang="ru-RU" sz="1600" i="1" dirty="0" smtClean="0"/>
              <a:t>Брусова Н.В. Старший воспитатель МБДОУ детский сад №11 «Теремок»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95736" y="2967335"/>
            <a:ext cx="5112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/>
              <a:t> </a:t>
            </a:r>
            <a:r>
              <a:rPr lang="ru-RU" sz="2400" dirty="0" smtClean="0"/>
              <a:t>                </a:t>
            </a:r>
            <a:r>
              <a:rPr lang="ru-RU" sz="2400" dirty="0" err="1" smtClean="0"/>
              <a:t>Профстандарт</a:t>
            </a:r>
            <a:r>
              <a:rPr lang="ru-RU" sz="2400" dirty="0"/>
              <a:t>.</a:t>
            </a:r>
          </a:p>
          <a:p>
            <a:pPr fontAlgn="base"/>
            <a:r>
              <a:rPr lang="ru-RU" sz="2400" dirty="0" smtClean="0"/>
              <a:t>       Для воспитателей ДОУ.</a:t>
            </a:r>
            <a:endParaRPr lang="ru-RU" sz="2400" dirty="0"/>
          </a:p>
        </p:txBody>
      </p:sp>
      <p:pic>
        <p:nvPicPr>
          <p:cNvPr id="1026" name="Picture 2" descr="C:\Users\Дом\Deskto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88640"/>
            <a:ext cx="388843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08720"/>
            <a:ext cx="68407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b="1" dirty="0"/>
              <a:t>Новые задачи современного </a:t>
            </a:r>
            <a:r>
              <a:rPr lang="ru-RU" sz="2400" b="1" dirty="0" smtClean="0"/>
              <a:t>педагога</a:t>
            </a:r>
          </a:p>
          <a:p>
            <a:pPr fontAlgn="base"/>
            <a:endParaRPr lang="ru-RU" sz="2400" dirty="0"/>
          </a:p>
          <a:p>
            <a:pPr lvl="0" fontAlgn="base"/>
            <a:r>
              <a:rPr lang="ru-RU" sz="2400" dirty="0"/>
              <a:t>в </a:t>
            </a:r>
            <a:r>
              <a:rPr lang="ru-RU" sz="2400" dirty="0" err="1"/>
              <a:t>профстандарте</a:t>
            </a:r>
            <a:r>
              <a:rPr lang="ru-RU" sz="2400" dirty="0"/>
              <a:t> уделяется пристальное внимание работе </a:t>
            </a:r>
            <a:r>
              <a:rPr lang="ru-RU" sz="2400" dirty="0" smtClean="0"/>
              <a:t>педагогов </a:t>
            </a:r>
            <a:r>
              <a:rPr lang="ru-RU" sz="2400" dirty="0"/>
              <a:t>по выполнению программ инклюзивного образования, а также поддержке одаренных и социально уязвимых обучающимися. Красной нитью проходит обладание ИКТ-компетентностью, которая дифференцируется на три уровня:</a:t>
            </a:r>
          </a:p>
          <a:p>
            <a:pPr lvl="0" fontAlgn="base"/>
            <a:r>
              <a:rPr lang="ru-RU" sz="2400" dirty="0" err="1"/>
              <a:t>Общепользовательская</a:t>
            </a:r>
            <a:r>
              <a:rPr lang="ru-RU" sz="2400" dirty="0"/>
              <a:t>.</a:t>
            </a:r>
          </a:p>
          <a:p>
            <a:pPr lvl="0" fontAlgn="base"/>
            <a:r>
              <a:rPr lang="ru-RU" sz="2400" dirty="0"/>
              <a:t>Общепедагогическая.</a:t>
            </a:r>
          </a:p>
          <a:p>
            <a:r>
              <a:rPr lang="ru-RU" sz="2400" dirty="0"/>
              <a:t>Предметно-педагогическая</a:t>
            </a:r>
          </a:p>
        </p:txBody>
      </p:sp>
    </p:spTree>
    <p:extLst>
      <p:ext uri="{BB962C8B-B14F-4D97-AF65-F5344CB8AC3E}">
        <p14:creationId xmlns:p14="http://schemas.microsoft.com/office/powerpoint/2010/main" val="357061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836712"/>
            <a:ext cx="64807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800" b="1" dirty="0"/>
              <a:t>Общие положения касательно аттестации </a:t>
            </a:r>
            <a:r>
              <a:rPr lang="ru-RU" sz="2800" b="1" dirty="0" err="1"/>
              <a:t>педработников</a:t>
            </a:r>
            <a:r>
              <a:rPr lang="ru-RU" sz="2800" b="1" dirty="0"/>
              <a:t> в России</a:t>
            </a:r>
            <a:endParaRPr lang="ru-RU" sz="2800" dirty="0"/>
          </a:p>
          <a:p>
            <a:pPr lvl="0" fontAlgn="base"/>
            <a:r>
              <a:rPr lang="ru-RU" sz="2800" dirty="0"/>
              <a:t>Обязательная аттестация - для тех кто проходил её более 5 лет назад</a:t>
            </a:r>
          </a:p>
          <a:p>
            <a:pPr lvl="0" fontAlgn="base"/>
            <a:r>
              <a:rPr lang="ru-RU" sz="2800" dirty="0"/>
              <a:t>Добровольная аттестация- хочет повысить свой квалификационный уровень на более высокий, преследуя цель продвигаться по карьерной лестнице и </a:t>
            </a:r>
            <a:r>
              <a:rPr lang="ru-RU" sz="2800" dirty="0" smtClean="0"/>
              <a:t>совершенствоваться.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9282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836712"/>
            <a:ext cx="612068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400" b="1" dirty="0"/>
              <a:t>Как происходит аттестация</a:t>
            </a:r>
            <a:endParaRPr lang="ru-RU" sz="1400" dirty="0"/>
          </a:p>
          <a:p>
            <a:pPr lvl="0" fontAlgn="base"/>
            <a:r>
              <a:rPr lang="ru-RU" sz="1400" dirty="0"/>
              <a:t>Обязательная аттестация </a:t>
            </a:r>
            <a:r>
              <a:rPr lang="ru-RU" sz="1400" dirty="0" smtClean="0"/>
              <a:t>педагогов  </a:t>
            </a:r>
            <a:r>
              <a:rPr lang="ru-RU" sz="1400" dirty="0"/>
              <a:t>в 2017 году в России проводится под контролем специальной аттестационной комиссии. Ее состав формируется из представителей образовательной организации. Руководителем, который подтвердил приказ о назначении комиссии, утверждается состав: председатель, заместитель, секретарь и остальные члены комиссии. В назначенный день проводится заседание комиссии.</a:t>
            </a:r>
          </a:p>
          <a:p>
            <a:pPr lvl="0" fontAlgn="base"/>
            <a:r>
              <a:rPr lang="ru-RU" sz="1400" dirty="0"/>
              <a:t>Добровольная аттестация подразумевает предварительную подачу заявления от самого работника. В нем указывается его должность и текущая категория. Комиссия будет проверять знания педагога в назначенный день.</a:t>
            </a:r>
          </a:p>
          <a:p>
            <a:pPr lvl="0" fontAlgn="base"/>
            <a:r>
              <a:rPr lang="ru-RU" sz="1400" dirty="0"/>
              <a:t>Проверка заявления может занимать до 30 дней, после чего выдается заключение комиссии. Продолжительность проведения аттестации, включая выдачу заключительного решения комиссии, составляет не более 60 дней.</a:t>
            </a:r>
          </a:p>
          <a:p>
            <a:pPr fontAlgn="base"/>
            <a:r>
              <a:rPr lang="ru-RU" sz="1400" dirty="0"/>
              <a:t> </a:t>
            </a:r>
          </a:p>
          <a:p>
            <a:pPr fontAlgn="base"/>
            <a:r>
              <a:rPr lang="ru-RU" sz="1400" b="1" dirty="0"/>
              <a:t>Результаты проведенной аттестации</a:t>
            </a:r>
            <a:endParaRPr lang="ru-RU" sz="1400" dirty="0"/>
          </a:p>
          <a:p>
            <a:pPr lvl="0" fontAlgn="base"/>
            <a:r>
              <a:rPr lang="ru-RU" sz="1400" dirty="0"/>
              <a:t>Если педагогический работник частично или полностью не согласен с решением комиссии, у него есть возможность оспорить полученное заключение в суде. На оспаривание результатов у учителя остается 90 дней с момента выдачи заключения.</a:t>
            </a:r>
          </a:p>
          <a:p>
            <a:pPr lvl="0" fontAlgn="base"/>
            <a:r>
              <a:rPr lang="ru-RU" sz="1400" dirty="0"/>
              <a:t>С другой стороны, если результаты аттестации во многом удовлетворяют </a:t>
            </a:r>
            <a:r>
              <a:rPr lang="ru-RU" sz="1400"/>
              <a:t>работника </a:t>
            </a:r>
            <a:r>
              <a:rPr lang="ru-RU" sz="1400" smtClean="0"/>
              <a:t>заведения</a:t>
            </a:r>
            <a:r>
              <a:rPr lang="ru-RU" sz="1400" dirty="0"/>
              <a:t>, сам он в таком случае, вернувшись на рабочее место и предъявив заключение комиссии администрации и имеет право на доплату.</a:t>
            </a:r>
          </a:p>
          <a:p>
            <a:r>
              <a:rPr lang="ru-RU" sz="1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9857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582341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000" b="1" dirty="0"/>
              <a:t>Что такое </a:t>
            </a:r>
            <a:r>
              <a:rPr lang="ru-RU" sz="2000" b="1" dirty="0" err="1"/>
              <a:t>профстандарт</a:t>
            </a:r>
            <a:r>
              <a:rPr lang="ru-RU" sz="2000" b="1" dirty="0"/>
              <a:t> педагога?</a:t>
            </a:r>
            <a:endParaRPr lang="ru-RU" sz="2000" dirty="0"/>
          </a:p>
          <a:p>
            <a:pPr lvl="0" fontAlgn="base"/>
            <a:r>
              <a:rPr lang="ru-RU" sz="2000" dirty="0"/>
              <a:t>основополагающий документ, содержащий совокупность личностных и профессиональных компетенций  педагога.</a:t>
            </a:r>
          </a:p>
          <a:p>
            <a:pPr lvl="0" fontAlgn="base"/>
            <a:r>
              <a:rPr lang="ru-RU" sz="2000" dirty="0" err="1"/>
              <a:t>Профстандарт</a:t>
            </a:r>
            <a:r>
              <a:rPr lang="ru-RU" sz="2000" dirty="0"/>
              <a:t> детализирует конкретные знания и умения, которыми нужно владеть педагогическому работнику, а также подробно описывает его трудовые действия. Они разделены по модулям, соответствующим различным предметным областям.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274838"/>
            <a:ext cx="603041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Предметные области по </a:t>
            </a:r>
            <a:r>
              <a:rPr lang="ru-RU" sz="2400" b="1" dirty="0" err="1"/>
              <a:t>профстандарту</a:t>
            </a:r>
            <a:endParaRPr lang="ru-RU" sz="2400" dirty="0"/>
          </a:p>
          <a:p>
            <a:pPr fontAlgn="base"/>
            <a:r>
              <a:rPr lang="ru-RU" sz="2400" b="1" dirty="0"/>
              <a:t> </a:t>
            </a:r>
            <a:endParaRPr lang="ru-RU" sz="2400" dirty="0"/>
          </a:p>
          <a:p>
            <a:pPr lvl="0" fontAlgn="base"/>
            <a:r>
              <a:rPr lang="ru-RU" sz="2400" dirty="0"/>
              <a:t>Общепедагогическая функция. </a:t>
            </a:r>
            <a:endParaRPr lang="ru-RU" sz="2400" dirty="0" smtClean="0"/>
          </a:p>
          <a:p>
            <a:pPr lvl="0" fontAlgn="base"/>
            <a:r>
              <a:rPr lang="ru-RU" sz="2400" dirty="0" smtClean="0"/>
              <a:t>- Обучение</a:t>
            </a:r>
            <a:endParaRPr lang="ru-RU" sz="2400" dirty="0"/>
          </a:p>
          <a:p>
            <a:pPr lvl="0" fontAlgn="base"/>
            <a:r>
              <a:rPr lang="ru-RU" sz="2400" dirty="0" smtClean="0"/>
              <a:t>- Воспитательная</a:t>
            </a:r>
            <a:endParaRPr lang="ru-RU" sz="2400" dirty="0"/>
          </a:p>
          <a:p>
            <a:pPr lvl="0" fontAlgn="base"/>
            <a:r>
              <a:rPr lang="ru-RU" sz="2400" dirty="0" smtClean="0"/>
              <a:t>- Развивающая</a:t>
            </a:r>
            <a:endParaRPr lang="ru-RU" sz="2400" dirty="0"/>
          </a:p>
          <a:p>
            <a:pPr fontAlgn="base"/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7727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908720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39552" y="980728"/>
            <a:ext cx="741682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b="1" dirty="0"/>
              <a:t>Требования к образованию и </a:t>
            </a:r>
            <a:r>
              <a:rPr lang="ru-RU" sz="2400" b="1" dirty="0" smtClean="0"/>
              <a:t>обучению:</a:t>
            </a:r>
            <a:endParaRPr lang="ru-RU" sz="2400" dirty="0"/>
          </a:p>
          <a:p>
            <a:pPr lvl="0" fontAlgn="base"/>
            <a:r>
              <a:rPr lang="ru-RU" sz="2400" dirty="0"/>
              <a:t>высшее профессиональное образование или среднее профессиональное образование по направлениям подготовки «Образование и педагогика» или в области, соответствующей преподаваемому предмету (с последующей профессиональной переподготовкой по профилю педагогической деятельности),</a:t>
            </a:r>
          </a:p>
          <a:p>
            <a:pPr lvl="0" fontAlgn="base"/>
            <a:r>
              <a:rPr lang="ru-RU" sz="2400" dirty="0"/>
              <a:t>либо высшее профессиональное образование или среднее профессиональное образование и дополнительное профессиональное образование по направлению деятельности в образовательной организации.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80728"/>
            <a:ext cx="655272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b="1" dirty="0"/>
              <a:t>К педагогической деятельности не допускаются:</a:t>
            </a:r>
            <a:endParaRPr lang="ru-RU" sz="2400" dirty="0"/>
          </a:p>
          <a:p>
            <a:pPr lvl="0" fontAlgn="base"/>
            <a:r>
              <a:rPr lang="ru-RU" sz="2400" dirty="0"/>
              <a:t>лишенные права заниматься педагогической деятельностью в соответствии с вступившим в законную силу приговором суда;</a:t>
            </a:r>
          </a:p>
          <a:p>
            <a:pPr lvl="0" fontAlgn="base"/>
            <a:r>
              <a:rPr lang="ru-RU" sz="2400" dirty="0"/>
              <a:t>—  имеющие или имевшие судимость за преступления, состав и виды которых установлены законодательством Российской Федерации;</a:t>
            </a:r>
          </a:p>
          <a:p>
            <a:pPr lvl="0" fontAlgn="base"/>
            <a:r>
              <a:rPr lang="ru-RU" sz="2400" dirty="0"/>
              <a:t>—  признанные недееспособными в установленном федеральным законом порядке;</a:t>
            </a:r>
          </a:p>
          <a:p>
            <a:pPr lvl="0" fontAlgn="base"/>
            <a:r>
              <a:rPr lang="ru-RU" sz="2400" dirty="0"/>
              <a:t>—  имеющие заболевания, предусмотренные установленным перечнем.</a:t>
            </a:r>
          </a:p>
        </p:txBody>
      </p:sp>
    </p:spTree>
    <p:extLst>
      <p:ext uri="{BB962C8B-B14F-4D97-AF65-F5344CB8AC3E}">
        <p14:creationId xmlns:p14="http://schemas.microsoft.com/office/powerpoint/2010/main" val="92274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836712"/>
            <a:ext cx="648072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/>
              <a:t>Трудовые действия</a:t>
            </a:r>
            <a:endParaRPr lang="ru-RU" dirty="0"/>
          </a:p>
          <a:p>
            <a:pPr lvl="0" fontAlgn="base"/>
            <a:r>
              <a:rPr lang="ru-RU" dirty="0"/>
              <a:t>1. Разработка и реализация программ учебных дисциплин в рамках основной общеобразовательной программы.</a:t>
            </a:r>
          </a:p>
          <a:p>
            <a:pPr lvl="0" fontAlgn="base"/>
            <a:r>
              <a:rPr lang="ru-RU" dirty="0"/>
              <a:t>2. Осуществление профессиональной деятельности в соответствии с требованиями ФГОС.</a:t>
            </a:r>
          </a:p>
          <a:p>
            <a:pPr lvl="0" fontAlgn="base"/>
            <a:r>
              <a:rPr lang="ru-RU" dirty="0"/>
              <a:t>3. Участие в разработке и реализации программы развития образовательной организации в целях создания безопасной и комфортной образовательной среды.</a:t>
            </a:r>
          </a:p>
          <a:p>
            <a:pPr lvl="0" fontAlgn="base"/>
            <a:r>
              <a:rPr lang="ru-RU" dirty="0"/>
              <a:t>4. Планирование и проведение учебных занятий.</a:t>
            </a:r>
          </a:p>
          <a:p>
            <a:pPr lvl="0" fontAlgn="base"/>
            <a:r>
              <a:rPr lang="ru-RU" dirty="0"/>
              <a:t>5. Систематический анализ эффективности учебных </a:t>
            </a:r>
            <a:r>
              <a:rPr lang="ru-RU" dirty="0" smtClean="0"/>
              <a:t>занятий.</a:t>
            </a:r>
            <a:endParaRPr lang="ru-RU" dirty="0"/>
          </a:p>
          <a:p>
            <a:pPr lvl="0" fontAlgn="base"/>
            <a:r>
              <a:rPr lang="ru-RU" dirty="0"/>
              <a:t>6. Организация, осуществление контроля и оценки учебных достижений, текущих и итоговых результатов освоения основной образовательной </a:t>
            </a:r>
            <a:r>
              <a:rPr lang="ru-RU" dirty="0" smtClean="0"/>
              <a:t>программы.</a:t>
            </a:r>
            <a:endParaRPr lang="ru-RU" dirty="0"/>
          </a:p>
          <a:p>
            <a:pPr lvl="0" fontAlgn="base"/>
            <a:r>
              <a:rPr lang="ru-RU" dirty="0"/>
              <a:t>7. Формирование универсальных учебных действий. </a:t>
            </a:r>
            <a:r>
              <a:rPr lang="ru-RU" dirty="0" smtClean="0"/>
              <a:t>8.Формирование </a:t>
            </a:r>
            <a:r>
              <a:rPr lang="ru-RU" dirty="0"/>
              <a:t>навыков, связанных с информационно-коммуникационными технологиями (далее - ИКТ)</a:t>
            </a:r>
          </a:p>
          <a:p>
            <a:pPr lvl="0" fontAlgn="base"/>
            <a:r>
              <a:rPr lang="ru-RU" dirty="0"/>
              <a:t>9</a:t>
            </a:r>
            <a:r>
              <a:rPr lang="ru-RU" dirty="0" smtClean="0"/>
              <a:t>. </a:t>
            </a:r>
            <a:r>
              <a:rPr lang="ru-RU" dirty="0"/>
              <a:t>Формирование мотивации к обучению</a:t>
            </a:r>
          </a:p>
          <a:p>
            <a:pPr fontAlgn="base"/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198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845423"/>
            <a:ext cx="63367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/>
              <a:t> Необходимые умения</a:t>
            </a:r>
            <a:endParaRPr lang="ru-RU" dirty="0"/>
          </a:p>
          <a:p>
            <a:pPr lvl="0" fontAlgn="base"/>
            <a:r>
              <a:rPr lang="ru-RU" dirty="0"/>
              <a:t>1. Владеть формами и методами обучения, оценивать знания обучающихся на основе тестирования и других методов контроля в соответствии с реальными учебными возможностями детей.</a:t>
            </a:r>
          </a:p>
          <a:p>
            <a:pPr lvl="0" fontAlgn="base"/>
            <a:r>
              <a:rPr lang="ru-RU" dirty="0"/>
              <a:t>2. Разрабатывать (осваивать) и применять современные психолого-педагогические технологии, основанные на знании законов развития личности и поведения в реальной и виртуальной среде.</a:t>
            </a:r>
          </a:p>
          <a:p>
            <a:pPr lvl="0" fontAlgn="base"/>
            <a:endParaRPr lang="ru-RU" dirty="0"/>
          </a:p>
          <a:p>
            <a:pPr lvl="0" fontAlgn="base"/>
            <a:r>
              <a:rPr lang="ru-RU" i="1" dirty="0"/>
              <a:t>3</a:t>
            </a:r>
            <a:r>
              <a:rPr lang="ru-RU" i="1" dirty="0" smtClean="0"/>
              <a:t>. </a:t>
            </a:r>
            <a:r>
              <a:rPr lang="ru-RU" i="1" dirty="0"/>
              <a:t>Владеть ИКТ-компетентностями</a:t>
            </a:r>
            <a:r>
              <a:rPr lang="ru-RU" dirty="0"/>
              <a:t>:  </a:t>
            </a:r>
            <a:r>
              <a:rPr lang="ru-RU" dirty="0" err="1"/>
              <a:t>общепользовательская</a:t>
            </a:r>
            <a:r>
              <a:rPr lang="ru-RU" dirty="0"/>
              <a:t> ИКТ-компетентность;  общепедагогическая ИКТ-компетентность;  предметно-педагогическая ИКТ-  компетентность (отражающая  профессиональную ИКТ-компетентность  соответствующей области человеческой  деятельности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475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49707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764704"/>
            <a:ext cx="61926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/>
              <a:t>Необходимые знания</a:t>
            </a:r>
            <a:endParaRPr lang="ru-RU" dirty="0"/>
          </a:p>
          <a:p>
            <a:pPr lvl="0" fontAlgn="base"/>
            <a:r>
              <a:rPr lang="ru-RU" dirty="0"/>
              <a:t>1. Основы законодательства о правах ребенка, законы в сфере образования и ФГОС. Основы </a:t>
            </a:r>
            <a:r>
              <a:rPr lang="ru-RU" dirty="0" err="1"/>
              <a:t>психодидактики</a:t>
            </a:r>
            <a:r>
              <a:rPr lang="ru-RU" dirty="0"/>
              <a:t>, поликультурного образования, закономерностей поведения в социальных сетях.</a:t>
            </a:r>
          </a:p>
          <a:p>
            <a:pPr lvl="0" fontAlgn="base"/>
            <a:r>
              <a:rPr lang="ru-RU" dirty="0"/>
              <a:t>2. Основные закономерности возрастного развития, стадии и кризисы развития и социализации личности, индикаторы и индивидуальные особенности траекторий жизни и их возможные девиации, приемы их диагностики. Научное представление о результатах образования, путях их достижения и способах оценки. Основы методики воспитательной работы, основные принципы </a:t>
            </a:r>
            <a:r>
              <a:rPr lang="ru-RU" dirty="0" err="1"/>
              <a:t>деятельностного</a:t>
            </a:r>
            <a:r>
              <a:rPr lang="ru-RU" dirty="0"/>
              <a:t> подхода, виды и приемы современных педагогических технологий.</a:t>
            </a:r>
          </a:p>
          <a:p>
            <a:pPr lvl="0" fontAlgn="base"/>
            <a:r>
              <a:rPr lang="ru-RU" dirty="0"/>
              <a:t>3. Нормативные правовые, руководящие и инструктивные документы, регулирующие организацию и проведение мероприятий за пределами территории образовательной организации (экскурсий, походов)</a:t>
            </a:r>
          </a:p>
        </p:txBody>
      </p:sp>
    </p:spTree>
    <p:extLst>
      <p:ext uri="{BB962C8B-B14F-4D97-AF65-F5344CB8AC3E}">
        <p14:creationId xmlns:p14="http://schemas.microsoft.com/office/powerpoint/2010/main" val="231948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684076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400" b="1" dirty="0"/>
              <a:t>Уровни профессионального развития педагога</a:t>
            </a:r>
            <a:endParaRPr lang="ru-RU" sz="1400" dirty="0"/>
          </a:p>
          <a:p>
            <a:pPr lvl="0" fontAlgn="base"/>
            <a:r>
              <a:rPr lang="ru-RU" sz="1400" dirty="0"/>
              <a:t>Первый уровень - уровень начинающего педагога. Имеет право осуществлять педагогическую деятельность по результатам успешного прохождения квалификационного экзамена. Владеет компетенциями на начальном уровне, может осуществлять педагогическую деятельность на предписанном уровне.</a:t>
            </a:r>
          </a:p>
          <a:p>
            <a:pPr lvl="0" fontAlgn="base"/>
            <a:r>
              <a:rPr lang="ru-RU" sz="1400" dirty="0"/>
              <a:t>Второй уровень - уровень продвинутого педагога, деятельность которого характеризуется освоением различных компетенций, которые могут быть связаны с работой с особым контингентом детей - дети с </a:t>
            </a:r>
            <a:r>
              <a:rPr lang="ru-RU" sz="1400" dirty="0" err="1"/>
              <a:t>девиантным</a:t>
            </a:r>
            <a:r>
              <a:rPr lang="ru-RU" sz="1400" dirty="0"/>
              <a:t> поведением, дети с ограниченными возможностями здоровья, дети, не владеющие или плохо владеющие русским языком, одаренные дети. Или с выполнением функций по организации образовательного </a:t>
            </a:r>
            <a:r>
              <a:rPr lang="ru-RU" sz="1400" dirty="0" smtClean="0"/>
              <a:t>процесса.</a:t>
            </a:r>
            <a:endParaRPr lang="ru-RU" sz="1400" dirty="0"/>
          </a:p>
          <a:p>
            <a:pPr lvl="0" fontAlgn="base"/>
            <a:r>
              <a:rPr lang="ru-RU" sz="1400" dirty="0"/>
              <a:t>Третий уровень - уровень педагога-методиста, владеющего методами и технологиями обучения и воспитания на уровне, позволяющем транслировать их другим педагогам. Педагог может остаться на данном уровне и проходить аттестацию на соответствие занимаемой должности или на получение права на прохождение на следующий уровень.</a:t>
            </a:r>
          </a:p>
          <a:p>
            <a:pPr lvl="0" fontAlgn="base"/>
            <a:r>
              <a:rPr lang="ru-RU" sz="1400" dirty="0"/>
              <a:t>Четвертый уровень - педагог-исследователь, обобщающий опыт профессиональной деятельности с целью разработки новых образовательных технологий, способный осуществлять апробацию и внедрение инновационных технологий в образовании.</a:t>
            </a:r>
          </a:p>
        </p:txBody>
      </p:sp>
    </p:spTree>
    <p:extLst>
      <p:ext uri="{BB962C8B-B14F-4D97-AF65-F5344CB8AC3E}">
        <p14:creationId xmlns:p14="http://schemas.microsoft.com/office/powerpoint/2010/main" val="153717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E36C0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808</Words>
  <Application>Microsoft Office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Дом</cp:lastModifiedBy>
  <cp:revision>44</cp:revision>
  <dcterms:created xsi:type="dcterms:W3CDTF">2014-06-15T09:49:01Z</dcterms:created>
  <dcterms:modified xsi:type="dcterms:W3CDTF">2018-01-23T09:01:44Z</dcterms:modified>
</cp:coreProperties>
</file>