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00D"/>
    <a:srgbClr val="B1B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51703D0-BBD7-4A3C-A8D9-5A2EF4485B1E}" type="datetimeFigureOut">
              <a:rPr lang="ru-RU" smtClean="0"/>
              <a:t>05.05.2016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82731B2-28F3-4FFC-9FA2-9650247E0D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slide" Target="slide8.xml"/><Relationship Id="rId11" Type="http://schemas.openxmlformats.org/officeDocument/2006/relationships/slide" Target="slide11.xml"/><Relationship Id="rId5" Type="http://schemas.openxmlformats.org/officeDocument/2006/relationships/slide" Target="slide7.xml"/><Relationship Id="rId10" Type="http://schemas.openxmlformats.org/officeDocument/2006/relationships/slide" Target="slide10.xml"/><Relationship Id="rId4" Type="http://schemas.openxmlformats.org/officeDocument/2006/relationships/slide" Target="slide6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8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851648" cy="1152128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Я 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</a:t>
            </a:r>
            <a:r>
              <a:rPr lang="ru-RU" i="1" dirty="0" smtClean="0">
                <a:solidFill>
                  <a:schemeClr val="bg1"/>
                </a:solidFill>
              </a:rPr>
              <a:t>о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</a:t>
            </a:r>
            <a:r>
              <a:rPr lang="ru-RU" i="1" dirty="0" smtClean="0">
                <a:solidFill>
                  <a:schemeClr val="bg1"/>
                </a:solidFill>
              </a:rPr>
              <a:t>н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ю</a:t>
            </a:r>
            <a:r>
              <a:rPr lang="ru-RU" i="1" dirty="0" smtClean="0">
                <a:solidFill>
                  <a:schemeClr val="bg1"/>
                </a:solidFill>
              </a:rPr>
              <a:t>, Я 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</a:t>
            </a:r>
            <a:r>
              <a:rPr lang="ru-RU" i="1" dirty="0" smtClean="0">
                <a:solidFill>
                  <a:schemeClr val="bg1"/>
                </a:solidFill>
              </a:rPr>
              <a:t>о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р</a:t>
            </a:r>
            <a:r>
              <a:rPr lang="ru-RU" i="1" dirty="0" smtClean="0">
                <a:solidFill>
                  <a:schemeClr val="bg1"/>
                </a:solidFill>
              </a:rPr>
              <a:t>ж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</a:t>
            </a:r>
            <a:r>
              <a:rPr lang="ru-RU" i="1" dirty="0" smtClean="0">
                <a:solidFill>
                  <a:schemeClr val="bg1"/>
                </a:solidFill>
              </a:rPr>
              <a:t>с</a:t>
            </a: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ь</a:t>
            </a:r>
            <a:endParaRPr lang="ru-RU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293096"/>
            <a:ext cx="3174176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Подготовили </a:t>
            </a:r>
            <a:r>
              <a:rPr lang="ru-RU" dirty="0" err="1" smtClean="0"/>
              <a:t>Гребёнкина</a:t>
            </a:r>
            <a:r>
              <a:rPr lang="ru-RU" dirty="0" smtClean="0"/>
              <a:t> Дарья и </a:t>
            </a:r>
            <a:r>
              <a:rPr lang="ru-RU" dirty="0" err="1" smtClean="0"/>
              <a:t>Зюбанова</a:t>
            </a:r>
            <a:r>
              <a:rPr lang="ru-RU" dirty="0" smtClean="0"/>
              <a:t> Юлия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228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88">
        <p:circle/>
      </p:transition>
    </mc:Choice>
    <mc:Fallback>
      <p:transition spd="slow" advTm="1588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 победы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Есть</a:t>
            </a:r>
            <a:r>
              <a:rPr lang="ru-RU" dirty="0"/>
              <a:t> </a:t>
            </a:r>
            <a:r>
              <a:rPr lang="ru-RU" b="1" dirty="0"/>
              <a:t>символы</a:t>
            </a:r>
            <a:r>
              <a:rPr lang="ru-RU" dirty="0"/>
              <a:t>, которые рассказывают нам о том или ином событии. Вот уже несколько лет подряд в качестве такого </a:t>
            </a:r>
            <a:r>
              <a:rPr lang="ru-RU" b="1" dirty="0"/>
              <a:t>символа</a:t>
            </a:r>
            <a:r>
              <a:rPr lang="ru-RU" dirty="0"/>
              <a:t> </a:t>
            </a:r>
            <a:r>
              <a:rPr lang="ru-RU" b="1" dirty="0"/>
              <a:t>Победы</a:t>
            </a:r>
            <a:r>
              <a:rPr lang="ru-RU" dirty="0"/>
              <a:t> </a:t>
            </a:r>
            <a:r>
              <a:rPr lang="ru-RU" dirty="0" smtClean="0"/>
              <a:t>используется </a:t>
            </a:r>
            <a:r>
              <a:rPr lang="ru-RU" b="1" dirty="0" smtClean="0"/>
              <a:t>георгиевская</a:t>
            </a:r>
            <a:r>
              <a:rPr lang="ru-RU" dirty="0"/>
              <a:t> </a:t>
            </a:r>
            <a:r>
              <a:rPr lang="ru-RU" b="1" dirty="0"/>
              <a:t>лента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3" action="ppaction://hlinksldjump"/>
              </a:rPr>
              <a:t>Содержание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088" y="2852937"/>
            <a:ext cx="3931336" cy="2493324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5786515"/>
      </p:ext>
    </p:extLst>
  </p:cSld>
  <p:clrMapOvr>
    <a:masterClrMapping/>
  </p:clrMapOvr>
  <p:transition spd="slow" advTm="2774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Стихотворение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/>
              <a:t>Чёрный дым, оранжевое пламя,</a:t>
            </a:r>
            <a:endParaRPr lang="ru-RU" dirty="0"/>
          </a:p>
          <a:p>
            <a:r>
              <a:rPr lang="ru-RU" b="1" dirty="0"/>
              <a:t>Полосы из пороха с огнём,</a:t>
            </a:r>
            <a:endParaRPr lang="ru-RU" dirty="0"/>
          </a:p>
          <a:p>
            <a:r>
              <a:rPr lang="ru-RU" b="1" dirty="0"/>
              <a:t>Мы своих по ленточке узнаем,</a:t>
            </a:r>
            <a:endParaRPr lang="ru-RU" dirty="0"/>
          </a:p>
          <a:p>
            <a:r>
              <a:rPr lang="ru-RU" b="1" dirty="0"/>
              <a:t>Со Святым Георгием идём!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С гордостью и доблестью Отчизны,</a:t>
            </a:r>
            <a:endParaRPr lang="ru-RU" dirty="0"/>
          </a:p>
          <a:p>
            <a:r>
              <a:rPr lang="ru-RU" b="1" dirty="0"/>
              <a:t>Славой наших дедов и отцов,</a:t>
            </a:r>
            <a:endParaRPr lang="ru-RU" dirty="0"/>
          </a:p>
          <a:p>
            <a:r>
              <a:rPr lang="ru-RU" b="1" dirty="0"/>
              <a:t>Нам в подарок жизнь за чьи-то жизни</a:t>
            </a:r>
            <a:endParaRPr lang="ru-RU" dirty="0"/>
          </a:p>
          <a:p>
            <a:r>
              <a:rPr lang="ru-RU" b="1" dirty="0"/>
              <a:t>С лентою знамён и орденов.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От Войны опять открылись раны,</a:t>
            </a:r>
            <a:endParaRPr lang="ru-RU" dirty="0"/>
          </a:p>
          <a:p>
            <a:r>
              <a:rPr lang="ru-RU" b="1" dirty="0"/>
              <a:t>В обороне мы к плечу плечом,</a:t>
            </a:r>
            <a:endParaRPr lang="ru-RU" dirty="0"/>
          </a:p>
          <a:p>
            <a:r>
              <a:rPr lang="ru-RU" b="1" dirty="0"/>
              <a:t>Мы – потомки, мы на поле брани</a:t>
            </a:r>
            <a:endParaRPr lang="ru-RU" dirty="0"/>
          </a:p>
          <a:p>
            <a:r>
              <a:rPr lang="ru-RU" b="1" dirty="0"/>
              <a:t>Символ её бережно несём!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Чёрный дым, оранжевое пламя,</a:t>
            </a:r>
            <a:endParaRPr lang="ru-RU" dirty="0"/>
          </a:p>
          <a:p>
            <a:r>
              <a:rPr lang="ru-RU" b="1" dirty="0"/>
              <a:t>Из руки к руке, и сердцу легче!</a:t>
            </a:r>
            <a:endParaRPr lang="ru-RU" dirty="0"/>
          </a:p>
          <a:p>
            <a:r>
              <a:rPr lang="ru-RU" b="1" dirty="0"/>
              <a:t>Узелок завяжем мы на память</a:t>
            </a:r>
            <a:endParaRPr lang="ru-RU" dirty="0"/>
          </a:p>
          <a:p>
            <a:r>
              <a:rPr lang="ru-RU" b="1" dirty="0"/>
              <a:t>О Победе, нету его крепче</a:t>
            </a:r>
            <a:r>
              <a:rPr lang="ru-RU" b="1" dirty="0" smtClean="0"/>
              <a:t>!</a:t>
            </a:r>
          </a:p>
          <a:p>
            <a:r>
              <a:rPr lang="ru-RU" b="1" dirty="0" smtClean="0">
                <a:hlinkClick r:id="rId3" action="ppaction://hlinksldjump"/>
              </a:rPr>
              <a:t>Содержание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103" y="2348880"/>
            <a:ext cx="4263772" cy="3528391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8966330"/>
      </p:ext>
    </p:extLst>
  </p:cSld>
  <p:clrMapOvr>
    <a:masterClrMapping/>
  </p:clrMapOvr>
  <p:transition spd="slow" advTm="6167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п</a:t>
            </a:r>
            <a:r>
              <a:rPr lang="ru-RU" dirty="0" smtClean="0"/>
              <a:t>а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</a:t>
            </a:r>
            <a:r>
              <a:rPr lang="ru-RU" dirty="0" smtClean="0"/>
              <a:t>и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б</a:t>
            </a:r>
            <a:r>
              <a:rPr lang="ru-RU" dirty="0" smtClean="0"/>
              <a:t>о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</a:t>
            </a:r>
            <a:r>
              <a:rPr lang="ru-RU" dirty="0" smtClean="0"/>
              <a:t>а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</a:t>
            </a:r>
            <a:r>
              <a:rPr lang="ru-RU" dirty="0" smtClean="0"/>
              <a:t>н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и</a:t>
            </a:r>
            <a:r>
              <a:rPr lang="ru-RU" dirty="0" smtClean="0"/>
              <a:t>м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</a:t>
            </a:r>
            <a:r>
              <a:rPr lang="ru-RU" dirty="0" smtClean="0"/>
              <a:t>н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и</a:t>
            </a:r>
            <a:r>
              <a:rPr lang="ru-RU" dirty="0" smtClean="0"/>
              <a:t>е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!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4082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701">
        <p:fade/>
      </p:transition>
    </mc:Choice>
    <mc:Fallback>
      <p:transition spd="med" advTm="17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7745505" cy="387781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3" action="ppaction://hlinksldjump"/>
              </a:rPr>
              <a:t>Георгиевская лента</a:t>
            </a:r>
            <a:endParaRPr lang="ru-RU" dirty="0" smtClean="0"/>
          </a:p>
          <a:p>
            <a:r>
              <a:rPr lang="ru-RU" dirty="0">
                <a:hlinkClick r:id="rId4" action="ppaction://hlinksldjump"/>
              </a:rPr>
              <a:t>Георгиевский </a:t>
            </a:r>
            <a:r>
              <a:rPr lang="ru-RU" dirty="0" smtClean="0">
                <a:hlinkClick r:id="rId4" action="ppaction://hlinksldjump"/>
              </a:rPr>
              <a:t>флаг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История символа</a:t>
            </a:r>
            <a:endParaRPr lang="ru-RU" dirty="0" smtClean="0"/>
          </a:p>
          <a:p>
            <a:r>
              <a:rPr lang="ru-RU" dirty="0">
                <a:hlinkClick r:id="rId6" action="ppaction://hlinksldjump"/>
              </a:rPr>
              <a:t>История возникновения </a:t>
            </a:r>
            <a:r>
              <a:rPr lang="ru-RU" dirty="0" smtClean="0">
                <a:hlinkClick r:id="rId6" action="ppaction://hlinksldjump"/>
              </a:rPr>
              <a:t>акции</a:t>
            </a:r>
            <a:endParaRPr lang="ru-RU" dirty="0" smtClean="0"/>
          </a:p>
          <a:p>
            <a:r>
              <a:rPr lang="ru-RU" dirty="0">
                <a:hlinkClick r:id="rId7" action="ppaction://hlinksldjump"/>
              </a:rPr>
              <a:t>Георгиевский </a:t>
            </a:r>
            <a:r>
              <a:rPr lang="ru-RU" dirty="0" smtClean="0">
                <a:hlinkClick r:id="rId7" action="ppaction://hlinksldjump"/>
              </a:rPr>
              <a:t>орден</a:t>
            </a:r>
            <a:endParaRPr lang="ru-RU" dirty="0" smtClean="0"/>
          </a:p>
          <a:p>
            <a:r>
              <a:rPr lang="ru-RU" dirty="0">
                <a:hlinkClick r:id="rId8" action="ppaction://hlinksldjump"/>
              </a:rPr>
              <a:t>Георгиевская ленточка </a:t>
            </a:r>
            <a:r>
              <a:rPr lang="ru-RU" dirty="0" smtClean="0">
                <a:hlinkClick r:id="rId8" action="ppaction://hlinksldjump"/>
              </a:rPr>
              <a:t>сегодня</a:t>
            </a:r>
            <a:endParaRPr lang="ru-RU" dirty="0" smtClean="0"/>
          </a:p>
          <a:p>
            <a:r>
              <a:rPr lang="ru-RU" dirty="0" smtClean="0">
                <a:hlinkClick r:id="rId9" action="ppaction://hlinksldjump"/>
              </a:rPr>
              <a:t>Георгий Победоносец</a:t>
            </a:r>
            <a:endParaRPr lang="ru-RU" dirty="0" smtClean="0"/>
          </a:p>
          <a:p>
            <a:r>
              <a:rPr lang="ru-RU" dirty="0" smtClean="0">
                <a:hlinkClick r:id="rId10" action="ppaction://hlinksldjump"/>
              </a:rPr>
              <a:t>Символ победы</a:t>
            </a:r>
            <a:endParaRPr lang="ru-RU" dirty="0" smtClean="0"/>
          </a:p>
          <a:p>
            <a:r>
              <a:rPr lang="ru-RU" dirty="0" smtClean="0">
                <a:hlinkClick r:id="rId11" action="ppaction://hlinksldjump"/>
              </a:rPr>
              <a:t>Стихотворение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122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5407">
        <p:dissolve/>
      </p:transition>
    </mc:Choice>
    <mc:Fallback>
      <p:transition spd="slow" advTm="5407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Георгиевская лента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/>
              <a:t>Гео́ргиевская</a:t>
            </a:r>
            <a:r>
              <a:rPr lang="ru-RU" dirty="0"/>
              <a:t> </a:t>
            </a:r>
            <a:r>
              <a:rPr lang="ru-RU" dirty="0" err="1"/>
              <a:t>ле́нта</a:t>
            </a:r>
            <a:r>
              <a:rPr lang="ru-RU" dirty="0"/>
              <a:t> — </a:t>
            </a:r>
            <a:r>
              <a:rPr lang="ru-RU" dirty="0" smtClean="0"/>
              <a:t>двухцветная лента </a:t>
            </a:r>
            <a:r>
              <a:rPr lang="ru-RU" dirty="0"/>
              <a:t>к ордену </a:t>
            </a:r>
            <a:r>
              <a:rPr lang="ru-RU" dirty="0" smtClean="0"/>
              <a:t>Святого Георгия</a:t>
            </a:r>
            <a:r>
              <a:rPr lang="ru-RU" dirty="0"/>
              <a:t>, </a:t>
            </a:r>
            <a:r>
              <a:rPr lang="ru-RU" dirty="0" smtClean="0"/>
              <a:t>Георгиевскому кресту</a:t>
            </a:r>
            <a:r>
              <a:rPr lang="ru-RU" dirty="0"/>
              <a:t>, Георгиевской медали. </a:t>
            </a:r>
            <a:r>
              <a:rPr lang="ru-RU" dirty="0" smtClean="0"/>
              <a:t>Также георгиевские ленты на </a:t>
            </a:r>
            <a:r>
              <a:rPr lang="ru-RU" dirty="0"/>
              <a:t>бескозырке носили </a:t>
            </a:r>
            <a:r>
              <a:rPr lang="ru-RU" dirty="0" smtClean="0"/>
              <a:t>матросы Гвардейского </a:t>
            </a:r>
            <a:r>
              <a:rPr lang="ru-RU" dirty="0"/>
              <a:t>экипажа </a:t>
            </a:r>
            <a:r>
              <a:rPr lang="ru-RU" dirty="0" err="1" smtClean="0"/>
              <a:t>русскойи</a:t>
            </a:r>
            <a:r>
              <a:rPr lang="ru-RU" dirty="0" smtClean="0"/>
              <a:t> императорской </a:t>
            </a:r>
            <a:r>
              <a:rPr lang="ru-RU" dirty="0"/>
              <a:t>гвардии </a:t>
            </a:r>
            <a:r>
              <a:rPr lang="ru-RU" dirty="0" smtClean="0"/>
              <a:t>и матросы кораблей, награждённых </a:t>
            </a:r>
            <a:r>
              <a:rPr lang="ru-RU" dirty="0"/>
              <a:t>Георгиевским </a:t>
            </a:r>
            <a:r>
              <a:rPr lang="ru-RU" dirty="0" smtClean="0"/>
              <a:t>флагом. Использовалась </a:t>
            </a:r>
            <a:r>
              <a:rPr lang="ru-RU" dirty="0"/>
              <a:t>также как </a:t>
            </a:r>
            <a:r>
              <a:rPr lang="ru-RU" dirty="0" smtClean="0"/>
              <a:t>элемент знамени и штандарта. Георгиевских </a:t>
            </a:r>
            <a:r>
              <a:rPr lang="ru-RU" dirty="0"/>
              <a:t>знамён и </a:t>
            </a:r>
            <a:r>
              <a:rPr lang="ru-RU" dirty="0" smtClean="0"/>
              <a:t>аксессуар</a:t>
            </a:r>
          </a:p>
          <a:p>
            <a:r>
              <a:rPr lang="ru-RU" dirty="0" smtClean="0">
                <a:hlinkClick r:id="rId3" action="ppaction://hlinksldjump"/>
              </a:rPr>
              <a:t>Содержание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10" y="2239963"/>
            <a:ext cx="2253880" cy="3876675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2814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569">
        <p14:flash/>
      </p:transition>
    </mc:Choice>
    <mc:Fallback>
      <p:transition spd="slow" advTm="56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Георгиевский орден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76872"/>
            <a:ext cx="4561449" cy="227309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44290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 ст</a:t>
            </a:r>
            <a:r>
              <a:rPr lang="ru-RU" dirty="0"/>
              <a:t>. – белый эмалевый крест с расширяющимися концами, с золотой каймой по краям. В середине, на медальоне, в красном эмалевом поле изображение </a:t>
            </a:r>
            <a:r>
              <a:rPr lang="ru-RU" b="1" dirty="0"/>
              <a:t>Святого Георгия</a:t>
            </a:r>
            <a:r>
              <a:rPr lang="ru-RU" dirty="0"/>
              <a:t> на коне, поражающего копьем змея. На оборотной стороне медальона изображен вензель святого: СГ. Носился на </a:t>
            </a:r>
            <a:r>
              <a:rPr lang="ru-RU" dirty="0" err="1"/>
              <a:t>чресплечной</a:t>
            </a:r>
            <a:r>
              <a:rPr lang="ru-RU" dirty="0"/>
              <a:t> ленте у </a:t>
            </a:r>
            <a:r>
              <a:rPr lang="ru-RU" dirty="0" smtClean="0"/>
              <a:t>бедра.</a:t>
            </a:r>
          </a:p>
          <a:p>
            <a:r>
              <a:rPr lang="ru-RU" dirty="0" smtClean="0"/>
              <a:t>2 </a:t>
            </a:r>
            <a:r>
              <a:rPr lang="ru-RU" dirty="0"/>
              <a:t>ст. - крест такого же размера, как и высшей степени. Носился на шее, на орденской ленте шириной 5 см. Звезда такая же, как и для 1 ст.</a:t>
            </a:r>
          </a:p>
          <a:p>
            <a:r>
              <a:rPr lang="ru-RU" dirty="0"/>
              <a:t>3 ст. - крест меньшего размера, чем 1 и 2 степеней. Носился на шее, на ленте шириной 3,2 см.</a:t>
            </a:r>
          </a:p>
          <a:p>
            <a:r>
              <a:rPr lang="ru-RU" dirty="0"/>
              <a:t>4 ст. - орден размером 34 х 34 мм., носился в петлице мундира на ленте шириной 2,2 см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9548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938">
        <p:circle/>
      </p:transition>
    </mc:Choice>
    <mc:Fallback>
      <p:transition spd="slow" advTm="938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0834" y="4437112"/>
            <a:ext cx="4363613" cy="1665705"/>
          </a:xfrm>
        </p:spPr>
        <p:txBody>
          <a:bodyPr/>
          <a:lstStyle/>
          <a:p>
            <a:r>
              <a:rPr lang="ru-RU" dirty="0"/>
              <a:t>Георгий Победоносец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">
            <a:off x="4609382" y="321677"/>
            <a:ext cx="3133904" cy="4481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88640"/>
            <a:ext cx="3275857" cy="5940528"/>
          </a:xfrm>
        </p:spPr>
        <p:txBody>
          <a:bodyPr>
            <a:normAutofit/>
          </a:bodyPr>
          <a:lstStyle/>
          <a:p>
            <a:r>
              <a:rPr lang="ru-RU" sz="2400" b="1" dirty="0" err="1"/>
              <a:t>Гео́ргий</a:t>
            </a:r>
            <a:r>
              <a:rPr lang="ru-RU" sz="2400" dirty="0"/>
              <a:t> </a:t>
            </a:r>
            <a:r>
              <a:rPr lang="ru-RU" sz="2400" b="1" dirty="0" err="1" smtClean="0"/>
              <a:t>Победоно́сец</a:t>
            </a:r>
            <a:r>
              <a:rPr lang="ru-RU" sz="2400" dirty="0"/>
              <a:t> — христианский святой, великомученик, наиболее почитаемый святой . Пострадал во время правления императора Диоклетиана, после восьмидневных тяжких мучений в 303 </a:t>
            </a:r>
            <a:r>
              <a:rPr lang="ru-RU" sz="2400" dirty="0" smtClean="0"/>
              <a:t>году </a:t>
            </a:r>
            <a:r>
              <a:rPr lang="ru-RU" sz="2400" dirty="0"/>
              <a:t>был </a:t>
            </a:r>
            <a:r>
              <a:rPr lang="ru-RU" sz="2400" dirty="0" smtClean="0"/>
              <a:t>обезглавлен.</a:t>
            </a:r>
          </a:p>
          <a:p>
            <a:r>
              <a:rPr lang="ru-RU" sz="2400" dirty="0" smtClean="0">
                <a:hlinkClick r:id="rId4" action="ppaction://hlinksldjump"/>
              </a:rPr>
              <a:t>Содержание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559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391">
        <p14:gallery dir="l"/>
      </p:transition>
    </mc:Choice>
    <mc:Fallback>
      <p:transition spd="slow" advTm="13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731" y="4293097"/>
            <a:ext cx="7767021" cy="504056"/>
          </a:xfrm>
        </p:spPr>
        <p:txBody>
          <a:bodyPr/>
          <a:lstStyle/>
          <a:p>
            <a:r>
              <a:rPr lang="ru-RU" dirty="0"/>
              <a:t>Георгиевский флаг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r="4749"/>
          <a:stretch>
            <a:fillRect/>
          </a:stretch>
        </p:blipFill>
        <p:spPr>
          <a:xfrm rot="240000">
            <a:off x="2192338" y="766763"/>
            <a:ext cx="4291012" cy="3021012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88489" y="4869160"/>
            <a:ext cx="7756264" cy="1260008"/>
          </a:xfrm>
        </p:spPr>
        <p:txBody>
          <a:bodyPr/>
          <a:lstStyle/>
          <a:p>
            <a:r>
              <a:rPr lang="ru-RU" dirty="0"/>
              <a:t>Этим флагом удостаивались корабли, экипажи которых проявляли беспрецедентное мужество и героическую отвагу в сражениях за честь Отчизны. Пять оранжево-черных полос на георгиевском флаге – это символ пороха и пламени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6912613"/>
      </p:ext>
    </p:extLst>
  </p:cSld>
  <p:clrMapOvr>
    <a:masterClrMapping/>
  </p:clrMapOvr>
  <p:transition spd="slow" advTm="156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символа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8" y="2326208"/>
            <a:ext cx="4292538" cy="3047007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1769 году, императрица Екатерина 2 учредила награду для офицеров Русской Армии, вручаемую за личную храбрость проявленную на полях сражений - орден Святого Георгия, носить его полагалось на «ленте шелковой о трех черных и двух желтых полосах», впоследствии за ней и закрепилось название - </a:t>
            </a:r>
            <a:r>
              <a:rPr lang="ru-RU" b="1" dirty="0"/>
              <a:t>Георгиевская лента</a:t>
            </a:r>
            <a:r>
              <a:rPr lang="ru-RU" b="1" dirty="0" smtClean="0"/>
              <a:t>.</a:t>
            </a:r>
          </a:p>
          <a:p>
            <a:r>
              <a:rPr lang="ru-RU" b="1" dirty="0" smtClean="0">
                <a:hlinkClick r:id="rId4" action="ppaction://hlinksldjump"/>
              </a:rPr>
              <a:t>Содержание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539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046">
        <p14:prism/>
      </p:transition>
    </mc:Choice>
    <mc:Fallback>
      <p:transition spd="slow" advTm="104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67021" cy="516395"/>
          </a:xfrm>
        </p:spPr>
        <p:txBody>
          <a:bodyPr/>
          <a:lstStyle/>
          <a:p>
            <a:r>
              <a:rPr lang="ru-RU" dirty="0" smtClean="0"/>
              <a:t>История возникновения акции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7" b="5517"/>
          <a:stretch>
            <a:fillRect/>
          </a:stretch>
        </p:blipFill>
        <p:spPr>
          <a:xfrm rot="240000">
            <a:off x="4287643" y="1165233"/>
            <a:ext cx="4461831" cy="388012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96752"/>
            <a:ext cx="3758383" cy="4752755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Впервые весной </a:t>
            </a:r>
            <a:r>
              <a:rPr lang="ru-RU" b="1" dirty="0"/>
              <a:t>2005</a:t>
            </a:r>
            <a:r>
              <a:rPr lang="ru-RU" dirty="0"/>
              <a:t> года на улицах российских городов появилась «Георгиевская ленточка». </a:t>
            </a:r>
          </a:p>
          <a:p>
            <a:pPr fontAlgn="base"/>
            <a:r>
              <a:rPr lang="ru-RU" dirty="0"/>
              <a:t>Акция родилась стихийно, выросла из интернет-проекта «Наша Победа» , на котором в течение года публиковались «народные» истории о том, как ту или иную семью коснулась Великая Отечественная война, о фронтовиках, партизанах, тружениках тыла, о фронтовых романах и неизвестных подвигах...</a:t>
            </a:r>
          </a:p>
          <a:p>
            <a:pPr fontAlgn="base"/>
            <a:r>
              <a:rPr lang="ru-RU" dirty="0"/>
              <a:t>Главной целью </a:t>
            </a:r>
            <a:r>
              <a:rPr lang="ru-RU" dirty="0" smtClean="0"/>
              <a:t>акции стало </a:t>
            </a:r>
            <a:r>
              <a:rPr lang="ru-RU" dirty="0"/>
              <a:t>стремление во что бы то ни стало не дать забыть новым поколениям, кто и какой ценой выиграл самую страшную войну прошлого века, чьими наследниками мы остаемся, чем и кем должны гордиться, о ком помнить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>
                <a:hlinkClick r:id="rId4" action="ppaction://hlinksldjump"/>
              </a:rPr>
              <a:t>Содержание</a:t>
            </a:r>
            <a:endParaRPr lang="ru-RU" dirty="0"/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1861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462">
        <p:split orient="vert"/>
      </p:transition>
    </mc:Choice>
    <mc:Fallback>
      <p:transition spd="slow" advTm="146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60319" cy="1486298"/>
          </a:xfrm>
        </p:spPr>
        <p:txBody>
          <a:bodyPr/>
          <a:lstStyle/>
          <a:p>
            <a:r>
              <a:rPr lang="ru-RU" dirty="0" smtClean="0"/>
              <a:t>Георгиевская ленточка сегодня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476" y="2132856"/>
            <a:ext cx="4920088" cy="2736303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Люди, принимающие участие в программе, прикрепляют </a:t>
            </a:r>
            <a:r>
              <a:rPr lang="ru-RU" b="1" dirty="0" smtClean="0"/>
              <a:t>Георгиевскую ленту</a:t>
            </a:r>
            <a:r>
              <a:rPr lang="ru-RU" dirty="0"/>
              <a:t> к одежде, сумочкам, зеркалам авто. Это своеобразное воплощение признательности, дань уважения погибшим в боях. Великая история Георгиевской ленты заслуживает, чтобы ее краски обозначали Победу.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329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954">
        <p14:doors dir="vert"/>
      </p:transition>
    </mc:Choice>
    <mc:Fallback>
      <p:transition spd="slow" advTm="195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0.8|0.4|0.2|0.2|0.1|0.1|0.1|0.1|0.1|0.1|0.1|0.1|0.1|0.1|0.1|0.3|0.3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0.2|0.3|0.1|0.7|0.6|0.8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248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Я Помню, Я Горжусь</vt:lpstr>
      <vt:lpstr>Содержание</vt:lpstr>
      <vt:lpstr>Георгиевская лента</vt:lpstr>
      <vt:lpstr>Георгиевский орден</vt:lpstr>
      <vt:lpstr>Георгий Победоносец </vt:lpstr>
      <vt:lpstr>Георгиевский флаг</vt:lpstr>
      <vt:lpstr>История символа</vt:lpstr>
      <vt:lpstr>История возникновения акции</vt:lpstr>
      <vt:lpstr>Георгиевская ленточка сегодня</vt:lpstr>
      <vt:lpstr>Символ победы </vt:lpstr>
      <vt:lpstr>Стихотворение</vt:lpstr>
      <vt:lpstr>Спасибо за внимание!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Георгиевская ленточка</dc:title>
  <dc:creator>1</dc:creator>
  <cp:lastModifiedBy>1</cp:lastModifiedBy>
  <cp:revision>6</cp:revision>
  <dcterms:created xsi:type="dcterms:W3CDTF">2016-05-05T06:29:40Z</dcterms:created>
  <dcterms:modified xsi:type="dcterms:W3CDTF">2016-05-05T07:26:49Z</dcterms:modified>
</cp:coreProperties>
</file>