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66" r:id="rId2"/>
    <p:sldId id="265" r:id="rId3"/>
    <p:sldId id="264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E5EF8-B87C-401E-8597-827FE56B6579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D89DCF-46CF-41A3-9B38-230D561E45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6860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89DCF-46CF-41A3-9B38-230D561E45A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0526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89DCF-46CF-41A3-9B38-230D561E45A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0526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89DCF-46CF-41A3-9B38-230D561E45A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0526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89DCF-46CF-41A3-9B38-230D561E45A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0526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89DCF-46CF-41A3-9B38-230D561E45A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0526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89DCF-46CF-41A3-9B38-230D561E45A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0526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89DCF-46CF-41A3-9B38-230D561E45A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0526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D89DCF-46CF-41A3-9B38-230D561E45A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0526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gif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071546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МЕТОДИЧЕСКАЯ РАЗРАБОТКА</a:t>
            </a:r>
            <a:endParaRPr lang="ru-RU" sz="3600" b="1" dirty="0"/>
          </a:p>
        </p:txBody>
      </p:sp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5286380" y="2143116"/>
            <a:ext cx="3505200" cy="4114800"/>
          </a:xfrm>
          <a:prstGeom prst="flowChartAlternateProcess">
            <a:avLst/>
          </a:prstGeom>
          <a:solidFill>
            <a:schemeClr val="bg1"/>
          </a:solidFill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 b="1" dirty="0" smtClean="0">
              <a:solidFill>
                <a:srgbClr val="B4320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500306"/>
            <a:ext cx="5143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Звуковые схемы слов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2714620"/>
            <a:ext cx="3214710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B43204"/>
                </a:solidFill>
              </a:rPr>
              <a:t>Автор :</a:t>
            </a:r>
          </a:p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B43204"/>
                </a:solidFill>
              </a:rPr>
              <a:t> </a:t>
            </a:r>
            <a:r>
              <a:rPr lang="ru-RU" alt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Баландеу</a:t>
            </a:r>
            <a:r>
              <a:rPr lang="ru-RU" alt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   Светлана Александровна</a:t>
            </a:r>
          </a:p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</a:rPr>
              <a:t>Учитель-логопед     высшей категории  ГБДОУ </a:t>
            </a:r>
            <a:r>
              <a:rPr lang="ru-RU" altLang="ru-RU" b="1" dirty="0" err="1" smtClean="0">
                <a:solidFill>
                  <a:schemeClr val="tx2">
                    <a:lumMod val="75000"/>
                  </a:schemeClr>
                </a:solidFill>
              </a:rPr>
              <a:t>д</a:t>
            </a:r>
            <a:r>
              <a:rPr lang="ru-RU" altLang="ru-RU" b="1" dirty="0" smtClean="0">
                <a:solidFill>
                  <a:schemeClr val="tx2">
                    <a:lumMod val="75000"/>
                  </a:schemeClr>
                </a:solidFill>
              </a:rPr>
              <a:t>/с – 70  Кировский р-н           Санкт-Петербург</a:t>
            </a:r>
          </a:p>
        </p:txBody>
      </p:sp>
      <p:pic>
        <p:nvPicPr>
          <p:cNvPr id="30722" name="Picture 2" descr="http://i1.studmed.ru/f/b/998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14818"/>
            <a:ext cx="2857500" cy="200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3" y="909970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8487" y="898384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31227" y="907925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72944" y="934089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30373" y="934089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50565" y="933802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9718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339752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114668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092280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572000" y="0"/>
            <a:ext cx="0" cy="45091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0" y="450912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167537" y="898384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981056" y="934089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pic>
        <p:nvPicPr>
          <p:cNvPr id="27654" name="Picture 6" descr="http://omel.ucoz.ru/artikulazia/slon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5143512"/>
            <a:ext cx="1579705" cy="125902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050" y="5000636"/>
            <a:ext cx="1412105" cy="1407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ttp://mywishlist.ru/pic/i/wish/orig/000/087/861.gif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5000636"/>
            <a:ext cx="1428760" cy="1428760"/>
          </a:xfrm>
          <a:prstGeom prst="rect">
            <a:avLst/>
          </a:prstGeom>
          <a:noFill/>
        </p:spPr>
      </p:pic>
      <p:pic>
        <p:nvPicPr>
          <p:cNvPr id="4100" name="Picture 4" descr="http://cdn4.imgbb.ru/user/40/400894/b5f72aac3390ce9e5f3c30f17aba3da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86644" y="4857760"/>
            <a:ext cx="1095228" cy="16249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6021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0.03426 L -0.01875 -0.343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L 0.26771 -0.352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29 -0.03982 L 0.24271 -0.3731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37 -0.05393 L -0.52222 -0.3479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3" y="909970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75649" y="907925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31227" y="907925"/>
            <a:ext cx="1008112" cy="936104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72944" y="934089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30373" y="934089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50565" y="933802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9718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339752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114668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092280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572000" y="0"/>
            <a:ext cx="0" cy="45091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0" y="450912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154142" y="907925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981056" y="934089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pic>
        <p:nvPicPr>
          <p:cNvPr id="27650" name="Picture 2" descr="http://mdou02.smoladmin.ru/foto/gr/gnom.png"/>
          <p:cNvPicPr>
            <a:picLocks noChangeAspect="1" noChangeArrowheads="1"/>
          </p:cNvPicPr>
          <p:nvPr/>
        </p:nvPicPr>
        <p:blipFill>
          <a:blip r:embed="rId3" cstate="print"/>
          <a:srcRect r="24121"/>
          <a:stretch>
            <a:fillRect/>
          </a:stretch>
        </p:blipFill>
        <p:spPr bwMode="auto">
          <a:xfrm>
            <a:off x="285720" y="4929198"/>
            <a:ext cx="1500198" cy="1500198"/>
          </a:xfrm>
          <a:prstGeom prst="rect">
            <a:avLst/>
          </a:prstGeom>
          <a:noFill/>
        </p:spPr>
      </p:pic>
      <p:pic>
        <p:nvPicPr>
          <p:cNvPr id="27654" name="Picture 6" descr="http://omel.ucoz.ru/artikulazia/slon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5214950"/>
            <a:ext cx="1579705" cy="1259024"/>
          </a:xfrm>
          <a:prstGeom prst="rect">
            <a:avLst/>
          </a:prstGeom>
          <a:noFill/>
        </p:spPr>
      </p:pic>
      <p:pic>
        <p:nvPicPr>
          <p:cNvPr id="29698" name="Picture 2" descr="http://nachalo4ka.ru/wp-content/uploads/2014/08/bol-grib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5072074"/>
            <a:ext cx="959669" cy="1357322"/>
          </a:xfrm>
          <a:prstGeom prst="rect">
            <a:avLst/>
          </a:prstGeom>
          <a:noFill/>
        </p:spPr>
      </p:pic>
      <p:pic>
        <p:nvPicPr>
          <p:cNvPr id="29700" name="Picture 4" descr="http://vegshop.printio.ru/7513274d0463bd1a19a5476da0764132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5072074"/>
            <a:ext cx="1404914" cy="14049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6021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259E-6 L 0.55122 -0.35717 " pathEditMode="relative" ptsTypes="AA">
                                      <p:cBhvr>
                                        <p:cTn id="6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L -0.22049 -0.36737 " pathEditMode="relative" ptsTypes="AA">
                                      <p:cBhvr>
                                        <p:cTn id="10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44444E-6 L 0.2599 -0.37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-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88 -0.06898 L -0.52327 -0.3733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" y="-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1071546"/>
            <a:ext cx="32183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Цели и задачи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928662" y="2071678"/>
            <a:ext cx="571504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навык звукового анализа и синтеза.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Обогащение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словарного запаса по темам: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«Цветы»,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«Мебель», «Игрушки», «Домашние животные», «Птицы», «Фрукты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зрительного внимания.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Воспитание самостоятельности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усидчивости.</a:t>
            </a:r>
            <a:endParaRPr lang="ru-RU" sz="2000" dirty="0"/>
          </a:p>
        </p:txBody>
      </p:sp>
      <p:pic>
        <p:nvPicPr>
          <p:cNvPr id="31746" name="Picture 2" descr="https://www.syl.ru/misc/i/ai/184405/7592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572008"/>
            <a:ext cx="2228850" cy="2057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1285860"/>
            <a:ext cx="3929090" cy="52322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Ход игры: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2285992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Ребенку предлагается определить к какой из звуковых схем подходят названия представленных ниже картинок. Затем идет проверка: по щелчку «мыши» картинка занимает место под нужной схемой.</a:t>
            </a:r>
            <a:endParaRPr lang="ru-RU" dirty="0"/>
          </a:p>
        </p:txBody>
      </p:sp>
      <p:pic>
        <p:nvPicPr>
          <p:cNvPr id="32770" name="Picture 2" descr="https://arhivurokov.ru/kopilka/uploads/user_file_56d5d56d36a21/ispolzovaniienaghliadnoghomatierialadlialoghopieda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214818"/>
            <a:ext cx="2878290" cy="2041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915319"/>
            <a:ext cx="1008112" cy="93610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3395" y="915319"/>
            <a:ext cx="1008112" cy="93610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35283" y="915319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56532" y="933802"/>
            <a:ext cx="1008112" cy="93610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14255" y="933802"/>
            <a:ext cx="1008112" cy="93610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22367" y="933802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9718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339752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114668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092280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572000" y="0"/>
            <a:ext cx="0" cy="45091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0" y="450912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0" name="AutoShape 2" descr="http://orbsat.ru/photos/kartinki-dlya-detey-kotenok-46142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2" name="AutoShape 4" descr="http://orbsat.ru/photos/kartinki-dlya-detey-kotenok-46142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http://orbsat.ru/photos/kartinki-dlya-detey-kotenok-46142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6" name="Picture 8" descr="https://files.web2edu.ru/3a4399f6-7f2f-4d31-be8f-a9179f20b5cb/05e0d7e1-2d00-40fa-89b7-177d3d3b15d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5143512"/>
            <a:ext cx="1192013" cy="1428760"/>
          </a:xfrm>
          <a:prstGeom prst="rect">
            <a:avLst/>
          </a:prstGeom>
          <a:noFill/>
        </p:spPr>
      </p:pic>
      <p:sp>
        <p:nvSpPr>
          <p:cNvPr id="12298" name="AutoShape 10" descr="http://www.dental-fairy.ru/photos/kity-kartinki-dlya-detey-84339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300" name="Picture 12" descr="http://all-atop.com/user/logo/788840/VsLNpn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929198"/>
            <a:ext cx="1122597" cy="1428760"/>
          </a:xfrm>
          <a:prstGeom prst="rect">
            <a:avLst/>
          </a:prstGeom>
          <a:noFill/>
        </p:spPr>
      </p:pic>
      <p:pic>
        <p:nvPicPr>
          <p:cNvPr id="12304" name="Picture 16" descr="https://stroydom48.nethouse.ru/static/img/0000/0000/5196/5196767.2ohl4kbiii.W215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5143512"/>
            <a:ext cx="1310260" cy="1285884"/>
          </a:xfrm>
          <a:prstGeom prst="rect">
            <a:avLst/>
          </a:prstGeom>
          <a:noFill/>
        </p:spPr>
      </p:pic>
      <p:pic>
        <p:nvPicPr>
          <p:cNvPr id="2" name="Picture 2" descr="https://img-fotki.yandex.ru/get/4130/36014149.18b/0_80b23_a1a13379_S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5000636"/>
            <a:ext cx="1428750" cy="1428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62332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6.2963E-6 L 0.53559 -0.34653 " pathEditMode="relative" ptsTypes="AA">
                                      <p:cBhvr>
                                        <p:cTn id="6" dur="2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11111E-6 L 0.5198 -0.3675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-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48837 -0.378 " pathEditMode="relative" ptsTypes="AA">
                                      <p:cBhvr>
                                        <p:cTn id="14" dur="2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1041 L -0.51962 -0.3856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1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915319"/>
            <a:ext cx="1008112" cy="93610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3395" y="915319"/>
            <a:ext cx="1008112" cy="93610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35283" y="915319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56532" y="933802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14255" y="929234"/>
            <a:ext cx="1008112" cy="940671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22367" y="933802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9718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339752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114668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092280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572000" y="0"/>
            <a:ext cx="0" cy="45091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0" y="450912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 descr="http://www.delta-dunarii.info/files/somn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32848" y="5096149"/>
            <a:ext cx="1610452" cy="928694"/>
          </a:xfrm>
          <a:prstGeom prst="rect">
            <a:avLst/>
          </a:prstGeom>
          <a:noFill/>
        </p:spPr>
      </p:pic>
      <p:pic>
        <p:nvPicPr>
          <p:cNvPr id="16" name="Picture 4" descr="http://img-fotki.yandex.ru/get/9259/47407354.ca4/0_13393f_f20f1f6b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922" y="4857760"/>
            <a:ext cx="1297114" cy="1285884"/>
          </a:xfrm>
          <a:prstGeom prst="rect">
            <a:avLst/>
          </a:prstGeom>
          <a:noFill/>
        </p:spPr>
      </p:pic>
      <p:sp>
        <p:nvSpPr>
          <p:cNvPr id="10244" name="AutoShape 4" descr="https://www.welivesecurity.com/wp-content/media_files/wasp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6" name="Picture 6" descr="http://www.crystalwind.ca/images/stories/animals/wasps/pic-of-wasp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72074"/>
            <a:ext cx="1508232" cy="1004860"/>
          </a:xfrm>
          <a:prstGeom prst="rect">
            <a:avLst/>
          </a:prstGeom>
          <a:noFill/>
        </p:spPr>
      </p:pic>
      <p:pic>
        <p:nvPicPr>
          <p:cNvPr id="2" name="Picture 2" descr="http://i13.beon.ru/65/19/2261965/78/106258678/bigote_o_moustache_png_by_ohyeahisniaeditionsd4nay7x_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5287" y="5006999"/>
            <a:ext cx="1578740" cy="1143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2420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00046 L 0.55157 -0.323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" y="-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85185E-6 L -0.49444 -0.3317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-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86 -0.00116 L 0.00886 -0.3344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915319"/>
            <a:ext cx="1008112" cy="93610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3395" y="915319"/>
            <a:ext cx="1008112" cy="93610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rgbClr val="92D05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35283" y="915319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56532" y="933802"/>
            <a:ext cx="1008112" cy="93610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14255" y="933802"/>
            <a:ext cx="1008112" cy="93610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00B05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22367" y="933802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9718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339752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114668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092280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572000" y="0"/>
            <a:ext cx="0" cy="45091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0" y="450912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6" descr="http://img1.liveinternet.ru/images/attach/c/7/94/510/94510561_4979214_primer_14_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7818"/>
          <a:stretch>
            <a:fillRect/>
          </a:stretch>
        </p:blipFill>
        <p:spPr bwMode="auto">
          <a:xfrm>
            <a:off x="571472" y="4929198"/>
            <a:ext cx="1204920" cy="1571636"/>
          </a:xfrm>
          <a:prstGeom prst="rect">
            <a:avLst/>
          </a:prstGeom>
          <a:noFill/>
        </p:spPr>
      </p:pic>
      <p:pic>
        <p:nvPicPr>
          <p:cNvPr id="8194" name="Picture 2" descr="http://2kubika.ru/wp-content/uploads/2015/05/beach-bal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5214950"/>
            <a:ext cx="1381088" cy="1381088"/>
          </a:xfrm>
          <a:prstGeom prst="rect">
            <a:avLst/>
          </a:prstGeom>
          <a:noFill/>
        </p:spPr>
      </p:pic>
      <p:pic>
        <p:nvPicPr>
          <p:cNvPr id="8196" name="Picture 4" descr="http://hdwallpapersrocks.com/wp-content/uploads/2013/12/Most-beautiful-horse-animal-imag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9118"/>
          <a:stretch>
            <a:fillRect/>
          </a:stretch>
        </p:blipFill>
        <p:spPr bwMode="auto">
          <a:xfrm>
            <a:off x="4572000" y="5286388"/>
            <a:ext cx="1664085" cy="1285884"/>
          </a:xfrm>
          <a:prstGeom prst="rect">
            <a:avLst/>
          </a:prstGeom>
          <a:noFill/>
        </p:spPr>
      </p:pic>
      <p:pic>
        <p:nvPicPr>
          <p:cNvPr id="12290" name="Picture 2" descr="http://i.istockimg.com/file_thumbview_approve/39719442/3/stock-illustration-39719442-tree-stump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5000636"/>
            <a:ext cx="1809750" cy="15811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350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33333E-6 L 0.00156 -0.375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27709 -0.382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-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11111E-6 L -0.25191 -0.39884 " pathEditMode="relative" ptsTypes="AA">
                                      <p:cBhvr>
                                        <p:cTn id="14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03681 -0.3759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-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3" y="909970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75649" y="907925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31227" y="907925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72944" y="934089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30373" y="934089"/>
            <a:ext cx="1008112" cy="936104"/>
          </a:xfrm>
          <a:prstGeom prst="rect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50565" y="933802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9718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339752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114668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092280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572000" y="0"/>
            <a:ext cx="0" cy="45091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0" y="450912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167537" y="909970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981056" y="934089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0535" y="4972248"/>
            <a:ext cx="1347787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41641" y="5226918"/>
            <a:ext cx="1652587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589" y="5091341"/>
            <a:ext cx="1693730" cy="1223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 descr="http://puppentheater.ru/Scenarii/Repka/528966116_51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5143512"/>
            <a:ext cx="1285884" cy="12858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0558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48148E-6 L -0.01875 -0.352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-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57 -0.02083 L 0.27257 -0.354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L 0.26806 -0.3675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81481E-6 L -0.49618 -0.37801 " pathEditMode="relative" ptsTypes="AA">
                                      <p:cBhvr>
                                        <p:cTn id="1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3" y="909970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75649" y="907925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31227" y="907925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72944" y="934089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30373" y="934089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50565" y="933802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9718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339752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114668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092280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572000" y="0"/>
            <a:ext cx="0" cy="45091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0" y="450912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167537" y="909970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981056" y="934089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pic>
        <p:nvPicPr>
          <p:cNvPr id="20" name="Picture 2" descr="http://snailz.ru/prefix/18066b351289f8454776c70a36da7b9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4929198"/>
            <a:ext cx="1071570" cy="1360723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9454" y="4929198"/>
            <a:ext cx="1086386" cy="1499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 descr="http://irkipedia.ru/sites/default/files/148ushastaya_sova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57224" y="4929198"/>
            <a:ext cx="871667" cy="1411684"/>
          </a:xfrm>
          <a:prstGeom prst="rect">
            <a:avLst/>
          </a:prstGeom>
          <a:noFill/>
        </p:spPr>
      </p:pic>
      <p:pic>
        <p:nvPicPr>
          <p:cNvPr id="8202" name="Picture 10" descr="http://moefotoangiks.ru/img-q5y5x5n4g4041456w4t4q2u5i5q5s4m4r4q564g4b4h404a4n5n4l4o4b4r444o5c494d4x504i5j5/bilder-bunt/Regenschirm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4857760"/>
            <a:ext cx="1441411" cy="14414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6520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46 2.22222E-6 L 0.51267 -0.3530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" y="-1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11111E-6 L -0.45677 -0.34652 " pathEditMode="relative" ptsTypes="AA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44444E-6 L 0.0474 -0.3467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3" y="909970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75649" y="907925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31227" y="907925"/>
            <a:ext cx="1008112" cy="93610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72944" y="934089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30373" y="934089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50565" y="933802"/>
            <a:ext cx="1008112" cy="936104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9718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339752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114668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092280" y="2492896"/>
            <a:ext cx="1671795" cy="15121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572000" y="0"/>
            <a:ext cx="0" cy="45091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0" y="450912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167537" y="909970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981056" y="934089"/>
            <a:ext cx="1008112" cy="936104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pic>
        <p:nvPicPr>
          <p:cNvPr id="20" name="Picture 4" descr="http://2.bp.blogspot.com/-2axUl1Z_hpc/UHcplTxvBJI/AAAAAAAAALo/hJvJa4LlXVs/s1600/0_50ea3_418102cf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5000636"/>
            <a:ext cx="1483293" cy="1214446"/>
          </a:xfrm>
          <a:prstGeom prst="rect">
            <a:avLst/>
          </a:prstGeom>
          <a:noFill/>
        </p:spPr>
      </p:pic>
      <p:pic>
        <p:nvPicPr>
          <p:cNvPr id="6146" name="Picture 2" descr="http://plswindow.ru/wp-content/uploads/2014/05/98108_big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4929198"/>
            <a:ext cx="1348273" cy="1357322"/>
          </a:xfrm>
          <a:prstGeom prst="rect">
            <a:avLst/>
          </a:prstGeom>
          <a:noFill/>
        </p:spPr>
      </p:pic>
      <p:pic>
        <p:nvPicPr>
          <p:cNvPr id="6148" name="Picture 4" descr="http://www.dagorlenok.ru/upload/medialibrary/661/661ccba15d912bf32258dce6094a10f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4786322"/>
            <a:ext cx="1329696" cy="1428760"/>
          </a:xfrm>
          <a:prstGeom prst="rect">
            <a:avLst/>
          </a:prstGeom>
          <a:noFill/>
        </p:spPr>
      </p:pic>
      <p:pic>
        <p:nvPicPr>
          <p:cNvPr id="6152" name="Picture 8" descr="https://ds04.infourok.ru/uploads/ex/0d53/00023032-959a452d/hello_html_57c0809b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857760"/>
            <a:ext cx="1259830" cy="14872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6021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33333E-6 L 0.00035 -0.3481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59259E-6 L 0.06041 -0.3490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-1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0.00533 L 0.00764 -0.3280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381</TotalTime>
  <Words>107</Words>
  <Application>Microsoft Office PowerPoint</Application>
  <PresentationFormat>Экран (4:3)</PresentationFormat>
  <Paragraphs>20</Paragraphs>
  <Slides>11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 Мисиковых</dc:creator>
  <cp:lastModifiedBy>Владимир</cp:lastModifiedBy>
  <cp:revision>52</cp:revision>
  <dcterms:created xsi:type="dcterms:W3CDTF">2017-06-15T09:03:34Z</dcterms:created>
  <dcterms:modified xsi:type="dcterms:W3CDTF">2017-06-19T16:43:53Z</dcterms:modified>
</cp:coreProperties>
</file>