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66" r:id="rId7"/>
    <p:sldId id="261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59B30-36A4-4A06-9C12-2D4EF66248D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1860C-E1E9-489D-B49C-AE1ACFD6A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Дети с ОВЗ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3600" dirty="0" smtClean="0"/>
              <a:t>ограниченные возможности здоровья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1584177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ru-RU" sz="3600" b="1" dirty="0" smtClean="0"/>
              <a:t>Дети с особыми </a:t>
            </a:r>
            <a:endParaRPr lang="ru-RU" sz="3600" b="1" dirty="0" smtClean="0"/>
          </a:p>
          <a:p>
            <a:pPr marL="0" algn="ctr">
              <a:spcBef>
                <a:spcPts val="0"/>
              </a:spcBef>
              <a:buNone/>
            </a:pPr>
            <a:r>
              <a:rPr lang="ru-RU" sz="3600" b="1" dirty="0" smtClean="0"/>
              <a:t>образовательными </a:t>
            </a:r>
            <a:r>
              <a:rPr lang="ru-RU" sz="3600" b="1" dirty="0" smtClean="0"/>
              <a:t>потребностями</a:t>
            </a:r>
          </a:p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988840"/>
          <a:ext cx="8280921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3384376"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Когнитивные составляющие</a:t>
                      </a:r>
                    </a:p>
                    <a:p>
                      <a:pPr algn="l"/>
                      <a:r>
                        <a:rPr lang="ru-RU" dirty="0" smtClean="0"/>
                        <a:t>Владение мыслительными</a:t>
                      </a:r>
                      <a:r>
                        <a:rPr lang="ru-RU" baseline="0" dirty="0" smtClean="0"/>
                        <a:t> операциями</a:t>
                      </a:r>
                    </a:p>
                    <a:p>
                      <a:pPr algn="l"/>
                      <a:r>
                        <a:rPr lang="ru-RU" baseline="0" dirty="0" smtClean="0"/>
                        <a:t>Возможность запечатление и сохранения информации</a:t>
                      </a:r>
                    </a:p>
                    <a:p>
                      <a:pPr algn="l"/>
                      <a:r>
                        <a:rPr lang="ru-RU" baseline="0" dirty="0" smtClean="0"/>
                        <a:t>Объем словаря</a:t>
                      </a:r>
                    </a:p>
                    <a:p>
                      <a:pPr algn="l"/>
                      <a:r>
                        <a:rPr lang="ru-RU" baseline="0" dirty="0" smtClean="0"/>
                        <a:t>Представления об окружающем мире</a:t>
                      </a:r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Энергетические составляющие</a:t>
                      </a:r>
                    </a:p>
                    <a:p>
                      <a:pPr algn="l"/>
                      <a:r>
                        <a:rPr lang="ru-RU" dirty="0" smtClean="0"/>
                        <a:t>Умственная активность</a:t>
                      </a:r>
                    </a:p>
                    <a:p>
                      <a:pPr algn="l"/>
                      <a:r>
                        <a:rPr lang="ru-RU" dirty="0" smtClean="0"/>
                        <a:t>Работоспособность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u="sng" dirty="0" smtClean="0"/>
                        <a:t>Эмоционально-волевые составляющие</a:t>
                      </a:r>
                    </a:p>
                    <a:p>
                      <a:pPr algn="l"/>
                      <a:r>
                        <a:rPr lang="ru-RU" dirty="0" smtClean="0"/>
                        <a:t>Направленность активности ребенка</a:t>
                      </a:r>
                    </a:p>
                    <a:p>
                      <a:pPr algn="l"/>
                      <a:r>
                        <a:rPr lang="ru-RU" dirty="0" smtClean="0"/>
                        <a:t>Познавательная мотивация</a:t>
                      </a:r>
                    </a:p>
                    <a:p>
                      <a:pPr algn="l"/>
                      <a:r>
                        <a:rPr lang="ru-RU" dirty="0" smtClean="0"/>
                        <a:t>Особенности внимания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специального образования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33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852749">
                <a:tc>
                  <a:txBody>
                    <a:bodyPr/>
                    <a:lstStyle/>
                    <a:p>
                      <a:r>
                        <a:rPr lang="ru-RU" i="0" dirty="0" smtClean="0">
                          <a:latin typeface="+mj-lt"/>
                        </a:rPr>
                        <a:t>Принцип педагогического оптимизма</a:t>
                      </a:r>
                      <a:endParaRPr lang="ru-RU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0" dirty="0" smtClean="0">
                          <a:latin typeface="+mj-lt"/>
                        </a:rPr>
                        <a:t>Принцип ранней педагогической помощи</a:t>
                      </a:r>
                      <a:endParaRPr lang="ru-RU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Принцип коррекционно-компенсирующей направленности образования</a:t>
                      </a:r>
                      <a:endParaRPr lang="ru-RU" i="0" dirty="0">
                        <a:latin typeface="+mj-lt"/>
                      </a:endParaRPr>
                    </a:p>
                  </a:txBody>
                  <a:tcPr/>
                </a:tc>
              </a:tr>
              <a:tr h="2280307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Принцип социально-адаптирующей направленности образования</a:t>
                      </a:r>
                      <a:endParaRPr lang="ru-RU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Принцип развития мышления, языка и коммуникации как средств специального образования</a:t>
                      </a:r>
                      <a:endParaRPr lang="ru-RU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Принцип дифференцированного и индивидуального подхода</a:t>
                      </a:r>
                      <a:endParaRPr lang="ru-RU" i="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Условия обучения: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В группах компенсирующей или комбинированной направленности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 группах для детей с ОВЗ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Дистанционно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В условиях инклюзивного обучения</a:t>
            </a:r>
          </a:p>
          <a:p>
            <a:pPr>
              <a:lnSpc>
                <a:spcPct val="150000"/>
              </a:lnSpc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400600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Ценность человека не зависит от его способностей и достижений.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Каждый человек способен чувствовать и думать.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Каждый человек имеет право на общение и на то, чтобы быть услышанным.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Все люди нуждаются друг в друге.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Подлинное образование может осуществляться только в контексте реальных взаимоотношений.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Все люди нуждаются в поддержке и дружбе ровесников.</a:t>
            </a:r>
          </a:p>
          <a:p>
            <a:pPr lvl="0"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Для всех обучающихся достижение прогресса скорее может быть в том, что они могут делать, чем в том, что не могут.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dirty="0"/>
              <a:t>Разнообразие активизирует все стороны жизни </a:t>
            </a:r>
            <a:r>
              <a:rPr lang="ru-RU" dirty="0" smtClean="0"/>
              <a:t>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Особенности детей с ОВЗ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(как  заподозрить ребенка с РАС)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8291264" cy="48965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200" dirty="0" smtClean="0"/>
              <a:t>    Стереотипность  </a:t>
            </a:r>
            <a:r>
              <a:rPr lang="ru-RU" sz="2200" dirty="0" smtClean="0"/>
              <a:t>в поведении, ритуалы (один и тот же </a:t>
            </a:r>
            <a:r>
              <a:rPr lang="ru-RU" sz="2200" dirty="0" smtClean="0"/>
              <a:t>маршрут,       парта</a:t>
            </a:r>
            <a:r>
              <a:rPr lang="ru-RU" sz="2200" dirty="0" smtClean="0"/>
              <a:t>, схема работы, порядок деятельности и т.д</a:t>
            </a:r>
            <a:r>
              <a:rPr lang="ru-RU" sz="2200" dirty="0" smtClean="0"/>
              <a:t>.)</a:t>
            </a:r>
          </a:p>
          <a:p>
            <a:pPr marL="0">
              <a:spcBef>
                <a:spcPts val="0"/>
              </a:spcBef>
            </a:pPr>
            <a:r>
              <a:rPr lang="ru-RU" sz="2200" dirty="0" smtClean="0"/>
              <a:t> </a:t>
            </a:r>
            <a:r>
              <a:rPr lang="ru-RU" sz="2200" dirty="0" smtClean="0"/>
              <a:t>Не функциональная деятельность  и </a:t>
            </a:r>
            <a:r>
              <a:rPr lang="ru-RU" sz="2200" dirty="0" smtClean="0"/>
              <a:t>игра</a:t>
            </a:r>
          </a:p>
          <a:p>
            <a:pPr marL="0">
              <a:spcBef>
                <a:spcPts val="0"/>
              </a:spcBef>
            </a:pPr>
            <a:r>
              <a:rPr lang="ru-RU" sz="2200" dirty="0" smtClean="0"/>
              <a:t>Нарушение </a:t>
            </a:r>
            <a:r>
              <a:rPr lang="ru-RU" sz="2200" dirty="0" smtClean="0"/>
              <a:t>обработки сенсорной </a:t>
            </a:r>
            <a:r>
              <a:rPr lang="ru-RU" sz="2200" dirty="0" smtClean="0"/>
              <a:t>информации</a:t>
            </a:r>
          </a:p>
          <a:p>
            <a:pPr marL="0">
              <a:spcBef>
                <a:spcPts val="0"/>
              </a:spcBef>
            </a:pPr>
            <a:r>
              <a:rPr lang="ru-RU" sz="2200" dirty="0" smtClean="0"/>
              <a:t>«</a:t>
            </a:r>
            <a:r>
              <a:rPr lang="ru-RU" sz="2200" dirty="0" smtClean="0"/>
              <a:t>Отключения», «зависания» на определенных поверхностях, моторных действиях, </a:t>
            </a:r>
            <a:r>
              <a:rPr lang="ru-RU" sz="2200" dirty="0" smtClean="0"/>
              <a:t>фрагментах</a:t>
            </a:r>
          </a:p>
          <a:p>
            <a:pPr marL="0">
              <a:spcBef>
                <a:spcPts val="0"/>
              </a:spcBef>
            </a:pPr>
            <a:r>
              <a:rPr lang="ru-RU" sz="2200" dirty="0" err="1" smtClean="0"/>
              <a:t>Самостимуляция</a:t>
            </a:r>
            <a:r>
              <a:rPr lang="ru-RU" sz="2200" dirty="0" smtClean="0"/>
              <a:t> (потряхивания руками, раскачивания, постукивания  и т.д</a:t>
            </a:r>
            <a:r>
              <a:rPr lang="ru-RU" sz="2200" dirty="0" smtClean="0"/>
              <a:t>.)</a:t>
            </a:r>
          </a:p>
          <a:p>
            <a:pPr marL="0">
              <a:spcBef>
                <a:spcPts val="0"/>
              </a:spcBef>
            </a:pPr>
            <a:r>
              <a:rPr lang="ru-RU" sz="2200" dirty="0" smtClean="0"/>
              <a:t>Специфические </a:t>
            </a:r>
            <a:r>
              <a:rPr lang="ru-RU" sz="2200" dirty="0" smtClean="0"/>
              <a:t>интересы</a:t>
            </a:r>
          </a:p>
          <a:p>
            <a:pPr marL="0">
              <a:spcBef>
                <a:spcPts val="0"/>
              </a:spcBef>
            </a:pPr>
            <a:r>
              <a:rPr lang="ru-RU" sz="2200" dirty="0" smtClean="0"/>
              <a:t>Агрессия (укусы, удары , плевки  и т.д</a:t>
            </a:r>
            <a:r>
              <a:rPr lang="ru-RU" sz="2200" dirty="0" smtClean="0"/>
              <a:t>.)</a:t>
            </a:r>
          </a:p>
          <a:p>
            <a:pPr marL="0">
              <a:spcBef>
                <a:spcPts val="0"/>
              </a:spcBef>
            </a:pPr>
            <a:r>
              <a:rPr lang="ru-RU" sz="2200" dirty="0" err="1" smtClean="0"/>
              <a:t>Самоагресссия</a:t>
            </a:r>
            <a:r>
              <a:rPr lang="ru-RU" sz="2200" dirty="0" smtClean="0"/>
              <a:t> (удары головой, </a:t>
            </a:r>
            <a:r>
              <a:rPr lang="ru-RU" sz="2200" dirty="0" err="1" smtClean="0"/>
              <a:t>кусание</a:t>
            </a:r>
            <a:r>
              <a:rPr lang="ru-RU" sz="2200" dirty="0" smtClean="0"/>
              <a:t> рук, выдирание волос  и т.д. </a:t>
            </a:r>
            <a:endParaRPr lang="ru-RU" sz="2200" dirty="0" smtClean="0"/>
          </a:p>
          <a:p>
            <a:pPr marL="0">
              <a:spcBef>
                <a:spcPts val="0"/>
              </a:spcBef>
            </a:pPr>
            <a:r>
              <a:rPr lang="ru-RU" sz="2200" dirty="0" smtClean="0"/>
              <a:t>Крик, плач</a:t>
            </a:r>
          </a:p>
          <a:p>
            <a:pPr marL="0" lvl="0">
              <a:spcBef>
                <a:spcPts val="0"/>
              </a:spcBef>
              <a:buNone/>
            </a:pPr>
            <a:endParaRPr lang="ru-RU" sz="2200" dirty="0" smtClean="0"/>
          </a:p>
          <a:p>
            <a:pPr marL="0">
              <a:spcBef>
                <a:spcPts val="0"/>
              </a:spcBef>
              <a:buNone/>
            </a:pPr>
            <a:endParaRPr lang="ru-RU" sz="2200" dirty="0" smtClean="0"/>
          </a:p>
          <a:p>
            <a:pPr marL="0">
              <a:spcBef>
                <a:spcPts val="0"/>
              </a:spcBef>
              <a:buNone/>
            </a:pPr>
            <a:endParaRPr lang="ru-RU" sz="2200" dirty="0" smtClean="0"/>
          </a:p>
          <a:p>
            <a:pPr marL="0" lvl="0">
              <a:spcBef>
                <a:spcPts val="0"/>
              </a:spcBef>
              <a:buNone/>
            </a:pPr>
            <a:endParaRPr lang="ru-RU" sz="2200" dirty="0" smtClean="0"/>
          </a:p>
          <a:p>
            <a:pPr marL="0">
              <a:spcBef>
                <a:spcPts val="0"/>
              </a:spcBef>
              <a:buNone/>
            </a:pPr>
            <a:endParaRPr lang="ru-RU" sz="2200" dirty="0" smtClean="0"/>
          </a:p>
          <a:p>
            <a:pPr marL="0" lvl="0">
              <a:spcBef>
                <a:spcPts val="0"/>
              </a:spcBef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lvl="0"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/>
            <a:endParaRPr lang="ru-RU" sz="22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39552" y="5085184"/>
            <a:ext cx="5472122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95536" y="4293096"/>
            <a:ext cx="5472122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357554" y="5286388"/>
            <a:ext cx="5472122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Особенности детей с ОВЗ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(как заподозрить ребенка с СДВГ 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42910" y="1500174"/>
            <a:ext cx="7313466" cy="344099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 algn="just">
              <a:spcBef>
                <a:spcPts val="600"/>
              </a:spcBef>
              <a:buClr>
                <a:schemeClr val="accent1"/>
              </a:buClr>
              <a:buSzPct val="76000"/>
              <a:buFont typeface="Arial" pitchFamily="34" charset="0"/>
              <a:buChar char="•"/>
              <a:defRPr/>
            </a:pPr>
            <a:r>
              <a:rPr lang="ru-RU" sz="3200" dirty="0" smtClean="0"/>
              <a:t>Повышенная двигательная </a:t>
            </a:r>
            <a:r>
              <a:rPr lang="ru-RU" sz="3200" dirty="0" smtClean="0"/>
              <a:t>активность</a:t>
            </a:r>
          </a:p>
          <a:p>
            <a:pPr marL="274320" lvl="0" indent="-274320" algn="just">
              <a:spcBef>
                <a:spcPts val="600"/>
              </a:spcBef>
              <a:buClr>
                <a:schemeClr val="accent1"/>
              </a:buClr>
              <a:buSzPct val="76000"/>
              <a:buFont typeface="Arial" pitchFamily="34" charset="0"/>
              <a:buChar char="•"/>
              <a:defRPr/>
            </a:pPr>
            <a:r>
              <a:rPr lang="ru-RU" sz="3200" dirty="0" smtClean="0"/>
              <a:t>Не </a:t>
            </a:r>
            <a:r>
              <a:rPr lang="ru-RU" sz="3200" dirty="0" smtClean="0"/>
              <a:t>может спокойно сидеть на </a:t>
            </a:r>
            <a:r>
              <a:rPr lang="ru-RU" sz="3200" dirty="0" smtClean="0"/>
              <a:t>месте</a:t>
            </a:r>
          </a:p>
          <a:p>
            <a:pPr marL="274320" lvl="0" indent="-274320" algn="just">
              <a:spcBef>
                <a:spcPts val="600"/>
              </a:spcBef>
              <a:buClr>
                <a:schemeClr val="accent1"/>
              </a:buClr>
              <a:buSzPct val="76000"/>
              <a:buFont typeface="Arial" pitchFamily="34" charset="0"/>
              <a:buChar char="•"/>
              <a:defRPr/>
            </a:pPr>
            <a:r>
              <a:rPr lang="ru-RU" sz="3200" dirty="0" smtClean="0"/>
              <a:t>Отвлекается</a:t>
            </a:r>
            <a:r>
              <a:rPr lang="ru-RU" sz="3200" dirty="0" smtClean="0"/>
              <a:t>, «зависает»</a:t>
            </a:r>
          </a:p>
          <a:p>
            <a:pPr marL="274320" lvl="0" indent="-274320" algn="just">
              <a:spcBef>
                <a:spcPts val="600"/>
              </a:spcBef>
              <a:buClr>
                <a:schemeClr val="accent1"/>
              </a:buClr>
              <a:buSzPct val="76000"/>
              <a:buFont typeface="Arial" pitchFamily="34" charset="0"/>
              <a:buChar char="•"/>
              <a:defRPr/>
            </a:pPr>
            <a:r>
              <a:rPr lang="ru-RU" sz="3200" dirty="0" smtClean="0"/>
              <a:t>Дергает соседа </a:t>
            </a:r>
          </a:p>
          <a:p>
            <a:pPr marL="274320" lvl="0" indent="-274320" algn="just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ru-RU" sz="2200" dirty="0" smtClean="0"/>
              <a:t>      </a:t>
            </a:r>
          </a:p>
          <a:p>
            <a:pPr marL="274320" indent="-274320" algn="just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ru-RU" sz="2200" dirty="0" smtClean="0"/>
          </a:p>
          <a:p>
            <a:pPr marL="274320" indent="-274320" algn="just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ru-RU" sz="2200" dirty="0" smtClean="0"/>
          </a:p>
          <a:p>
            <a:pPr marL="274320" indent="-274320" algn="just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ru-RU" sz="2200" dirty="0" smtClean="0"/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lang="ru-RU" sz="2200" dirty="0" smtClean="0"/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286380" y="3429000"/>
            <a:ext cx="3471858" cy="642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23528" y="3573016"/>
            <a:ext cx="5715040" cy="642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714348" y="5500702"/>
            <a:ext cx="2714644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928694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Что </a:t>
            </a:r>
            <a:r>
              <a:rPr lang="ru-RU" dirty="0" smtClean="0">
                <a:solidFill>
                  <a:schemeClr val="bg1"/>
                </a:solidFill>
              </a:rPr>
              <a:t>делать?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500174"/>
            <a:ext cx="8143932" cy="47149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Определить ресурсы ребенка (что может и умеет)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Четко описать дефициты (каких навыков не хватает)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Понять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можно ли компенсировать дефициты (</a:t>
            </a:r>
            <a:r>
              <a:rPr kumimoji="0" lang="ru-RU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тьютор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внешние опоры, сокращение времени занятия, меньше группа  и т.д.)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baseline="0" dirty="0" smtClean="0"/>
              <a:t>Обсудить  с родителями,</a:t>
            </a:r>
            <a:r>
              <a:rPr lang="ru-RU" sz="2200" dirty="0" smtClean="0"/>
              <a:t> предоставив варианты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Проконсультироваться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r>
              <a:rPr lang="ru-RU" sz="2200" dirty="0" smtClean="0"/>
              <a:t>о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специалистом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928694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Первичные рекомендации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643050"/>
            <a:ext cx="8143932" cy="428628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Сотрудничество с родителями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dirty="0" smtClean="0"/>
              <a:t>хорошо знают особенности ребенка (в том числе медицинские)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могут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рассказать о специфике установления контакта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baseline="0" dirty="0" smtClean="0"/>
              <a:t>могут</a:t>
            </a:r>
            <a:r>
              <a:rPr lang="ru-RU" sz="2200" dirty="0" smtClean="0"/>
              <a:t> рассказать о том, как справляться с поведенческими сложностями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многие имеют специфическое образование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dirty="0" smtClean="0"/>
              <a:t>могут предоставить специфические материалы (система поощрений, правила поведения, сенсорные приспособления, система альтернативной коммуникации  и т.д.)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dirty="0" smtClean="0"/>
              <a:t>могут быть </a:t>
            </a:r>
            <a:r>
              <a:rPr lang="ru-RU" sz="2200" dirty="0" err="1" smtClean="0"/>
              <a:t>тьютором</a:t>
            </a:r>
            <a:r>
              <a:rPr lang="ru-RU" sz="2200" dirty="0" smtClean="0"/>
              <a:t> у своего ребенка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928694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Первичные рекомендации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500174"/>
            <a:ext cx="8143932" cy="47149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Структурирование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среды (визуальное маркирование, подписи, единые постоянные правила и т.д.)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baseline="0" dirty="0" smtClean="0"/>
              <a:t>Визуальные правила поведения (единые и постоянно поддерживаемые)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baseline="0" dirty="0" smtClean="0"/>
              <a:t>Четкий</a:t>
            </a:r>
            <a:r>
              <a:rPr lang="ru-RU" sz="2200" dirty="0" smtClean="0"/>
              <a:t> алгоритм занятия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Корректировка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собственной речи (короткие фразы, индивидуальное дублирование, письменная или визуальная подсказка  и т.д.)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dirty="0" smtClean="0"/>
              <a:t>Увеличение внимания (ближе к себе, подойти, привлечь внимание и т.д.)</a:t>
            </a:r>
            <a:endParaRPr kumimoji="0" lang="ru-RU" sz="2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lang="ru-RU" sz="2200" baseline="0" dirty="0" smtClean="0"/>
              <a:t>Поощрение желательного поведения и игнорирование нежелательного (в случаях, где </a:t>
            </a:r>
            <a:r>
              <a:rPr lang="ru-RU" sz="2200" baseline="0" dirty="0" err="1" smtClean="0"/>
              <a:t>эт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 возможно)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475</Words>
  <Application>Microsoft Office PowerPoint</Application>
  <PresentationFormat>Экран (4:3)</PresentationFormat>
  <Paragraphs>87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Дети с ОВЗ (ограниченные возможности здоровья)</vt:lpstr>
      <vt:lpstr>Принципы специального образования</vt:lpstr>
      <vt:lpstr>Условия обучения:</vt:lpstr>
      <vt:lpstr>Слайд 4</vt:lpstr>
      <vt:lpstr>Особенности детей с ОВЗ (как  заподозрить ребенка с РАС)</vt:lpstr>
      <vt:lpstr>Особенности детей с ОВЗ (как заподозрить ребенка с СДВГ )</vt:lpstr>
      <vt:lpstr>Что делать?</vt:lpstr>
      <vt:lpstr>Первичные рекомендации</vt:lpstr>
      <vt:lpstr>Первичные рекомендации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с ОВЗ (ограниченные возможности здоровья)</dc:title>
  <dc:creator>Людмила</dc:creator>
  <cp:lastModifiedBy>Людмила</cp:lastModifiedBy>
  <cp:revision>33</cp:revision>
  <dcterms:created xsi:type="dcterms:W3CDTF">2017-09-29T10:21:19Z</dcterms:created>
  <dcterms:modified xsi:type="dcterms:W3CDTF">2017-10-09T14:03:20Z</dcterms:modified>
</cp:coreProperties>
</file>