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1"/>
  </p:sldMasterIdLst>
  <p:sldIdLst>
    <p:sldId id="270" r:id="rId2"/>
    <p:sldId id="278" r:id="rId3"/>
    <p:sldId id="325" r:id="rId4"/>
    <p:sldId id="316" r:id="rId5"/>
    <p:sldId id="317" r:id="rId6"/>
    <p:sldId id="318" r:id="rId7"/>
    <p:sldId id="319" r:id="rId8"/>
    <p:sldId id="321" r:id="rId9"/>
    <p:sldId id="257" r:id="rId10"/>
    <p:sldId id="323" r:id="rId11"/>
    <p:sldId id="258" r:id="rId12"/>
    <p:sldId id="326" r:id="rId13"/>
    <p:sldId id="259" r:id="rId14"/>
    <p:sldId id="328" r:id="rId15"/>
    <p:sldId id="261" r:id="rId16"/>
    <p:sldId id="329" r:id="rId17"/>
    <p:sldId id="289" r:id="rId18"/>
    <p:sldId id="332" r:id="rId19"/>
    <p:sldId id="290" r:id="rId20"/>
    <p:sldId id="330" r:id="rId21"/>
    <p:sldId id="271" r:id="rId22"/>
    <p:sldId id="293" r:id="rId23"/>
    <p:sldId id="292" r:id="rId24"/>
    <p:sldId id="272" r:id="rId25"/>
    <p:sldId id="296" r:id="rId26"/>
    <p:sldId id="273" r:id="rId27"/>
    <p:sldId id="297" r:id="rId28"/>
    <p:sldId id="274" r:id="rId29"/>
    <p:sldId id="298" r:id="rId30"/>
    <p:sldId id="299" r:id="rId31"/>
    <p:sldId id="300" r:id="rId32"/>
    <p:sldId id="256" r:id="rId33"/>
    <p:sldId id="281" r:id="rId34"/>
    <p:sldId id="262" r:id="rId35"/>
    <p:sldId id="263" r:id="rId36"/>
    <p:sldId id="275" r:id="rId37"/>
    <p:sldId id="277" r:id="rId38"/>
    <p:sldId id="307" r:id="rId39"/>
    <p:sldId id="311" r:id="rId40"/>
    <p:sldId id="312" r:id="rId41"/>
    <p:sldId id="313" r:id="rId42"/>
    <p:sldId id="314" r:id="rId43"/>
    <p:sldId id="302" r:id="rId44"/>
    <p:sldId id="282" r:id="rId45"/>
    <p:sldId id="264" r:id="rId46"/>
    <p:sldId id="304" r:id="rId47"/>
    <p:sldId id="265" r:id="rId48"/>
    <p:sldId id="305" r:id="rId49"/>
    <p:sldId id="267" r:id="rId50"/>
    <p:sldId id="268" r:id="rId51"/>
    <p:sldId id="306" r:id="rId52"/>
    <p:sldId id="310" r:id="rId53"/>
    <p:sldId id="331" r:id="rId54"/>
    <p:sldId id="333" r:id="rId5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1" d="100"/>
          <a:sy n="111" d="100"/>
        </p:scale>
        <p:origin x="-1614" y="19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pPr>
              <a:defRPr/>
            </a:pPr>
            <a:fld id="{A993DF11-537B-4DA7-99CC-531A0979E28C}" type="datetimeFigureOut">
              <a:rPr lang="ru-RU" smtClean="0"/>
              <a:pPr>
                <a:defRPr/>
              </a:pPr>
              <a:t>10.12.2014</a:t>
            </a:fld>
            <a:endParaRPr lang="ru-RU"/>
          </a:p>
        </p:txBody>
      </p:sp>
      <p:sp>
        <p:nvSpPr>
          <p:cNvPr id="17" name="Нижний колонтитул 16"/>
          <p:cNvSpPr>
            <a:spLocks noGrp="1"/>
          </p:cNvSpPr>
          <p:nvPr>
            <p:ph type="ftr" sz="quarter" idx="11"/>
          </p:nvPr>
        </p:nvSpPr>
        <p:spPr/>
        <p:txBody>
          <a:bodyPr/>
          <a:lstStyle/>
          <a:p>
            <a:pPr>
              <a:defRPr/>
            </a:pPr>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pPr>
              <a:defRPr/>
            </a:pPr>
            <a:fld id="{CF46DDC1-6F8A-497D-BB90-9D5FDDD83EF2}" type="slidenum">
              <a:rPr lang="ru-RU" smtClean="0"/>
              <a:pPr>
                <a:defRPr/>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7A954BF4-FA14-4B4C-AAC0-B0A0AA7EE3F8}" type="datetimeFigureOut">
              <a:rPr lang="ru-RU" smtClean="0"/>
              <a:pPr>
                <a:defRPr/>
              </a:pPr>
              <a:t>10.12.2014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7F57AB72-B562-4E58-8B6E-C9CD3238B441}"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8DD379BB-0A8A-497A-B91C-5298F6837E25}" type="datetimeFigureOut">
              <a:rPr lang="ru-RU" smtClean="0"/>
              <a:pPr>
                <a:defRPr/>
              </a:pPr>
              <a:t>10.12.2014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A1B2D038-4161-4345-90AF-79F7AAD6D1DD}"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pPr>
              <a:defRPr/>
            </a:pPr>
            <a:fld id="{3C056F7F-B4D4-474D-8AA7-34A040ABA88A}" type="datetimeFigureOut">
              <a:rPr lang="ru-RU" smtClean="0"/>
              <a:pPr>
                <a:defRPr/>
              </a:pPr>
              <a:t>10.12.2014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2E1FD38-7DDC-4A68-9BE2-AF6FA4C0469C}" type="slidenum">
              <a:rPr lang="ru-RU" smtClean="0"/>
              <a:pPr>
                <a:defRPr/>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fld id="{F82BC08F-FC55-4985-A162-254F27C3ABB9}" type="datetimeFigureOut">
              <a:rPr lang="ru-RU" smtClean="0"/>
              <a:pPr>
                <a:defRPr/>
              </a:pPr>
              <a:t>10.12.2014</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pPr>
              <a:defRPr/>
            </a:pPr>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pPr>
              <a:defRPr/>
            </a:pPr>
            <a:fld id="{EF4BABFD-FF98-407F-8159-93D59D967E4B}" type="slidenum">
              <a:rPr lang="ru-RU" smtClean="0"/>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pPr>
              <a:defRPr/>
            </a:pPr>
            <a:fld id="{CD76E98D-F9A0-4212-BD09-A6D3CADA7318}" type="datetimeFigureOut">
              <a:rPr lang="ru-RU" smtClean="0"/>
              <a:pPr>
                <a:defRPr/>
              </a:pPr>
              <a:t>10.12.2014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8D556E4-F7D9-4581-A8D7-9040E4B376F1}" type="slidenum">
              <a:rPr lang="ru-RU" smtClean="0"/>
              <a:pPr>
                <a:defRPr/>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pPr>
              <a:defRPr/>
            </a:pPr>
            <a:fld id="{C935E44B-BD9C-461B-9CB7-B08E3A4C8BE7}" type="datetimeFigureOut">
              <a:rPr lang="ru-RU" smtClean="0"/>
              <a:pPr>
                <a:defRPr/>
              </a:pPr>
              <a:t>10.12.2014</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F0882984-DF14-412F-9109-3EBDB8641AA3}" type="slidenum">
              <a:rPr lang="ru-RU" smtClean="0"/>
              <a:pPr>
                <a:defRPr/>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fld id="{7F86D389-59A0-4628-8AAE-197987DBC524}" type="datetimeFigureOut">
              <a:rPr lang="ru-RU" smtClean="0"/>
              <a:pPr>
                <a:defRPr/>
              </a:pPr>
              <a:t>10.12.2014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FFF4C6D-103F-4616-A7D1-02A35B25E845}"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0268A990-51C5-4168-8E78-A58985C2E8A9}" type="datetimeFigureOut">
              <a:rPr lang="ru-RU" smtClean="0"/>
              <a:pPr>
                <a:defRPr/>
              </a:pPr>
              <a:t>10.12.2014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908A2628-8C04-4891-8EEE-F15B49AD067E}"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3DF75CF9-E6D2-4CC7-9C30-77BFE83196BD}" type="datetimeFigureOut">
              <a:rPr lang="ru-RU" smtClean="0"/>
              <a:pPr>
                <a:defRPr/>
              </a:pPr>
              <a:t>10.12.2014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42CD737-51F4-46A6-B050-53DFD4BAED61}" type="slidenum">
              <a:rPr lang="ru-RU" smtClean="0"/>
              <a:pPr>
                <a:defRPr/>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194FF40D-066F-4F62-BAC3-73BD5CC8EB9B}" type="datetimeFigureOut">
              <a:rPr lang="ru-RU" smtClean="0"/>
              <a:pPr>
                <a:defRPr/>
              </a:pPr>
              <a:t>10.12.2014</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pPr>
              <a:defRPr/>
            </a:pPr>
            <a:endParaRPr lang="ru-RU"/>
          </a:p>
        </p:txBody>
      </p:sp>
      <p:sp>
        <p:nvSpPr>
          <p:cNvPr id="7" name="Номер слайда 6"/>
          <p:cNvSpPr>
            <a:spLocks noGrp="1"/>
          </p:cNvSpPr>
          <p:nvPr>
            <p:ph type="sldNum" sz="quarter" idx="12"/>
          </p:nvPr>
        </p:nvSpPr>
        <p:spPr>
          <a:xfrm>
            <a:off x="146304" y="6208776"/>
            <a:ext cx="457200" cy="457200"/>
          </a:xfrm>
        </p:spPr>
        <p:txBody>
          <a:bodyPr/>
          <a:lstStyle/>
          <a:p>
            <a:pPr>
              <a:defRPr/>
            </a:pPr>
            <a:fld id="{409757B5-B7F2-4723-8E3C-89A92A464F59}" type="slidenum">
              <a:rPr lang="ru-RU" smtClean="0"/>
              <a:pPr>
                <a:defRPr/>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fld id="{D336273E-1F80-47F3-BF00-9FC851DFDAB7}" type="datetimeFigureOut">
              <a:rPr lang="ru-RU" smtClean="0"/>
              <a:pPr>
                <a:defRPr/>
              </a:pPr>
              <a:t>10.12.2014</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926C6A26-0034-436F-B575-6ECAD3A0187D}"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travellers.ru/city-moskva"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radikal.ru/F/s46.radikal.ru/i113/0902/f6/5eddffd596c5.jpg.htm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hyperlink" Target="mhtml:file://D:\&#1053;&#1072;&#1090;&#1072;&#1096;&#1082;&#1072;\&#1053;&#1086;&#1074;&#1072;&#1103;%20&#1087;&#1072;&#1087;&#1082;&#1072;%20(2)\57-&#1084;&#1084;%20&#1087;&#1088;&#1086;&#1090;&#1080;&#1074;&#1086;&#1090;&#1072;&#1085;&#1082;&#1086;&#1074;&#1072;&#1103;%20&#1087;&#1091;&#1096;&#1082;&#1072;%20&#1086;&#1073;&#1088;&#1072;&#1079;&#1094;&#1072;%201941%20&#1075;&#1086;&#1076;&#1072;%20(&#1047;&#1048;&#1057;-2)%20&#8212;%20&#1042;&#1080;&#1082;&#1080;&#1087;&#1077;&#1076;&#1080;&#1103;.mht!/w/index.php?title=%D0%A4%D0%B0%D0%B9%D0%BB:ZIS_2_57_mm.jpg&amp;filetimestamp=20070518185454" TargetMode="External"/><Relationship Id="rId1" Type="http://schemas.openxmlformats.org/officeDocument/2006/relationships/slideLayout" Target="../slideLayouts/slideLayout7.xml"/><Relationship Id="rId6" Type="http://schemas.openxmlformats.org/officeDocument/2006/relationships/image" Target="../media/image48.jpeg"/><Relationship Id="rId5" Type="http://schemas.openxmlformats.org/officeDocument/2006/relationships/hyperlink" Target="mhtml:file://D:\&#1053;&#1072;&#1090;&#1072;&#1096;&#1082;&#1072;\&#1053;&#1086;&#1074;&#1072;&#1103;%20&#1087;&#1072;&#1087;&#1082;&#1072;%20(2)\76-&#1084;&#1084;%20&#1076;&#1080;&#1074;&#1080;&#1079;&#1080;&#1086;&#1085;&#1085;&#1072;&#1103;%20&#1087;&#1091;&#1096;&#1082;&#1072;%20&#1086;&#1073;&#1088;&#1072;&#1079;&#1094;&#1072;%201942%20&#1075;&#1086;&#1076;&#1072;%20(&#1047;&#1048;&#1057;-3)%20&#8212;%20&#1042;&#1080;&#1082;&#1080;&#1087;&#1077;&#1076;&#1080;&#1103;.mht!/wiki/%D0%A4%D0%B0%D0%B9%D0%BB:ZiS3_nn.jpg" TargetMode="External"/><Relationship Id="rId4" Type="http://schemas.openxmlformats.org/officeDocument/2006/relationships/image" Target="../media/image47.jpeg"/></Relationships>
</file>

<file path=ppt/slides/_rels/slide4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sz="quarter" idx="1"/>
          </p:nvPr>
        </p:nvSpPr>
        <p:spPr>
          <a:xfrm>
            <a:off x="428597" y="1600200"/>
            <a:ext cx="8258204" cy="1900238"/>
          </a:xfrm>
        </p:spPr>
        <p:txBody>
          <a:bodyPr>
            <a:normAutofit fontScale="25000" lnSpcReduction="20000"/>
          </a:bodyPr>
          <a:lstStyle/>
          <a:p>
            <a:pPr eaLnBrk="1" hangingPunct="1">
              <a:defRPr/>
            </a:pPr>
            <a:endParaRPr lang="ru-RU" dirty="0" smtClean="0"/>
          </a:p>
          <a:p>
            <a:pPr algn="ctr" eaLnBrk="1" hangingPunct="1">
              <a:buFont typeface="Wingdings" pitchFamily="2" charset="2"/>
              <a:buNone/>
              <a:defRPr/>
            </a:pPr>
            <a:r>
              <a:rPr lang="ru-RU" sz="15000" dirty="0" smtClean="0">
                <a:solidFill>
                  <a:srgbClr val="990000"/>
                </a:solidFill>
                <a:latin typeface="+mj-lt"/>
              </a:rPr>
              <a:t>Проект исследовательской работы по физике </a:t>
            </a:r>
          </a:p>
          <a:p>
            <a:pPr algn="ctr" eaLnBrk="1" hangingPunct="1">
              <a:buFont typeface="Wingdings" pitchFamily="2" charset="2"/>
              <a:buNone/>
              <a:defRPr/>
            </a:pPr>
            <a:r>
              <a:rPr lang="ru-RU" sz="15000" dirty="0" smtClean="0">
                <a:solidFill>
                  <a:srgbClr val="990000"/>
                </a:solidFill>
                <a:latin typeface="+mj-lt"/>
              </a:rPr>
              <a:t>«Вклад ученых-физиков </a:t>
            </a:r>
          </a:p>
          <a:p>
            <a:pPr algn="ctr" eaLnBrk="1" hangingPunct="1">
              <a:buNone/>
              <a:defRPr/>
            </a:pPr>
            <a:r>
              <a:rPr lang="ru-RU" sz="15000" dirty="0" smtClean="0">
                <a:solidFill>
                  <a:srgbClr val="990000"/>
                </a:solidFill>
                <a:latin typeface="+mj-lt"/>
              </a:rPr>
              <a:t>в дело Великой Победы»</a:t>
            </a:r>
            <a:r>
              <a:rPr lang="ru-RU" sz="15000" dirty="0" smtClean="0">
                <a:solidFill>
                  <a:srgbClr val="990000"/>
                </a:solidFill>
              </a:rPr>
              <a:t>. </a:t>
            </a:r>
            <a:br>
              <a:rPr lang="ru-RU" sz="15000" dirty="0" smtClean="0">
                <a:solidFill>
                  <a:srgbClr val="990000"/>
                </a:solidFill>
              </a:rPr>
            </a:br>
            <a:endParaRPr lang="ru-RU" sz="15000" dirty="0" smtClean="0">
              <a:solidFill>
                <a:srgbClr val="990000"/>
              </a:solidFill>
            </a:endParaRPr>
          </a:p>
          <a:p>
            <a:pPr eaLnBrk="1" hangingPunct="1">
              <a:buFont typeface="Wingdings" pitchFamily="2" charset="2"/>
              <a:buNone/>
              <a:defRPr/>
            </a:pPr>
            <a:endParaRPr lang="ru-RU" sz="4800" dirty="0" smtClean="0">
              <a:solidFill>
                <a:schemeClr val="accent2"/>
              </a:solidFill>
              <a:latin typeface="+mj-lt"/>
            </a:endParaRPr>
          </a:p>
          <a:p>
            <a:pPr eaLnBrk="1" hangingPunct="1">
              <a:buFont typeface="Wingdings" pitchFamily="2" charset="2"/>
              <a:buNone/>
              <a:defRPr/>
            </a:pPr>
            <a:r>
              <a:rPr lang="ru-RU" sz="4800" dirty="0" smtClean="0">
                <a:solidFill>
                  <a:schemeClr val="accent2"/>
                </a:solidFill>
              </a:rPr>
              <a:t> </a:t>
            </a:r>
          </a:p>
        </p:txBody>
      </p:sp>
      <p:sp>
        <p:nvSpPr>
          <p:cNvPr id="55297" name="Rectangle 1"/>
          <p:cNvSpPr>
            <a:spLocks noChangeArrowheads="1"/>
          </p:cNvSpPr>
          <p:nvPr/>
        </p:nvSpPr>
        <p:spPr bwMode="auto">
          <a:xfrm>
            <a:off x="5000628" y="4429132"/>
            <a:ext cx="2641044"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6513" algn="l" defTabSz="914400" rtl="0" eaLnBrk="1" fontAlgn="base" latinLnBrk="0" hangingPunct="1">
              <a:lnSpc>
                <a:spcPct val="100000"/>
              </a:lnSpc>
              <a:spcBef>
                <a:spcPct val="0"/>
              </a:spcBef>
              <a:spcAft>
                <a:spcPct val="0"/>
              </a:spcAft>
              <a:buClrTx/>
              <a:buSzTx/>
              <a:buFontTx/>
              <a:buNone/>
              <a:tabLst/>
            </a:pPr>
            <a:endPar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36513"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Работу выполнили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6513"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ученики 8 класса: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6513"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Семенов Георгий</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6513"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Семенова Алиса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6513"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Руководитель: учитель физики</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6513" algn="l"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Аникина Юлия Ивановна</a:t>
            </a:r>
            <a:endParaRPr kumimoji="0" lang="ru-RU" sz="600" b="0" i="0" u="none" strike="noStrike" cap="none" normalizeH="0" baseline="0" dirty="0" smtClean="0">
              <a:ln>
                <a:noFill/>
              </a:ln>
              <a:solidFill>
                <a:schemeClr val="tx1"/>
              </a:solidFill>
              <a:effectLst/>
              <a:latin typeface="Arial" pitchFamily="34" charset="0"/>
              <a:cs typeface="Arial" pitchFamily="34" charset="0"/>
            </a:endParaRPr>
          </a:p>
          <a:p>
            <a:pPr marL="0" marR="0" lvl="0" indent="36513"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Содержимое 2"/>
          <p:cNvSpPr>
            <a:spLocks noGrp="1"/>
          </p:cNvSpPr>
          <p:nvPr>
            <p:ph idx="4294967295"/>
          </p:nvPr>
        </p:nvSpPr>
        <p:spPr>
          <a:xfrm>
            <a:off x="4000500" y="4000505"/>
            <a:ext cx="5143500" cy="2428892"/>
          </a:xfrm>
        </p:spPr>
        <p:txBody>
          <a:bodyPr/>
          <a:lstStyle/>
          <a:p>
            <a:pPr eaLnBrk="1" hangingPunct="1">
              <a:buFont typeface="Wingdings" pitchFamily="2" charset="2"/>
              <a:buNone/>
              <a:defRPr/>
            </a:pPr>
            <a:r>
              <a:rPr lang="ru-RU" sz="2000" b="1" dirty="0" smtClean="0">
                <a:solidFill>
                  <a:srgbClr val="990000"/>
                </a:solidFill>
                <a:latin typeface="+mj-lt"/>
              </a:rPr>
              <a:t> ИС-2 самый мощный и наиболее</a:t>
            </a:r>
          </a:p>
          <a:p>
            <a:pPr eaLnBrk="1" hangingPunct="1">
              <a:buFont typeface="Wingdings" pitchFamily="2" charset="2"/>
              <a:buNone/>
              <a:defRPr/>
            </a:pPr>
            <a:r>
              <a:rPr lang="ru-RU" sz="2000" b="1" dirty="0" smtClean="0">
                <a:solidFill>
                  <a:srgbClr val="990000"/>
                </a:solidFill>
                <a:latin typeface="+mj-lt"/>
              </a:rPr>
              <a:t> </a:t>
            </a:r>
            <a:r>
              <a:rPr lang="ru-RU" sz="2000" b="1" dirty="0" err="1" smtClean="0">
                <a:solidFill>
                  <a:srgbClr val="990000"/>
                </a:solidFill>
                <a:latin typeface="+mj-lt"/>
              </a:rPr>
              <a:t>тяжелобронированный</a:t>
            </a:r>
            <a:r>
              <a:rPr lang="ru-RU" sz="2000" b="1" dirty="0" smtClean="0">
                <a:solidFill>
                  <a:srgbClr val="990000"/>
                </a:solidFill>
                <a:latin typeface="+mj-lt"/>
              </a:rPr>
              <a:t> из советских</a:t>
            </a:r>
          </a:p>
          <a:p>
            <a:pPr eaLnBrk="1" hangingPunct="1">
              <a:buFont typeface="Wingdings" pitchFamily="2" charset="2"/>
              <a:buNone/>
              <a:defRPr/>
            </a:pPr>
            <a:r>
              <a:rPr lang="ru-RU" sz="2000" b="1" dirty="0" smtClean="0">
                <a:solidFill>
                  <a:srgbClr val="990000"/>
                </a:solidFill>
                <a:latin typeface="+mj-lt"/>
              </a:rPr>
              <a:t> серийных танков периода войны: </a:t>
            </a:r>
          </a:p>
          <a:p>
            <a:pPr eaLnBrk="1" hangingPunct="1">
              <a:buFont typeface="Wingdings" pitchFamily="2" charset="2"/>
              <a:buNone/>
              <a:defRPr/>
            </a:pPr>
            <a:r>
              <a:rPr lang="ru-RU" sz="2000" b="1" dirty="0" smtClean="0">
                <a:solidFill>
                  <a:srgbClr val="990000"/>
                </a:solidFill>
                <a:latin typeface="+mj-lt"/>
              </a:rPr>
              <a:t> толщина брони была 90-120 мм, </a:t>
            </a:r>
          </a:p>
          <a:p>
            <a:pPr eaLnBrk="1" hangingPunct="1">
              <a:buFont typeface="Wingdings" pitchFamily="2" charset="2"/>
              <a:buNone/>
              <a:defRPr/>
            </a:pPr>
            <a:r>
              <a:rPr lang="ru-RU" sz="2000" b="1" dirty="0" smtClean="0">
                <a:solidFill>
                  <a:srgbClr val="990000"/>
                </a:solidFill>
                <a:latin typeface="+mj-lt"/>
              </a:rPr>
              <a:t> развиваемая скорость — до 52 км/ч</a:t>
            </a:r>
          </a:p>
          <a:p>
            <a:pPr eaLnBrk="1" hangingPunct="1">
              <a:buFont typeface="Wingdings" pitchFamily="2" charset="2"/>
              <a:buNone/>
              <a:defRPr/>
            </a:pPr>
            <a:r>
              <a:rPr lang="ru-RU" sz="2000" b="1" dirty="0" smtClean="0">
                <a:solidFill>
                  <a:srgbClr val="990000"/>
                </a:solidFill>
                <a:latin typeface="+mj-lt"/>
              </a:rPr>
              <a:t> </a:t>
            </a:r>
          </a:p>
        </p:txBody>
      </p:sp>
      <p:pic>
        <p:nvPicPr>
          <p:cNvPr id="6148" name="Рисунок 3" descr="C:\Documents and Settings\Учитель\Рабочий стол\танки Гаврилюк\ИС-2.jpg"/>
          <p:cNvPicPr>
            <a:picLocks noChangeAspect="1" noChangeArrowheads="1"/>
          </p:cNvPicPr>
          <p:nvPr/>
        </p:nvPicPr>
        <p:blipFill>
          <a:blip r:embed="rId2"/>
          <a:srcRect/>
          <a:stretch>
            <a:fillRect/>
          </a:stretch>
        </p:blipFill>
        <p:spPr bwMode="auto">
          <a:xfrm>
            <a:off x="4071934" y="357166"/>
            <a:ext cx="4646612" cy="3000375"/>
          </a:xfrm>
          <a:prstGeom prst="rect">
            <a:avLst/>
          </a:prstGeom>
          <a:noFill/>
          <a:ln w="9525">
            <a:noFill/>
            <a:miter lim="800000"/>
            <a:headEnd/>
            <a:tailEnd/>
          </a:ln>
        </p:spPr>
      </p:pic>
      <p:sp>
        <p:nvSpPr>
          <p:cNvPr id="7" name="Прямоугольник 6"/>
          <p:cNvSpPr/>
          <p:nvPr/>
        </p:nvSpPr>
        <p:spPr>
          <a:xfrm>
            <a:off x="0" y="357166"/>
            <a:ext cx="3929058" cy="6124754"/>
          </a:xfrm>
          <a:prstGeom prst="rect">
            <a:avLst/>
          </a:prstGeom>
        </p:spPr>
        <p:txBody>
          <a:bodyPr wrap="square">
            <a:spAutoFit/>
          </a:bodyPr>
          <a:lstStyle/>
          <a:p>
            <a:r>
              <a:rPr lang="ru-RU" sz="1400" dirty="0" smtClean="0"/>
              <a:t>В деятельности Ж.Я. </a:t>
            </a:r>
            <a:r>
              <a:rPr lang="ru-RU" sz="1400" dirty="0" err="1" smtClean="0"/>
              <a:t>Котина</a:t>
            </a:r>
            <a:r>
              <a:rPr lang="ru-RU" sz="1400" dirty="0" smtClean="0"/>
              <a:t> просматривается предпочтительное отношение к отдельным видам техники, в частности – к тяжелым танкам, стремление максимально насытить эти машины новыми конструктивными решениями. В серийном производстве было освоены 13 танков и САУ, в том числе тяжелые танки КВ-1C («С» — скоростной), КВ-85 («Объект 239») и ИС-85 («Объект 237», ИС-1 — «Иосиф Сталин») с 85-мм пушкой Д-5Т конструкции Ф.Ф. Петрова, ИС-122 («Объект 240», ИС-2) и ИС-3 («Объект 703») с 122-мм пушкой Д-25Т конструкции Ф.Ф. Петрова, 122-мм САУ СУ-122 и ИСУ-122, 152-мм САУ СУ-152 (KB-14, «Объект 236») и ИСУ-152. Было создано множество опытных </a:t>
            </a:r>
            <a:r>
              <a:rPr lang="ru-RU" sz="1400" dirty="0" err="1" smtClean="0"/>
              <a:t>образоц</a:t>
            </a:r>
            <a:r>
              <a:rPr lang="ru-RU" sz="1400" dirty="0" smtClean="0"/>
              <a:t>: САУ с тремя орудиями КВ-7, танк с огнеметным вооружением КВ-8, танк с 122-мм гаубицей КВ-9 («Объект 229»), средний танк KB-13 («Объект 233»), вариант тяжелого танка КВ-1К с дополнительным размещением четырех реактивных снарядов М-13 и др. В конце войны создаются тяжелые танки ИС-4 («Объект 701») и ИС-5, ИС-7 («Объект 260»), САУ ИСУ-122-2, ИСУ-152-1, ИСУ-130, ИСУ-122БМ и др. </a:t>
            </a:r>
            <a:br>
              <a:rPr lang="ru-RU" sz="1400" dirty="0" smtClean="0"/>
            </a:br>
            <a:endParaRPr lang="ru-RU"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idx="4294967295"/>
          </p:nvPr>
        </p:nvSpPr>
        <p:spPr>
          <a:xfrm>
            <a:off x="714375" y="285750"/>
            <a:ext cx="8429625" cy="1143000"/>
          </a:xfrm>
        </p:spPr>
        <p:txBody>
          <a:bodyPr>
            <a:normAutofit fontScale="90000"/>
          </a:bodyPr>
          <a:lstStyle/>
          <a:p>
            <a:pPr algn="ctr" eaLnBrk="1" hangingPunct="1"/>
            <a:r>
              <a:rPr lang="ru-RU" sz="3600" dirty="0" smtClean="0">
                <a:solidFill>
                  <a:schemeClr val="accent2"/>
                </a:solidFill>
              </a:rPr>
              <a:t>Н.А.Астров - ведущий</a:t>
            </a:r>
            <a:r>
              <a:rPr lang="ru-RU" sz="1700" dirty="0" smtClean="0">
                <a:solidFill>
                  <a:schemeClr val="accent2"/>
                </a:solidFill>
              </a:rPr>
              <a:t> </a:t>
            </a:r>
            <a:r>
              <a:rPr lang="ru-RU" sz="3600" dirty="0" smtClean="0">
                <a:solidFill>
                  <a:schemeClr val="accent2"/>
                </a:solidFill>
              </a:rPr>
              <a:t>разработчик  лёгких танков военного периода.</a:t>
            </a:r>
          </a:p>
        </p:txBody>
      </p:sp>
      <p:pic>
        <p:nvPicPr>
          <p:cNvPr id="7173" name="Picture 6"/>
          <p:cNvPicPr>
            <a:picLocks noChangeAspect="1" noChangeArrowheads="1"/>
          </p:cNvPicPr>
          <p:nvPr/>
        </p:nvPicPr>
        <p:blipFill>
          <a:blip r:embed="rId2"/>
          <a:srcRect/>
          <a:stretch>
            <a:fillRect/>
          </a:stretch>
        </p:blipFill>
        <p:spPr bwMode="auto">
          <a:xfrm>
            <a:off x="142844" y="1285860"/>
            <a:ext cx="2963863" cy="3786188"/>
          </a:xfrm>
          <a:prstGeom prst="rect">
            <a:avLst/>
          </a:prstGeom>
          <a:noFill/>
          <a:ln w="9525">
            <a:noFill/>
            <a:miter lim="800000"/>
            <a:headEnd/>
            <a:tailEnd/>
          </a:ln>
        </p:spPr>
      </p:pic>
      <p:sp>
        <p:nvSpPr>
          <p:cNvPr id="6" name="Прямоугольник 5"/>
          <p:cNvSpPr/>
          <p:nvPr/>
        </p:nvSpPr>
        <p:spPr>
          <a:xfrm>
            <a:off x="3214678" y="1285860"/>
            <a:ext cx="5786478" cy="5262979"/>
          </a:xfrm>
          <a:prstGeom prst="rect">
            <a:avLst/>
          </a:prstGeom>
        </p:spPr>
        <p:txBody>
          <a:bodyPr wrap="square">
            <a:spAutoFit/>
          </a:bodyPr>
          <a:lstStyle/>
          <a:p>
            <a:r>
              <a:rPr lang="ru-RU" sz="1400" dirty="0" smtClean="0"/>
              <a:t>Родился 15 апреля (28 апреля по новому стилю) 1906 года в Москве, в семье профессора Московского высшего технического училища. В 1919 году отец и брат были расстреляны по обвинению в «участии в контрреволюционном заговоре». Николая вместе с матерью выслали из Москвы.</a:t>
            </a:r>
          </a:p>
          <a:p>
            <a:r>
              <a:rPr lang="ru-RU" sz="1400" dirty="0" smtClean="0"/>
              <a:t> С декабря 1931 по май 1934 года работал инженером-конструктором, затем начальником конструкторского бюро в Автотракторном КБ технического отдела экономического управления (ЭКУ) ОГПУ, где занимался разработкой конструкций опытных танков ПТ-1, ПТ-1А, Т-29 (Т-29-4, Т-29-5). В 1934 году был назначен главным конструктором завода № 37 в </a:t>
            </a:r>
            <a:r>
              <a:rPr lang="ru-RU" sz="1400" u="sng" dirty="0" smtClean="0">
                <a:hlinkClick r:id="rId3" tooltip="Москва"/>
              </a:rPr>
              <a:t>Москве</a:t>
            </a:r>
            <a:r>
              <a:rPr lang="ru-RU" sz="1400" dirty="0" smtClean="0"/>
              <a:t>, где под его руководством были созданы малые плавающие танки Т-38 (1935) и Т-40 (1939), гусеничный </a:t>
            </a:r>
            <a:r>
              <a:rPr lang="ru-RU" sz="1400" dirty="0" err="1" smtClean="0"/>
              <a:t>полубронированный</a:t>
            </a:r>
            <a:r>
              <a:rPr lang="ru-RU" sz="1400" dirty="0" smtClean="0"/>
              <a:t> артиллерийский тягач Т-20 «Комсомолец» (1936).</a:t>
            </a:r>
          </a:p>
          <a:p>
            <a:endParaRPr lang="ru-RU" sz="1400" dirty="0" smtClean="0"/>
          </a:p>
          <a:p>
            <a:r>
              <a:rPr lang="ru-RU" sz="1400" b="1" cap="all" dirty="0" smtClean="0"/>
              <a:t>НАГРАДЫ И ЗВАНИЯ</a:t>
            </a:r>
          </a:p>
          <a:p>
            <a:r>
              <a:rPr lang="ru-RU" sz="1400" dirty="0" smtClean="0"/>
              <a:t>Герой Социалистического Труда (1976).</a:t>
            </a:r>
          </a:p>
          <a:p>
            <a:r>
              <a:rPr lang="ru-RU" sz="1400" dirty="0" smtClean="0"/>
              <a:t>Награждён тремя орденами Ленина, орденами Отечественной войны I и II степени, двумя орденами Трудового Красного Знамени, орденом Красной Звезды и медалями.</a:t>
            </a:r>
          </a:p>
          <a:p>
            <a:r>
              <a:rPr lang="ru-RU" sz="1400" dirty="0" smtClean="0"/>
              <a:t>Лауреат Сталинских премий (1942; (первой степени), 1943, 1951 (третьей степени) и Государственной премии СССР (1967).</a:t>
            </a:r>
          </a:p>
          <a:p>
            <a:r>
              <a:rPr lang="ru-RU" sz="1400" dirty="0" smtClean="0"/>
              <a:t>Заслуженный деятель науки и техники РСФСР (1979).</a:t>
            </a:r>
          </a:p>
          <a:p>
            <a:r>
              <a:rPr lang="ru-RU" sz="1400" dirty="0" smtClean="0"/>
              <a:t>Доктор технических наук (1976), профессор.</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3" descr="C:\Documents and Settings\Учитель\Рабочий стол\танки Гаврилюк\Т-60.jpg"/>
          <p:cNvPicPr>
            <a:picLocks noChangeAspect="1" noChangeArrowheads="1"/>
          </p:cNvPicPr>
          <p:nvPr/>
        </p:nvPicPr>
        <p:blipFill>
          <a:blip r:embed="rId2"/>
          <a:srcRect/>
          <a:stretch>
            <a:fillRect/>
          </a:stretch>
        </p:blipFill>
        <p:spPr bwMode="auto">
          <a:xfrm>
            <a:off x="285720" y="428604"/>
            <a:ext cx="4100512" cy="3073400"/>
          </a:xfrm>
          <a:prstGeom prst="rect">
            <a:avLst/>
          </a:prstGeom>
          <a:noFill/>
          <a:ln w="9525">
            <a:noFill/>
            <a:miter lim="800000"/>
            <a:headEnd/>
            <a:tailEnd/>
          </a:ln>
        </p:spPr>
      </p:pic>
      <p:sp>
        <p:nvSpPr>
          <p:cNvPr id="4" name="Прямоугольник 3"/>
          <p:cNvSpPr/>
          <p:nvPr/>
        </p:nvSpPr>
        <p:spPr>
          <a:xfrm>
            <a:off x="428596" y="3857628"/>
            <a:ext cx="4071934" cy="2031325"/>
          </a:xfrm>
          <a:prstGeom prst="rect">
            <a:avLst/>
          </a:prstGeom>
        </p:spPr>
        <p:txBody>
          <a:bodyPr wrap="square">
            <a:spAutoFit/>
          </a:bodyPr>
          <a:lstStyle/>
          <a:p>
            <a:r>
              <a:rPr lang="ru-RU" dirty="0" smtClean="0"/>
              <a:t> </a:t>
            </a:r>
            <a:r>
              <a:rPr lang="ru-RU" b="1" dirty="0" smtClean="0">
                <a:solidFill>
                  <a:srgbClr val="990000"/>
                </a:solidFill>
              </a:rPr>
              <a:t>Т-60 </a:t>
            </a:r>
            <a:r>
              <a:rPr lang="ru-RU" dirty="0" smtClean="0">
                <a:solidFill>
                  <a:srgbClr val="990000"/>
                </a:solidFill>
              </a:rPr>
              <a:t>отличался мощным воор</a:t>
            </a:r>
            <a:r>
              <a:rPr lang="ru-RU" b="1" dirty="0" smtClean="0">
                <a:solidFill>
                  <a:srgbClr val="990000"/>
                </a:solidFill>
              </a:rPr>
              <a:t>ужением, усиленным бронированием, меньшей высотой машины. Танк развивал скорость до 42 км/ч. Небольшой вес машины позволял уверенно передвигаться по льду</a:t>
            </a:r>
            <a:endParaRPr lang="ru-RU" dirty="0"/>
          </a:p>
        </p:txBody>
      </p:sp>
      <p:sp>
        <p:nvSpPr>
          <p:cNvPr id="5" name="Прямоугольник 4"/>
          <p:cNvSpPr/>
          <p:nvPr/>
        </p:nvSpPr>
        <p:spPr>
          <a:xfrm>
            <a:off x="4429124" y="214290"/>
            <a:ext cx="4572000" cy="5078313"/>
          </a:xfrm>
          <a:prstGeom prst="rect">
            <a:avLst/>
          </a:prstGeom>
        </p:spPr>
        <p:txBody>
          <a:bodyPr>
            <a:spAutoFit/>
          </a:bodyPr>
          <a:lstStyle/>
          <a:p>
            <a:r>
              <a:rPr lang="ru-RU" dirty="0" smtClean="0"/>
              <a:t>В 1941—1943 годах в должности заместителя главного конструктора Горьковского автозавода по </a:t>
            </a:r>
            <a:r>
              <a:rPr lang="ru-RU" dirty="0" err="1" smtClean="0"/>
              <a:t>спецпроизводству</a:t>
            </a:r>
            <a:r>
              <a:rPr lang="ru-RU" dirty="0" smtClean="0"/>
              <a:t>, руководил созданием лёгких танков Т-30, Т-60 (1941), Т-70 (1942), Т-80 (1943), самоходной установки СУ-76М (на базе танка Т-70) и ряда других опытных образцов танков и САУ. С 1943 года работал на </a:t>
            </a:r>
            <a:r>
              <a:rPr lang="ru-RU" dirty="0" err="1" smtClean="0"/>
              <a:t>Мытищинском</a:t>
            </a:r>
            <a:r>
              <a:rPr lang="ru-RU" dirty="0" smtClean="0"/>
              <a:t> машиностроительном заводе (до 1948 — завод № 40). Важным техническим достижением в то время явилось широкое использование автомобильных агрегатов, а также применение спаренной установки серийных двигателей для увеличения мощности силовой установки танков и САУ.</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000125" y="0"/>
            <a:ext cx="7500938" cy="1200150"/>
          </a:xfrm>
          <a:prstGeom prst="rect">
            <a:avLst/>
          </a:prstGeom>
        </p:spPr>
        <p:txBody>
          <a:bodyPr>
            <a:spAutoFit/>
          </a:bodyPr>
          <a:lstStyle/>
          <a:p>
            <a:pPr algn="ctr">
              <a:defRPr/>
            </a:pPr>
            <a:r>
              <a:rPr lang="ru-RU" sz="3600" dirty="0">
                <a:solidFill>
                  <a:schemeClr val="accent2"/>
                </a:solidFill>
                <a:latin typeface="+mj-lt"/>
              </a:rPr>
              <a:t>Н.Н. Козырев - ведущий инженер КБ Завода № 37 г.Москвы</a:t>
            </a:r>
          </a:p>
        </p:txBody>
      </p:sp>
      <p:pic>
        <p:nvPicPr>
          <p:cNvPr id="8197" name="Picture 10"/>
          <p:cNvPicPr>
            <a:picLocks noChangeAspect="1" noChangeArrowheads="1"/>
          </p:cNvPicPr>
          <p:nvPr/>
        </p:nvPicPr>
        <p:blipFill>
          <a:blip r:embed="rId2"/>
          <a:srcRect/>
          <a:stretch>
            <a:fillRect/>
          </a:stretch>
        </p:blipFill>
        <p:spPr bwMode="auto">
          <a:xfrm>
            <a:off x="714348" y="1428736"/>
            <a:ext cx="3857625" cy="3249613"/>
          </a:xfrm>
          <a:prstGeom prst="rect">
            <a:avLst/>
          </a:prstGeom>
          <a:noFill/>
          <a:ln w="9525">
            <a:noFill/>
            <a:miter lim="800000"/>
            <a:headEnd/>
            <a:tailEnd/>
          </a:ln>
        </p:spPr>
      </p:pic>
      <p:sp>
        <p:nvSpPr>
          <p:cNvPr id="4" name="Прямоугольник 3"/>
          <p:cNvSpPr/>
          <p:nvPr/>
        </p:nvSpPr>
        <p:spPr>
          <a:xfrm>
            <a:off x="3286116" y="4857760"/>
            <a:ext cx="4572000" cy="1754326"/>
          </a:xfrm>
          <a:prstGeom prst="rect">
            <a:avLst/>
          </a:prstGeom>
        </p:spPr>
        <p:txBody>
          <a:bodyPr>
            <a:spAutoFit/>
          </a:bodyPr>
          <a:lstStyle/>
          <a:p>
            <a:r>
              <a:rPr lang="ru-RU" dirty="0" smtClean="0">
                <a:solidFill>
                  <a:srgbClr val="990000"/>
                </a:solidFill>
              </a:rPr>
              <a:t>Т-37А - советский малый плавающий танк. Для обеспечения плавучести танк был оснащен дополнительными поплавками, размещенными вдоль бортов корпуса. Развивал скорость на суше до 40 км/ч, а на плаву - до 6 км/ч.</a:t>
            </a:r>
            <a:endParaRPr lang="ru-RU" dirty="0"/>
          </a:p>
        </p:txBody>
      </p:sp>
      <p:pic>
        <p:nvPicPr>
          <p:cNvPr id="5" name="Picture 9"/>
          <p:cNvPicPr>
            <a:picLocks noChangeAspect="1" noChangeArrowheads="1"/>
          </p:cNvPicPr>
          <p:nvPr/>
        </p:nvPicPr>
        <p:blipFill>
          <a:blip r:embed="rId3"/>
          <a:srcRect/>
          <a:stretch>
            <a:fillRect/>
          </a:stretch>
        </p:blipFill>
        <p:spPr bwMode="auto">
          <a:xfrm>
            <a:off x="4540344" y="1214422"/>
            <a:ext cx="4227542"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Содержимое 2"/>
          <p:cNvSpPr>
            <a:spLocks noGrp="1"/>
          </p:cNvSpPr>
          <p:nvPr>
            <p:ph idx="4294967295"/>
          </p:nvPr>
        </p:nvSpPr>
        <p:spPr>
          <a:xfrm>
            <a:off x="357188" y="4143380"/>
            <a:ext cx="8786812" cy="2714621"/>
          </a:xfrm>
        </p:spPr>
        <p:txBody>
          <a:bodyPr/>
          <a:lstStyle/>
          <a:p>
            <a:r>
              <a:rPr lang="ru-RU" sz="2000" dirty="0" smtClean="0"/>
              <a:t>Огнемётный танк ОТ-130 создан в 1937 г . конструкторским коллективом завода им. К.Е. Ворошилова (Ленинград). Принят на вооружение в 1938 г ., изготовлен небольшой серией.</a:t>
            </a:r>
          </a:p>
          <a:p>
            <a:r>
              <a:rPr lang="ru-RU" sz="2000" dirty="0" smtClean="0"/>
              <a:t>Создан на базе легкого танка Т-26 образца 1933 г </a:t>
            </a:r>
          </a:p>
          <a:p>
            <a:pPr>
              <a:buNone/>
              <a:defRPr/>
            </a:pPr>
            <a:r>
              <a:rPr lang="ru-RU" sz="2000" b="1" dirty="0" smtClean="0">
                <a:solidFill>
                  <a:srgbClr val="990000"/>
                </a:solidFill>
                <a:latin typeface="+mj-lt"/>
              </a:rPr>
              <a:t>Огнеметный танк ОТ-130. Дальность огнеметания 35-50 метров. </a:t>
            </a:r>
            <a:r>
              <a:rPr lang="ru-RU" sz="2000" dirty="0" err="1" smtClean="0"/>
              <a:t>модифицированн</a:t>
            </a:r>
            <a:r>
              <a:rPr lang="ru-RU" sz="2000" dirty="0" smtClean="0"/>
              <a:t> вариантами танков ОТ-131, ОТ-132 и ОТ-133</a:t>
            </a:r>
            <a:endParaRPr lang="ru-RU" sz="2000" b="1" dirty="0" smtClean="0">
              <a:solidFill>
                <a:srgbClr val="990000"/>
              </a:solidFill>
              <a:latin typeface="+mj-lt"/>
            </a:endParaRPr>
          </a:p>
          <a:p>
            <a:pPr eaLnBrk="1" hangingPunct="1">
              <a:buFont typeface="Wingdings" pitchFamily="2" charset="2"/>
              <a:buNone/>
              <a:defRPr/>
            </a:pPr>
            <a:endParaRPr lang="ru-RU" sz="2000" b="1" dirty="0" smtClean="0">
              <a:solidFill>
                <a:srgbClr val="990000"/>
              </a:solidFill>
              <a:latin typeface="+mj-lt"/>
            </a:endParaRPr>
          </a:p>
        </p:txBody>
      </p:sp>
      <p:pic>
        <p:nvPicPr>
          <p:cNvPr id="9220" name="Рисунок 3" descr="C:\Documents and Settings\Учитель\Рабочий стол\танки Гаврилюк\ОТ-130.jpg"/>
          <p:cNvPicPr>
            <a:picLocks noChangeAspect="1" noChangeArrowheads="1"/>
          </p:cNvPicPr>
          <p:nvPr/>
        </p:nvPicPr>
        <p:blipFill>
          <a:blip r:embed="rId2"/>
          <a:srcRect/>
          <a:stretch>
            <a:fillRect/>
          </a:stretch>
        </p:blipFill>
        <p:spPr bwMode="auto">
          <a:xfrm>
            <a:off x="285720" y="500042"/>
            <a:ext cx="3608387" cy="2714625"/>
          </a:xfrm>
          <a:prstGeom prst="rect">
            <a:avLst/>
          </a:prstGeom>
          <a:noFill/>
          <a:ln w="9525">
            <a:noFill/>
            <a:miter lim="800000"/>
            <a:headEnd/>
            <a:tailEnd/>
          </a:ln>
        </p:spPr>
      </p:pic>
      <p:pic>
        <p:nvPicPr>
          <p:cNvPr id="9221" name="Picture 6"/>
          <p:cNvPicPr>
            <a:picLocks noChangeAspect="1" noChangeArrowheads="1"/>
          </p:cNvPicPr>
          <p:nvPr/>
        </p:nvPicPr>
        <p:blipFill>
          <a:blip r:embed="rId3"/>
          <a:srcRect/>
          <a:stretch>
            <a:fillRect/>
          </a:stretch>
        </p:blipFill>
        <p:spPr bwMode="auto">
          <a:xfrm>
            <a:off x="4500562" y="1000108"/>
            <a:ext cx="4059237"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75" y="0"/>
            <a:ext cx="8429625" cy="1200150"/>
          </a:xfrm>
          <a:prstGeom prst="rect">
            <a:avLst/>
          </a:prstGeom>
        </p:spPr>
        <p:txBody>
          <a:bodyPr>
            <a:spAutoFit/>
          </a:bodyPr>
          <a:lstStyle/>
          <a:p>
            <a:pPr algn="ctr">
              <a:defRPr/>
            </a:pPr>
            <a:r>
              <a:rPr lang="ru-RU" sz="3600" b="1" dirty="0">
                <a:solidFill>
                  <a:schemeClr val="accent2"/>
                </a:solidFill>
                <a:latin typeface="+mj-lt"/>
              </a:rPr>
              <a:t>А. А. Морозов – главный конструктор КБ Уральского танкового завода</a:t>
            </a:r>
          </a:p>
        </p:txBody>
      </p:sp>
      <p:pic>
        <p:nvPicPr>
          <p:cNvPr id="10244" name="Picture 6"/>
          <p:cNvPicPr>
            <a:picLocks noChangeAspect="1" noChangeArrowheads="1"/>
          </p:cNvPicPr>
          <p:nvPr/>
        </p:nvPicPr>
        <p:blipFill>
          <a:blip r:embed="rId2"/>
          <a:srcRect/>
          <a:stretch>
            <a:fillRect/>
          </a:stretch>
        </p:blipFill>
        <p:spPr bwMode="auto">
          <a:xfrm>
            <a:off x="857250" y="1643063"/>
            <a:ext cx="3143250" cy="4237037"/>
          </a:xfrm>
          <a:prstGeom prst="rect">
            <a:avLst/>
          </a:prstGeom>
          <a:noFill/>
          <a:ln w="9525">
            <a:noFill/>
            <a:miter lim="800000"/>
            <a:headEnd/>
            <a:tailEnd/>
          </a:ln>
        </p:spPr>
      </p:pic>
      <p:sp>
        <p:nvSpPr>
          <p:cNvPr id="5" name="Прямоугольник 4"/>
          <p:cNvSpPr/>
          <p:nvPr/>
        </p:nvSpPr>
        <p:spPr>
          <a:xfrm>
            <a:off x="4143372" y="1571612"/>
            <a:ext cx="4572000" cy="4185761"/>
          </a:xfrm>
          <a:prstGeom prst="rect">
            <a:avLst/>
          </a:prstGeom>
        </p:spPr>
        <p:txBody>
          <a:bodyPr>
            <a:spAutoFit/>
          </a:bodyPr>
          <a:lstStyle/>
          <a:p>
            <a:r>
              <a:rPr lang="en-GB" sz="1400" dirty="0" err="1" smtClean="0"/>
              <a:t>Советский</a:t>
            </a:r>
            <a:r>
              <a:rPr lang="en-GB" sz="1400" dirty="0" smtClean="0"/>
              <a:t> </a:t>
            </a:r>
            <a:r>
              <a:rPr lang="en-GB" sz="1400" dirty="0" err="1" smtClean="0"/>
              <a:t>конструктор</a:t>
            </a:r>
            <a:r>
              <a:rPr lang="en-GB" sz="1400" dirty="0" smtClean="0"/>
              <a:t> </a:t>
            </a:r>
            <a:r>
              <a:rPr lang="en-GB" sz="1400" dirty="0" err="1" smtClean="0"/>
              <a:t>танков</a:t>
            </a:r>
            <a:r>
              <a:rPr lang="en-GB" sz="1400" dirty="0" smtClean="0"/>
              <a:t>, </a:t>
            </a:r>
            <a:r>
              <a:rPr lang="en-GB" sz="1400" dirty="0" err="1" smtClean="0"/>
              <a:t>ген.-майор-инженер</a:t>
            </a:r>
            <a:r>
              <a:rPr lang="en-GB" sz="1400" dirty="0" smtClean="0"/>
              <a:t> (1945), </a:t>
            </a:r>
            <a:r>
              <a:rPr lang="en-GB" sz="1400" dirty="0" err="1" smtClean="0"/>
              <a:t>доктор</a:t>
            </a:r>
            <a:r>
              <a:rPr lang="en-GB" sz="1400" dirty="0" smtClean="0"/>
              <a:t> </a:t>
            </a:r>
            <a:r>
              <a:rPr lang="en-GB" sz="1400" dirty="0" err="1" smtClean="0"/>
              <a:t>техн</a:t>
            </a:r>
            <a:r>
              <a:rPr lang="en-GB" sz="1400" dirty="0" smtClean="0"/>
              <a:t>. </a:t>
            </a:r>
            <a:r>
              <a:rPr lang="en-GB" sz="1400" dirty="0" err="1" smtClean="0"/>
              <a:t>наук</a:t>
            </a:r>
            <a:r>
              <a:rPr lang="en-GB" sz="1400" dirty="0" smtClean="0"/>
              <a:t> (1972), </a:t>
            </a:r>
            <a:r>
              <a:rPr lang="en-GB" sz="1400" dirty="0" err="1" smtClean="0"/>
              <a:t>дважды</a:t>
            </a:r>
            <a:r>
              <a:rPr lang="en-GB" sz="1400" dirty="0" smtClean="0"/>
              <a:t> </a:t>
            </a:r>
            <a:r>
              <a:rPr lang="en-GB" sz="1400" dirty="0" err="1" smtClean="0"/>
              <a:t>Герой</a:t>
            </a:r>
            <a:r>
              <a:rPr lang="en-GB" sz="1400" dirty="0" smtClean="0"/>
              <a:t> </a:t>
            </a:r>
            <a:r>
              <a:rPr lang="en-GB" sz="1400" dirty="0" err="1" smtClean="0"/>
              <a:t>Социалистич</a:t>
            </a:r>
            <a:r>
              <a:rPr lang="en-GB" sz="1400" dirty="0" smtClean="0"/>
              <a:t>. </a:t>
            </a:r>
            <a:r>
              <a:rPr lang="en-GB" sz="1400" dirty="0" err="1" smtClean="0"/>
              <a:t>Труда</a:t>
            </a:r>
            <a:r>
              <a:rPr lang="en-GB" sz="1400" dirty="0" smtClean="0"/>
              <a:t> (1Окончил </a:t>
            </a:r>
            <a:r>
              <a:rPr lang="en-GB" sz="1400" dirty="0" err="1" smtClean="0"/>
              <a:t>машиностроит</a:t>
            </a:r>
            <a:r>
              <a:rPr lang="en-GB" sz="1400" dirty="0" smtClean="0"/>
              <a:t>. </a:t>
            </a:r>
            <a:r>
              <a:rPr lang="en-GB" sz="1400" dirty="0" err="1" smtClean="0"/>
              <a:t>техникум</a:t>
            </a:r>
            <a:r>
              <a:rPr lang="en-GB" sz="1400" dirty="0" smtClean="0"/>
              <a:t> (1930). В 1931-38 </a:t>
            </a:r>
            <a:r>
              <a:rPr lang="en-GB" sz="1400" dirty="0" err="1" smtClean="0"/>
              <a:t>руководитель</a:t>
            </a:r>
            <a:r>
              <a:rPr lang="en-GB" sz="1400" dirty="0" smtClean="0"/>
              <a:t> </a:t>
            </a:r>
            <a:r>
              <a:rPr lang="en-GB" sz="1400" dirty="0" err="1" smtClean="0"/>
              <a:t>группы</a:t>
            </a:r>
            <a:r>
              <a:rPr lang="en-GB" sz="1400" dirty="0" smtClean="0"/>
              <a:t> КБ </a:t>
            </a:r>
            <a:r>
              <a:rPr lang="en-GB" sz="1400" dirty="0" err="1" smtClean="0"/>
              <a:t>завода</a:t>
            </a:r>
            <a:r>
              <a:rPr lang="en-GB" sz="1400" dirty="0" smtClean="0"/>
              <a:t>, с 1938 </a:t>
            </a:r>
            <a:r>
              <a:rPr lang="en-GB" sz="1400" dirty="0" err="1" smtClean="0"/>
              <a:t>заместитель</a:t>
            </a:r>
            <a:r>
              <a:rPr lang="en-GB" sz="1400" dirty="0" smtClean="0"/>
              <a:t> </a:t>
            </a:r>
            <a:r>
              <a:rPr lang="en-GB" sz="1400" dirty="0" err="1" smtClean="0"/>
              <a:t>начальника</a:t>
            </a:r>
            <a:r>
              <a:rPr lang="en-GB" sz="1400" dirty="0" smtClean="0"/>
              <a:t> КБ, </a:t>
            </a:r>
            <a:r>
              <a:rPr lang="en-GB" sz="1400" dirty="0" err="1" smtClean="0"/>
              <a:t>затем</a:t>
            </a:r>
            <a:r>
              <a:rPr lang="en-GB" sz="1400" dirty="0" smtClean="0"/>
              <a:t> </a:t>
            </a:r>
            <a:r>
              <a:rPr lang="en-GB" sz="1400" dirty="0" err="1" smtClean="0"/>
              <a:t>нач</a:t>
            </a:r>
            <a:r>
              <a:rPr lang="en-GB" sz="1400" dirty="0" smtClean="0"/>
              <a:t>-к КБ и </a:t>
            </a:r>
            <a:r>
              <a:rPr lang="en-GB" sz="1400" dirty="0" err="1" smtClean="0"/>
              <a:t>зам</a:t>
            </a:r>
            <a:r>
              <a:rPr lang="en-GB" sz="1400" dirty="0" smtClean="0"/>
              <a:t>. </a:t>
            </a:r>
            <a:r>
              <a:rPr lang="en-GB" sz="1400" dirty="0" err="1" smtClean="0"/>
              <a:t>гл</a:t>
            </a:r>
            <a:r>
              <a:rPr lang="en-GB" sz="1400" dirty="0" smtClean="0"/>
              <a:t>. </a:t>
            </a:r>
            <a:r>
              <a:rPr lang="en-GB" sz="1400" dirty="0" err="1" smtClean="0"/>
              <a:t>конструктора</a:t>
            </a:r>
            <a:r>
              <a:rPr lang="en-GB" sz="1400" dirty="0" smtClean="0"/>
              <a:t> </a:t>
            </a:r>
            <a:r>
              <a:rPr lang="en-GB" sz="1400" dirty="0" err="1" smtClean="0"/>
              <a:t>завода</a:t>
            </a:r>
            <a:r>
              <a:rPr lang="en-GB" sz="1400" dirty="0" smtClean="0"/>
              <a:t>, с 1940 </a:t>
            </a:r>
            <a:r>
              <a:rPr lang="en-GB" sz="1400" dirty="0" err="1" smtClean="0"/>
              <a:t>гл</a:t>
            </a:r>
            <a:r>
              <a:rPr lang="en-GB" sz="1400" dirty="0" smtClean="0"/>
              <a:t>. </a:t>
            </a:r>
            <a:r>
              <a:rPr lang="en-GB" sz="1400" dirty="0" err="1" smtClean="0"/>
              <a:t>конструктор</a:t>
            </a:r>
            <a:r>
              <a:rPr lang="en-GB" sz="1400" dirty="0" smtClean="0"/>
              <a:t>. М. </a:t>
            </a:r>
            <a:r>
              <a:rPr lang="en-GB" sz="1400" dirty="0" err="1" smtClean="0"/>
              <a:t>принимал</a:t>
            </a:r>
            <a:r>
              <a:rPr lang="en-GB" sz="1400" dirty="0" smtClean="0"/>
              <a:t> </a:t>
            </a:r>
            <a:r>
              <a:rPr lang="en-GB" sz="1400" dirty="0" err="1" smtClean="0"/>
              <a:t>непосредств</a:t>
            </a:r>
            <a:r>
              <a:rPr lang="en-GB" sz="1400" dirty="0" smtClean="0"/>
              <a:t>. </a:t>
            </a:r>
            <a:r>
              <a:rPr lang="en-GB" sz="1400" dirty="0" err="1" smtClean="0"/>
              <a:t>участие</a:t>
            </a:r>
            <a:r>
              <a:rPr lang="en-GB" sz="1400" dirty="0" smtClean="0"/>
              <a:t> в </a:t>
            </a:r>
            <a:r>
              <a:rPr lang="en-GB" sz="1400" dirty="0" err="1" smtClean="0"/>
              <a:t>разработке</a:t>
            </a:r>
            <a:r>
              <a:rPr lang="en-GB" sz="1400" dirty="0" smtClean="0"/>
              <a:t> </a:t>
            </a:r>
            <a:r>
              <a:rPr lang="en-GB" sz="1400" dirty="0" err="1" smtClean="0"/>
              <a:t>первого</a:t>
            </a:r>
            <a:r>
              <a:rPr lang="en-GB" sz="1400" dirty="0" smtClean="0"/>
              <a:t> </a:t>
            </a:r>
            <a:r>
              <a:rPr lang="en-GB" sz="1400" dirty="0" err="1" smtClean="0"/>
              <a:t>отечественного</a:t>
            </a:r>
            <a:r>
              <a:rPr lang="en-GB" sz="1400" dirty="0" smtClean="0"/>
              <a:t>, </a:t>
            </a:r>
            <a:r>
              <a:rPr lang="en-GB" sz="1400" dirty="0" err="1" smtClean="0"/>
              <a:t>среднего</a:t>
            </a:r>
            <a:r>
              <a:rPr lang="en-GB" sz="1400" dirty="0" smtClean="0"/>
              <a:t> </a:t>
            </a:r>
            <a:r>
              <a:rPr lang="en-GB" sz="1400" dirty="0" err="1" smtClean="0"/>
              <a:t>танка</a:t>
            </a:r>
            <a:r>
              <a:rPr lang="en-GB" sz="1400" dirty="0" smtClean="0"/>
              <a:t> Т-24 (1930), а </a:t>
            </a:r>
            <a:r>
              <a:rPr lang="en-GB" sz="1400" dirty="0" err="1" smtClean="0"/>
              <a:t>также</a:t>
            </a:r>
            <a:r>
              <a:rPr lang="en-GB" sz="1400" dirty="0" smtClean="0"/>
              <a:t> </a:t>
            </a:r>
            <a:r>
              <a:rPr lang="en-GB" sz="1400" dirty="0" err="1" smtClean="0"/>
              <a:t>лёгких</a:t>
            </a:r>
            <a:r>
              <a:rPr lang="en-GB" sz="1400" dirty="0" smtClean="0"/>
              <a:t> </a:t>
            </a:r>
            <a:r>
              <a:rPr lang="en-GB" sz="1400" dirty="0" err="1" smtClean="0"/>
              <a:t>колёсно-гусеничных</a:t>
            </a:r>
            <a:r>
              <a:rPr lang="en-GB" sz="1400" dirty="0" smtClean="0"/>
              <a:t> </a:t>
            </a:r>
            <a:r>
              <a:rPr lang="en-GB" sz="1400" dirty="0" err="1" smtClean="0"/>
              <a:t>танков</a:t>
            </a:r>
            <a:r>
              <a:rPr lang="en-GB" sz="1400" dirty="0" smtClean="0"/>
              <a:t> БТ-2 (1931), БТ-5 (1932), БТ-7 (1935) и БТ-7М (1939). </a:t>
            </a:r>
            <a:r>
              <a:rPr lang="en-GB" sz="1400" dirty="0" err="1" smtClean="0"/>
              <a:t>Танки</a:t>
            </a:r>
            <a:r>
              <a:rPr lang="en-GB" sz="1400" dirty="0" smtClean="0"/>
              <a:t> БТ </a:t>
            </a:r>
            <a:r>
              <a:rPr lang="en-GB" sz="1400" dirty="0" err="1" smtClean="0"/>
              <a:t>наряду</a:t>
            </a:r>
            <a:r>
              <a:rPr lang="en-GB" sz="1400" dirty="0" smtClean="0"/>
              <a:t> с Т-26 </a:t>
            </a:r>
            <a:r>
              <a:rPr lang="en-GB" sz="1400" dirty="0" err="1" smtClean="0"/>
              <a:t>составляли</a:t>
            </a:r>
            <a:r>
              <a:rPr lang="en-GB" sz="1400" dirty="0" smtClean="0"/>
              <a:t> в 30-х </a:t>
            </a:r>
            <a:r>
              <a:rPr lang="en-GB" sz="1400" dirty="0" err="1" smtClean="0"/>
              <a:t>гг</a:t>
            </a:r>
            <a:r>
              <a:rPr lang="en-GB" sz="1400" dirty="0" smtClean="0"/>
              <a:t>. </a:t>
            </a:r>
            <a:r>
              <a:rPr lang="en-GB" sz="1400" dirty="0" err="1" smtClean="0"/>
              <a:t>основу</a:t>
            </a:r>
            <a:r>
              <a:rPr lang="en-GB" sz="1400" dirty="0" smtClean="0"/>
              <a:t> </a:t>
            </a:r>
            <a:r>
              <a:rPr lang="en-GB" sz="1400" dirty="0" err="1" smtClean="0"/>
              <a:t>танк</a:t>
            </a:r>
            <a:r>
              <a:rPr lang="en-GB" sz="1400" dirty="0" smtClean="0"/>
              <a:t>, </a:t>
            </a:r>
            <a:r>
              <a:rPr lang="en-GB" sz="1400" dirty="0" err="1" smtClean="0"/>
              <a:t>вооружения</a:t>
            </a:r>
            <a:r>
              <a:rPr lang="en-GB" sz="1400" dirty="0" smtClean="0"/>
              <a:t> </a:t>
            </a:r>
            <a:r>
              <a:rPr lang="en-GB" sz="1400" dirty="0" err="1" smtClean="0"/>
              <a:t>Сов</a:t>
            </a:r>
            <a:r>
              <a:rPr lang="en-GB" sz="1400" dirty="0" smtClean="0"/>
              <a:t>. </a:t>
            </a:r>
            <a:r>
              <a:rPr lang="en-GB" sz="1400" dirty="0" err="1" smtClean="0"/>
              <a:t>Армии</a:t>
            </a:r>
            <a:r>
              <a:rPr lang="en-GB" sz="1400" dirty="0" smtClean="0"/>
              <a:t>. В </a:t>
            </a:r>
            <a:r>
              <a:rPr lang="en-GB" sz="1400" dirty="0" err="1" smtClean="0"/>
              <a:t>качестве</a:t>
            </a:r>
            <a:r>
              <a:rPr lang="en-GB" sz="1400" dirty="0" smtClean="0"/>
              <a:t> </a:t>
            </a:r>
            <a:r>
              <a:rPr lang="en-GB" sz="1400" dirty="0" err="1" smtClean="0"/>
              <a:t>технического</a:t>
            </a:r>
            <a:r>
              <a:rPr lang="en-GB" sz="1400" dirty="0" smtClean="0"/>
              <a:t> </a:t>
            </a:r>
            <a:r>
              <a:rPr lang="en-GB" sz="1400" dirty="0" err="1" smtClean="0"/>
              <a:t>руководителя</a:t>
            </a:r>
            <a:r>
              <a:rPr lang="en-GB" sz="1400" dirty="0" smtClean="0"/>
              <a:t> </a:t>
            </a:r>
            <a:r>
              <a:rPr lang="en-GB" sz="1400" dirty="0" err="1" smtClean="0"/>
              <a:t>проекта</a:t>
            </a:r>
            <a:r>
              <a:rPr lang="en-GB" sz="1400" dirty="0" smtClean="0"/>
              <a:t> </a:t>
            </a:r>
            <a:r>
              <a:rPr lang="en-GB" sz="1400" dirty="0" err="1" smtClean="0"/>
              <a:t>совместно</a:t>
            </a:r>
            <a:r>
              <a:rPr lang="en-GB" sz="1400" dirty="0" smtClean="0"/>
              <a:t> с М. И. </a:t>
            </a:r>
            <a:r>
              <a:rPr lang="en-GB" sz="1400" dirty="0" err="1" smtClean="0"/>
              <a:t>Кошкиным</a:t>
            </a:r>
            <a:r>
              <a:rPr lang="en-GB" sz="1400" dirty="0" smtClean="0"/>
              <a:t> и Н. А. </a:t>
            </a:r>
            <a:r>
              <a:rPr lang="en-GB" sz="1400" dirty="0" err="1" smtClean="0"/>
              <a:t>Кучеренко</a:t>
            </a:r>
            <a:r>
              <a:rPr lang="en-GB" sz="1400" dirty="0" smtClean="0"/>
              <a:t> </a:t>
            </a:r>
            <a:r>
              <a:rPr lang="en-GB" sz="1400" dirty="0" err="1" smtClean="0"/>
              <a:t>возглавлял</a:t>
            </a:r>
            <a:r>
              <a:rPr lang="en-GB" sz="1400" dirty="0" smtClean="0"/>
              <a:t> </a:t>
            </a:r>
            <a:r>
              <a:rPr lang="en-GB" sz="1400" dirty="0" err="1" smtClean="0"/>
              <a:t>разработку</a:t>
            </a:r>
            <a:r>
              <a:rPr lang="en-GB" sz="1400" dirty="0" smtClean="0"/>
              <a:t> </a:t>
            </a:r>
            <a:r>
              <a:rPr lang="en-GB" sz="1400" dirty="0" err="1" smtClean="0"/>
              <a:t>среднего</a:t>
            </a:r>
            <a:r>
              <a:rPr lang="en-GB" sz="1400" dirty="0" smtClean="0"/>
              <a:t> </a:t>
            </a:r>
            <a:r>
              <a:rPr lang="en-GB" sz="1400" dirty="0" err="1" smtClean="0"/>
              <a:t>танка</a:t>
            </a:r>
            <a:r>
              <a:rPr lang="en-GB" sz="1400" dirty="0" smtClean="0"/>
              <a:t> Т-34, </a:t>
            </a:r>
            <a:r>
              <a:rPr lang="en-GB" sz="1400" dirty="0" err="1" smtClean="0"/>
              <a:t>принятого</a:t>
            </a:r>
            <a:r>
              <a:rPr lang="en-GB" sz="1400" dirty="0" smtClean="0"/>
              <a:t> </a:t>
            </a:r>
            <a:r>
              <a:rPr lang="en-GB" sz="1400" dirty="0" err="1" smtClean="0"/>
              <a:t>на</a:t>
            </a:r>
            <a:r>
              <a:rPr lang="en-GB" sz="1400" dirty="0" smtClean="0"/>
              <a:t> </a:t>
            </a:r>
            <a:r>
              <a:rPr lang="en-GB" sz="1400" dirty="0" err="1" smtClean="0"/>
              <a:t>вооружение</a:t>
            </a:r>
            <a:r>
              <a:rPr lang="en-GB" sz="1400" dirty="0" smtClean="0"/>
              <a:t> в 1940 </a:t>
            </a:r>
            <a:r>
              <a:rPr lang="en-GB" sz="1400" dirty="0" err="1" smtClean="0"/>
              <a:t>году</a:t>
            </a:r>
            <a:r>
              <a:rPr lang="en-GB" sz="1400" dirty="0" smtClean="0"/>
              <a:t>. </a:t>
            </a:r>
            <a:r>
              <a:rPr lang="en-GB" sz="1400" dirty="0" err="1" smtClean="0"/>
              <a:t>Во</a:t>
            </a:r>
            <a:r>
              <a:rPr lang="en-GB" sz="1400" dirty="0" smtClean="0"/>
              <a:t> </a:t>
            </a:r>
            <a:r>
              <a:rPr lang="en-GB" sz="1400" dirty="0" err="1" smtClean="0"/>
              <a:t>время</a:t>
            </a:r>
            <a:r>
              <a:rPr lang="en-GB" sz="1400" dirty="0" smtClean="0"/>
              <a:t> </a:t>
            </a:r>
            <a:r>
              <a:rPr lang="en-GB" sz="1400" dirty="0" err="1" smtClean="0"/>
              <a:t>Великой</a:t>
            </a:r>
            <a:r>
              <a:rPr lang="en-GB" sz="1400" dirty="0" smtClean="0"/>
              <a:t> </a:t>
            </a:r>
            <a:r>
              <a:rPr lang="en-GB" sz="1400" dirty="0" err="1" smtClean="0"/>
              <a:t>Отечественной</a:t>
            </a:r>
            <a:r>
              <a:rPr lang="en-GB" sz="1400" dirty="0" smtClean="0"/>
              <a:t> </a:t>
            </a:r>
            <a:r>
              <a:rPr lang="en-GB" sz="1400" dirty="0" err="1" smtClean="0"/>
              <a:t>войны</a:t>
            </a:r>
            <a:r>
              <a:rPr lang="en-GB" sz="1400" dirty="0" smtClean="0"/>
              <a:t> </a:t>
            </a:r>
            <a:r>
              <a:rPr lang="en-GB" sz="1400" dirty="0" err="1" smtClean="0"/>
              <a:t>как</a:t>
            </a:r>
            <a:r>
              <a:rPr lang="en-GB" sz="1400" dirty="0" smtClean="0"/>
              <a:t> </a:t>
            </a:r>
            <a:r>
              <a:rPr lang="en-GB" sz="1400" dirty="0" err="1" smtClean="0"/>
              <a:t>главный</a:t>
            </a:r>
            <a:r>
              <a:rPr lang="en-GB" sz="1400" dirty="0" smtClean="0"/>
              <a:t> </a:t>
            </a:r>
            <a:r>
              <a:rPr lang="en-GB" sz="1400" dirty="0" err="1" smtClean="0"/>
              <a:t>конструктор</a:t>
            </a:r>
            <a:r>
              <a:rPr lang="en-GB" sz="1400" dirty="0" smtClean="0"/>
              <a:t> </a:t>
            </a:r>
            <a:r>
              <a:rPr lang="en-GB" sz="1400" dirty="0" err="1" smtClean="0"/>
              <a:t>руководил</a:t>
            </a:r>
            <a:r>
              <a:rPr lang="en-GB" sz="1400" dirty="0" smtClean="0"/>
              <a:t> </a:t>
            </a:r>
            <a:r>
              <a:rPr lang="en-GB" sz="1400" dirty="0" err="1" smtClean="0"/>
              <a:t>модернизацией</a:t>
            </a:r>
            <a:r>
              <a:rPr lang="en-GB" sz="1400" dirty="0" smtClean="0"/>
              <a:t> </a:t>
            </a:r>
            <a:r>
              <a:rPr lang="en-GB" sz="1400" dirty="0" err="1" smtClean="0"/>
              <a:t>танка</a:t>
            </a:r>
            <a:r>
              <a:rPr lang="en-GB" sz="1400" dirty="0" smtClean="0"/>
              <a:t> Т-34, </a:t>
            </a:r>
            <a:r>
              <a:rPr lang="en-GB" sz="1400" dirty="0" err="1" smtClean="0"/>
              <a:t>признанного</a:t>
            </a:r>
            <a:r>
              <a:rPr lang="en-GB" sz="1400" dirty="0" smtClean="0"/>
              <a:t> </a:t>
            </a:r>
            <a:r>
              <a:rPr lang="en-GB" sz="1400" dirty="0" err="1" smtClean="0"/>
              <a:t>лучшим</a:t>
            </a:r>
            <a:r>
              <a:rPr lang="en-GB" sz="1400" dirty="0" smtClean="0"/>
              <a:t> </a:t>
            </a:r>
            <a:r>
              <a:rPr lang="en-GB" sz="1400" dirty="0" err="1" smtClean="0"/>
              <a:t>танком</a:t>
            </a:r>
            <a:r>
              <a:rPr lang="en-GB" sz="1400" dirty="0" smtClean="0"/>
              <a:t> </a:t>
            </a:r>
            <a:r>
              <a:rPr lang="en-GB" sz="1400" dirty="0" err="1" smtClean="0"/>
              <a:t>периода</a:t>
            </a:r>
            <a:r>
              <a:rPr lang="en-GB" sz="1400" dirty="0" smtClean="0"/>
              <a:t> 2-й </a:t>
            </a:r>
            <a:r>
              <a:rPr lang="en-GB" sz="1400" dirty="0" err="1" smtClean="0"/>
              <a:t>мировой</a:t>
            </a:r>
            <a:r>
              <a:rPr lang="en-GB" sz="1400" dirty="0" smtClean="0"/>
              <a:t> </a:t>
            </a:r>
            <a:r>
              <a:rPr lang="en-GB" sz="1400" dirty="0" err="1" smtClean="0"/>
              <a:t>войны</a:t>
            </a:r>
            <a:r>
              <a:rPr lang="en-GB" sz="1400" dirty="0" smtClean="0"/>
              <a:t>. </a:t>
            </a:r>
            <a:endParaRPr lang="ru-RU"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Содержимое 2"/>
          <p:cNvSpPr>
            <a:spLocks noGrp="1"/>
          </p:cNvSpPr>
          <p:nvPr>
            <p:ph idx="4294967295"/>
          </p:nvPr>
        </p:nvSpPr>
        <p:spPr>
          <a:xfrm>
            <a:off x="1571604" y="4714884"/>
            <a:ext cx="6429420" cy="1500198"/>
          </a:xfrm>
        </p:spPr>
        <p:txBody>
          <a:bodyPr>
            <a:normAutofit lnSpcReduction="10000"/>
          </a:bodyPr>
          <a:lstStyle/>
          <a:p>
            <a:pPr eaLnBrk="1" hangingPunct="1">
              <a:buFont typeface="Wingdings" pitchFamily="2" charset="2"/>
              <a:buNone/>
              <a:defRPr/>
            </a:pPr>
            <a:r>
              <a:rPr lang="ru-RU" sz="1600" b="1" dirty="0" smtClean="0">
                <a:solidFill>
                  <a:srgbClr val="990000"/>
                </a:solidFill>
              </a:rPr>
              <a:t>      </a:t>
            </a:r>
            <a:r>
              <a:rPr lang="ru-RU" sz="2000" b="1" dirty="0" smtClean="0">
                <a:solidFill>
                  <a:srgbClr val="990000"/>
                </a:solidFill>
                <a:latin typeface="+mj-lt"/>
              </a:rPr>
              <a:t>T-34 - самый массовый средний танк Второй мировой войны. Отличается оптимальным соотношением между основными боевыми, эксплуатационными и технологическими характеристиками</a:t>
            </a:r>
            <a:r>
              <a:rPr lang="ru-RU" sz="2000" dirty="0" smtClean="0">
                <a:latin typeface="+mj-lt"/>
              </a:rPr>
              <a:t>. </a:t>
            </a:r>
          </a:p>
        </p:txBody>
      </p:sp>
      <p:pic>
        <p:nvPicPr>
          <p:cNvPr id="10245" name="Picture 8"/>
          <p:cNvPicPr>
            <a:picLocks noChangeAspect="1" noChangeArrowheads="1"/>
          </p:cNvPicPr>
          <p:nvPr/>
        </p:nvPicPr>
        <p:blipFill>
          <a:blip r:embed="rId2"/>
          <a:srcRect/>
          <a:stretch>
            <a:fillRect/>
          </a:stretch>
        </p:blipFill>
        <p:spPr bwMode="auto">
          <a:xfrm>
            <a:off x="1785918" y="500042"/>
            <a:ext cx="5500726" cy="34871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fontScale="90000"/>
          </a:bodyPr>
          <a:lstStyle/>
          <a:p>
            <a:pPr algn="ctr"/>
            <a:r>
              <a:rPr lang="ru-RU" sz="4400" b="1" dirty="0"/>
              <a:t>Авиация.</a:t>
            </a:r>
            <a:r>
              <a:rPr lang="ru-RU" sz="4400" dirty="0"/>
              <a:t/>
            </a:r>
            <a:br>
              <a:rPr lang="ru-RU" sz="4400" dirty="0"/>
            </a:br>
            <a:endParaRPr lang="ru-RU" sz="4400" dirty="0"/>
          </a:p>
        </p:txBody>
      </p:sp>
      <p:pic>
        <p:nvPicPr>
          <p:cNvPr id="40964" name="Picture 4"/>
          <p:cNvPicPr>
            <a:picLocks noGrp="1" noChangeAspect="1" noChangeArrowheads="1"/>
          </p:cNvPicPr>
          <p:nvPr>
            <p:ph sz="quarter" idx="1"/>
          </p:nvPr>
        </p:nvPicPr>
        <p:blipFill>
          <a:blip r:embed="rId2"/>
          <a:stretch>
            <a:fillRect/>
          </a:stretch>
        </p:blipFill>
        <p:spPr>
          <a:xfrm>
            <a:off x="1857356" y="664642"/>
            <a:ext cx="5665266" cy="5907630"/>
          </a:xfrm>
          <a:noFill/>
          <a:ln/>
        </p:spPr>
      </p:pic>
      <p:sp>
        <p:nvSpPr>
          <p:cNvPr id="39938" name="Rectangle 2"/>
          <p:cNvSpPr>
            <a:spLocks noChangeArrowheads="1"/>
          </p:cNvSpPr>
          <p:nvPr/>
        </p:nvSpPr>
        <p:spPr bwMode="auto">
          <a:xfrm>
            <a:off x="5000628" y="428604"/>
            <a:ext cx="3643338"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"Он кричал напоследок, в самолёте сгорая: </a:t>
            </a:r>
            <a:b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br>
            <a: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«Ты живи! Ты дотянешь!» – доносилось сквозь гул. </a:t>
            </a:r>
            <a:b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br>
            <a: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Мы летали под богом возле самого рая, – </a:t>
            </a:r>
            <a:b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br>
            <a:r>
              <a:rPr kumimoji="0" lang="ru-RU" sz="1400" b="1" i="0"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Он поднялся чуть выше и сел там, ну а я – до земли дотянул."</a:t>
            </a:r>
            <a:endParaRPr kumimoji="0" lang="ru-RU" sz="1400" b="0" i="0" u="none" strike="noStrike" cap="none" normalizeH="0" baseline="0" dirty="0" smtClean="0">
              <a:ln>
                <a:noFill/>
              </a:ln>
              <a:solidFill>
                <a:srgbClr val="C00000"/>
              </a:solidFill>
              <a:effectLst/>
              <a:latin typeface="Arial" pitchFamily="34" charset="0"/>
              <a:cs typeface="Arial" pitchFamily="34" charset="0"/>
            </a:endParaRPr>
          </a:p>
          <a:p>
            <a:pPr marL="0" marR="0" lvl="0" indent="254000" algn="r"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rgbClr val="C00000"/>
                </a:solidFill>
                <a:effectLst/>
                <a:latin typeface="Calibri" pitchFamily="34" charset="0"/>
                <a:ea typeface="Times New Roman" pitchFamily="18" charset="0"/>
                <a:cs typeface="Times New Roman" pitchFamily="18" charset="0"/>
              </a:rPr>
              <a:t>В. Высоцкий</a:t>
            </a:r>
            <a:endParaRPr kumimoji="0" lang="ru-RU" sz="1400" b="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ru-RU" sz="4800" b="1"/>
              <a:t>Самолёты:</a:t>
            </a:r>
          </a:p>
        </p:txBody>
      </p:sp>
      <p:sp>
        <p:nvSpPr>
          <p:cNvPr id="38915" name="Rectangle 3"/>
          <p:cNvSpPr>
            <a:spLocks noGrp="1" noChangeArrowheads="1"/>
          </p:cNvSpPr>
          <p:nvPr>
            <p:ph sz="quarter" idx="1"/>
          </p:nvPr>
        </p:nvSpPr>
        <p:spPr/>
        <p:txBody>
          <a:bodyPr/>
          <a:lstStyle/>
          <a:p>
            <a:r>
              <a:rPr lang="ru-RU" sz="4000" b="1"/>
              <a:t>Истребители</a:t>
            </a:r>
          </a:p>
          <a:p>
            <a:r>
              <a:rPr lang="ru-RU" sz="4000" b="1"/>
              <a:t>Бомбардировщики</a:t>
            </a:r>
          </a:p>
          <a:p>
            <a:r>
              <a:rPr lang="ru-RU" sz="4000" b="1"/>
              <a:t>Штурмовики </a:t>
            </a:r>
          </a:p>
          <a:p>
            <a:r>
              <a:rPr lang="ru-RU" sz="4000" b="1"/>
              <a:t>Санитарные</a:t>
            </a:r>
          </a:p>
          <a:p>
            <a:r>
              <a:rPr lang="ru-RU" sz="4000" b="1"/>
              <a:t>Транспортные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a:r>
              <a:rPr lang="ru-RU" sz="4800" b="1" dirty="0"/>
              <a:t>Задачи авиации:</a:t>
            </a:r>
          </a:p>
        </p:txBody>
      </p:sp>
      <p:sp>
        <p:nvSpPr>
          <p:cNvPr id="39939" name="Rectangle 3"/>
          <p:cNvSpPr>
            <a:spLocks noGrp="1" noChangeArrowheads="1"/>
          </p:cNvSpPr>
          <p:nvPr>
            <p:ph sz="quarter" idx="1"/>
          </p:nvPr>
        </p:nvSpPr>
        <p:spPr/>
        <p:txBody>
          <a:bodyPr/>
          <a:lstStyle/>
          <a:p>
            <a:pPr>
              <a:lnSpc>
                <a:spcPct val="90000"/>
              </a:lnSpc>
            </a:pPr>
            <a:r>
              <a:rPr lang="ru-RU" dirty="0"/>
              <a:t>Воевать с самолётами фашистов;</a:t>
            </a:r>
          </a:p>
          <a:p>
            <a:pPr>
              <a:lnSpc>
                <a:spcPct val="90000"/>
              </a:lnSpc>
            </a:pPr>
            <a:r>
              <a:rPr lang="ru-RU" dirty="0"/>
              <a:t>Бомбить вражеские войска, а также мосты, станции, склады, дороги;</a:t>
            </a:r>
          </a:p>
          <a:p>
            <a:pPr>
              <a:lnSpc>
                <a:spcPct val="90000"/>
              </a:lnSpc>
            </a:pPr>
            <a:r>
              <a:rPr lang="ru-RU" dirty="0"/>
              <a:t>Вести разведку, наблюдать с воздуха за неприятелем;</a:t>
            </a:r>
          </a:p>
          <a:p>
            <a:pPr>
              <a:lnSpc>
                <a:spcPct val="90000"/>
              </a:lnSpc>
            </a:pPr>
            <a:r>
              <a:rPr lang="ru-RU" dirty="0"/>
              <a:t>Летать к партизанам в тыл врага, доставлять им оружие, боеприпасы;</a:t>
            </a:r>
          </a:p>
          <a:p>
            <a:pPr>
              <a:lnSpc>
                <a:spcPct val="90000"/>
              </a:lnSpc>
            </a:pPr>
            <a:r>
              <a:rPr lang="ru-RU" dirty="0"/>
              <a:t>Перевозить раненых</a:t>
            </a:r>
          </a:p>
          <a:p>
            <a:pPr>
              <a:lnSpc>
                <a:spcPct val="90000"/>
              </a:lnSpc>
            </a:pPr>
            <a:r>
              <a:rPr lang="ru-RU" dirty="0"/>
              <a:t>Доставлять срочные приказы и донесения</a:t>
            </a:r>
          </a:p>
          <a:p>
            <a:pPr>
              <a:lnSpc>
                <a:spcPct val="90000"/>
              </a:lnSpc>
            </a:pPr>
            <a:r>
              <a:rPr lang="ru-RU" dirty="0"/>
              <a:t>Сбрасывать парашютные десанты в тылу фашистов.</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pPr eaLnBrk="1" hangingPunct="1">
              <a:buFont typeface="Wingdings" pitchFamily="2" charset="2"/>
              <a:buNone/>
              <a:defRPr/>
            </a:pPr>
            <a:r>
              <a:rPr lang="ru-RU" sz="4000" b="1" dirty="0" smtClean="0">
                <a:solidFill>
                  <a:srgbClr val="990000"/>
                </a:solidFill>
                <a:latin typeface="+mj-lt"/>
              </a:rPr>
              <a:t>"Участие в разгроме фашизма - самая благородная и великая задача, которая когда-либо стояла перед наукой …".</a:t>
            </a:r>
          </a:p>
          <a:p>
            <a:pPr algn="r" eaLnBrk="1" hangingPunct="1">
              <a:buFont typeface="Wingdings" pitchFamily="2" charset="2"/>
              <a:buNone/>
              <a:defRPr/>
            </a:pPr>
            <a:r>
              <a:rPr lang="ru-RU" b="1" dirty="0" smtClean="0"/>
              <a:t>В.Л.Комаров, </a:t>
            </a:r>
          </a:p>
          <a:p>
            <a:pPr algn="r" eaLnBrk="1" hangingPunct="1">
              <a:buFont typeface="Wingdings" pitchFamily="2" charset="2"/>
              <a:buNone/>
              <a:defRPr/>
            </a:pPr>
            <a:r>
              <a:rPr lang="ru-RU" b="1" dirty="0" smtClean="0"/>
              <a:t>президента АН в годы войны</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914400" y="1773238"/>
            <a:ext cx="7772400" cy="3960812"/>
          </a:xfrm>
        </p:spPr>
        <p:txBody>
          <a:bodyPr/>
          <a:lstStyle/>
          <a:p>
            <a:r>
              <a:rPr lang="ru-RU" b="1"/>
              <a:t>На вооружение авиации поступали самолёты, которые во многом превосходили прежние образцы по огневой мощи, дальности, высоте и скорости полёта, защищенности</a:t>
            </a:r>
            <a:r>
              <a:rPr lang="ru-RU"/>
              <a:t>. </a:t>
            </a:r>
          </a:p>
          <a:p>
            <a:r>
              <a:rPr lang="ru-RU" b="1"/>
              <a:t>Авиация добилась полного господства в воздухе и перебросила силы на поддержку наземной армии.</a:t>
            </a:r>
          </a:p>
          <a:p>
            <a:endParaRPr lang="ru-RU" b="1"/>
          </a:p>
        </p:txBody>
      </p:sp>
      <p:pic>
        <p:nvPicPr>
          <p:cNvPr id="29700" name="Picture 4"/>
          <p:cNvPicPr>
            <a:picLocks noGrp="1" noChangeAspect="1" noChangeArrowheads="1"/>
          </p:cNvPicPr>
          <p:nvPr>
            <p:ph type="title"/>
          </p:nvPr>
        </p:nvPicPr>
        <p:blipFill>
          <a:blip r:embed="rId2"/>
          <a:srcRect/>
          <a:stretch>
            <a:fillRect/>
          </a:stretch>
        </p:blipFill>
        <p:spPr>
          <a:xfrm>
            <a:off x="2700338" y="333375"/>
            <a:ext cx="3876675" cy="952500"/>
          </a:xfrm>
          <a:solidFill>
            <a:srgbClr val="FF0000">
              <a:alpha val="80000"/>
            </a:srgbClr>
          </a:solid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pPr eaLnBrk="1" hangingPunct="1"/>
            <a:r>
              <a:rPr lang="ru-RU" sz="3200" b="1" dirty="0" smtClean="0">
                <a:solidFill>
                  <a:schemeClr val="accent2"/>
                </a:solidFill>
              </a:rPr>
              <a:t>Александр Сергеевич Яковлев- конструктор самолетов </a:t>
            </a:r>
            <a:r>
              <a:rPr lang="ru-RU" sz="3200" dirty="0" smtClean="0"/>
              <a:t>Як-1, Як-7, Як-9, Як-3 </a:t>
            </a:r>
          </a:p>
        </p:txBody>
      </p:sp>
      <p:pic>
        <p:nvPicPr>
          <p:cNvPr id="11267" name="Picture 4" descr="А.С.Яковлев"/>
          <p:cNvPicPr>
            <a:picLocks noGrp="1" noChangeAspect="1" noChangeArrowheads="1"/>
          </p:cNvPicPr>
          <p:nvPr>
            <p:ph sz="quarter" idx="1"/>
          </p:nvPr>
        </p:nvPicPr>
        <p:blipFill>
          <a:blip r:embed="rId2"/>
          <a:srcRect/>
          <a:stretch>
            <a:fillRect/>
          </a:stretch>
        </p:blipFill>
        <p:spPr>
          <a:xfrm>
            <a:off x="928662" y="1928802"/>
            <a:ext cx="2514600" cy="3606800"/>
          </a:xfrm>
          <a:noFill/>
        </p:spPr>
      </p:pic>
      <p:sp>
        <p:nvSpPr>
          <p:cNvPr id="6" name="Прямоугольник 5"/>
          <p:cNvSpPr/>
          <p:nvPr/>
        </p:nvSpPr>
        <p:spPr>
          <a:xfrm>
            <a:off x="4000496" y="1643050"/>
            <a:ext cx="4572000" cy="4401205"/>
          </a:xfrm>
          <a:prstGeom prst="rect">
            <a:avLst/>
          </a:prstGeom>
        </p:spPr>
        <p:txBody>
          <a:bodyPr>
            <a:spAutoFit/>
          </a:bodyPr>
          <a:lstStyle/>
          <a:p>
            <a:r>
              <a:rPr lang="ru-RU" sz="1400" dirty="0"/>
              <a:t>Яковлев Александр Сергеевич (1906—1989) родился в Москве 1 апреля 1906 г. В 1919—1922 гг., учась в школе, работал курьером. В 1922 г. увлекся строительством летающих авиамоделей. Яковлев — один из основателей массового советского авиамоделизма, планеризма и спортивной </a:t>
            </a:r>
            <a:r>
              <a:rPr lang="ru-RU" sz="1400" dirty="0" smtClean="0"/>
              <a:t>авиации. </a:t>
            </a:r>
          </a:p>
          <a:p>
            <a:r>
              <a:rPr lang="ru-RU" sz="1400" dirty="0" smtClean="0"/>
              <a:t>Под его руководством были сконструированы </a:t>
            </a:r>
            <a:r>
              <a:rPr lang="ru-RU" sz="1400" dirty="0"/>
              <a:t>основные истребители Великой Отечественной войны Як-1, Як-7, Як-9, Як-3 (1940—1946 гг.), составлявшие две трети советской истребительной авиации в годы войны</a:t>
            </a:r>
            <a:r>
              <a:rPr lang="ru-RU" sz="1400" dirty="0" smtClean="0"/>
              <a:t>.</a:t>
            </a:r>
            <a:r>
              <a:rPr lang="ru-RU" sz="1400" dirty="0"/>
              <a:t> </a:t>
            </a:r>
            <a:endParaRPr lang="ru-RU" sz="1400" dirty="0" smtClean="0"/>
          </a:p>
          <a:p>
            <a:r>
              <a:rPr lang="ru-RU" sz="1400" dirty="0" smtClean="0"/>
              <a:t>Он </a:t>
            </a:r>
            <a:r>
              <a:rPr lang="ru-RU" sz="1400" dirty="0"/>
              <a:t>награжден многими отечественными орденами и медалями, а также французскими орденами (офицерским крестом ордена Почетного легиона и военным крестом), Авиационной золотой медалью Международной авиационной федерации (ФАИ). Бронзовый бюст конструктора установлен в Москве, напротив здания его ОКБ. </a:t>
            </a:r>
            <a:br>
              <a:rPr lang="ru-RU" sz="1400" dirty="0"/>
            </a:br>
            <a:r>
              <a:rPr lang="ru-RU" sz="1400" dirty="0"/>
              <a:t>А. С. Яковлев скончался 22 августа 1989 г., похоронен на Новодевичьем кладбище в Москве.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i-main-pic" descr="Картинка 4 из 768"/>
          <p:cNvPicPr>
            <a:picLocks noChangeAspect="1" noChangeArrowheads="1"/>
          </p:cNvPicPr>
          <p:nvPr/>
        </p:nvPicPr>
        <p:blipFill>
          <a:blip r:embed="rId2"/>
          <a:srcRect/>
          <a:stretch>
            <a:fillRect/>
          </a:stretch>
        </p:blipFill>
        <p:spPr bwMode="auto">
          <a:xfrm>
            <a:off x="4786314" y="714356"/>
            <a:ext cx="3852862" cy="2886075"/>
          </a:xfrm>
          <a:prstGeom prst="rect">
            <a:avLst/>
          </a:prstGeom>
          <a:noFill/>
          <a:ln w="9525">
            <a:noFill/>
            <a:miter lim="800000"/>
            <a:headEnd/>
            <a:tailEnd/>
          </a:ln>
        </p:spPr>
      </p:pic>
      <p:sp>
        <p:nvSpPr>
          <p:cNvPr id="11269" name="Rectangle 7"/>
          <p:cNvSpPr>
            <a:spLocks noChangeArrowheads="1"/>
          </p:cNvSpPr>
          <p:nvPr/>
        </p:nvSpPr>
        <p:spPr bwMode="auto">
          <a:xfrm>
            <a:off x="5000628" y="3929066"/>
            <a:ext cx="3816350" cy="1016000"/>
          </a:xfrm>
          <a:prstGeom prst="rect">
            <a:avLst/>
          </a:prstGeom>
          <a:noFill/>
          <a:ln w="9525">
            <a:noFill/>
            <a:miter lim="800000"/>
            <a:headEnd/>
            <a:tailEnd/>
          </a:ln>
        </p:spPr>
        <p:txBody>
          <a:bodyPr anchor="ctr">
            <a:spAutoFit/>
          </a:bodyPr>
          <a:lstStyle/>
          <a:p>
            <a:r>
              <a:rPr lang="ru-RU" sz="2000" b="1" dirty="0">
                <a:solidFill>
                  <a:srgbClr val="FF0000"/>
                </a:solidFill>
                <a:latin typeface="Times New Roman" pitchFamily="18" charset="0"/>
              </a:rPr>
              <a:t>Самый легкий (всего 2650 кг) и </a:t>
            </a:r>
            <a:r>
              <a:rPr lang="ru-RU" sz="2000" b="1" dirty="0" smtClean="0">
                <a:solidFill>
                  <a:srgbClr val="FF0000"/>
                </a:solidFill>
                <a:latin typeface="Times New Roman" pitchFamily="18" charset="0"/>
              </a:rPr>
              <a:t>маневренный истребитель</a:t>
            </a:r>
            <a:r>
              <a:rPr lang="ru-RU" sz="2000" b="1" dirty="0">
                <a:solidFill>
                  <a:srgbClr val="FF0000"/>
                </a:solidFill>
                <a:latin typeface="Times New Roman" pitchFamily="18" charset="0"/>
              </a:rPr>
              <a:t>. </a:t>
            </a:r>
          </a:p>
          <a:p>
            <a:endParaRPr lang="ru-RU" sz="2000" b="1" dirty="0">
              <a:solidFill>
                <a:schemeClr val="hlink"/>
              </a:solidFill>
              <a:latin typeface="Times New Roman" pitchFamily="18" charset="0"/>
            </a:endParaRPr>
          </a:p>
        </p:txBody>
      </p:sp>
      <p:sp>
        <p:nvSpPr>
          <p:cNvPr id="7" name="Содержимое 6"/>
          <p:cNvSpPr>
            <a:spLocks noGrp="1"/>
          </p:cNvSpPr>
          <p:nvPr>
            <p:ph sz="quarter" idx="1"/>
          </p:nvPr>
        </p:nvSpPr>
        <p:spPr>
          <a:xfrm>
            <a:off x="928662" y="285728"/>
            <a:ext cx="3429024" cy="5186386"/>
          </a:xfrm>
        </p:spPr>
        <p:txBody>
          <a:bodyPr>
            <a:normAutofit fontScale="92500"/>
          </a:bodyPr>
          <a:lstStyle/>
          <a:p>
            <a:r>
              <a:rPr lang="ru-RU" sz="1600" b="1" dirty="0" smtClean="0">
                <a:solidFill>
                  <a:schemeClr val="tx1"/>
                </a:solidFill>
                <a:latin typeface="+mn-lt"/>
                <a:ea typeface="+mn-ea"/>
                <a:cs typeface="+mn-cs"/>
              </a:rPr>
              <a:t>Як-3 — советский одномоторный самолёт-истребитель. Самолёт Як-3 создал в 1943 году коллектив, возглавляемый А. С. Яковлевым, развивая уже оправдавший себя в боях истребитель Як-1М. От своего предшественника Як-3 отличался меньшим крылом (его площадь 14,85 квадратных метров вместо 17,15) при тех же размерах фюзеляжа и рядом аэродинамических и конструктивных улучшений. Маслорадиатор, располагавшийся ранее под двигателем ВК-105ПФ2, был перенесён в крыло, а его </a:t>
            </a:r>
            <a:r>
              <a:rPr lang="ru-RU" sz="1600" b="1" dirty="0" err="1" smtClean="0">
                <a:solidFill>
                  <a:schemeClr val="tx1"/>
                </a:solidFill>
                <a:latin typeface="+mn-lt"/>
                <a:ea typeface="+mn-ea"/>
                <a:cs typeface="+mn-cs"/>
              </a:rPr>
              <a:t>воздухозаборник</a:t>
            </a:r>
            <a:r>
              <a:rPr lang="ru-RU" sz="1600" b="1" dirty="0" smtClean="0">
                <a:solidFill>
                  <a:schemeClr val="tx1"/>
                </a:solidFill>
                <a:latin typeface="+mn-lt"/>
                <a:ea typeface="+mn-ea"/>
                <a:cs typeface="+mn-cs"/>
              </a:rPr>
              <a:t> был упразднён и заменён входными отверстиями в носке крыла. </a:t>
            </a:r>
          </a:p>
          <a:p>
            <a:endParaRPr lang="ru-RU"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500042"/>
            <a:ext cx="7772400" cy="5519758"/>
          </a:xfrm>
        </p:spPr>
        <p:txBody>
          <a:bodyPr/>
          <a:lstStyle/>
          <a:p>
            <a:endParaRPr lang="ru-RU" sz="1400" dirty="0" smtClean="0">
              <a:solidFill>
                <a:schemeClr val="tx1"/>
              </a:solidFill>
              <a:latin typeface="+mn-lt"/>
              <a:ea typeface="+mn-ea"/>
              <a:cs typeface="+mn-cs"/>
            </a:endParaRPr>
          </a:p>
          <a:p>
            <a:endParaRPr lang="ru-RU" sz="1400" dirty="0" smtClean="0">
              <a:solidFill>
                <a:schemeClr val="tx1"/>
              </a:solidFill>
              <a:latin typeface="+mn-lt"/>
              <a:ea typeface="+mn-ea"/>
              <a:cs typeface="+mn-cs"/>
            </a:endParaRPr>
          </a:p>
          <a:p>
            <a:r>
              <a:rPr lang="ru-RU" sz="1600" dirty="0" smtClean="0">
                <a:solidFill>
                  <a:schemeClr val="tx1"/>
                </a:solidFill>
                <a:latin typeface="+mn-lt"/>
                <a:ea typeface="+mn-ea"/>
                <a:cs typeface="+mn-cs"/>
              </a:rPr>
              <a:t>Это был один из самых лёгких истребителей в мире первой половины сороковых годов. Высокая скорость (более 650 км/час с двигателем ВК-105ПФ2 и 720-740 км/час с двигателями ВК-107 и ВК-108), отличная скороподъемность (время набора 5 тыс. м — 4,1 мин.), хороший потолок (11 800 м) и маневренность, простота в пилотировании сделали Як-3 любимым самолетом летчиков-истребителей. В конструкции Як-3 был воплощен опыт коллектива, уже создавшего ряд отличных боевых машин, и советы летчиков, которые на них воевали, достижения промышленности, которая дала конструкторам материалы, позволившие спроектировать машину с нагрузкой на крыло, близкой к 200 кг/м2. В заключении НИИ ВВС отмечалось, что Як-3 с двигателем ВК-107А "...по основным летно-техническим данным в диапазоне высот от земли до практического потолка является лучшим из известных отечественных и иностранных истребителей". Заводы построили 4848 самолетов Як-3. По окончании войны французские лётчики полка Нормандия-Неман на 41 истребителе Як-3, переданных в дар, вылетели во Францию. Эти самолёты стояли на вооружении Франции до 1956 года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85720" y="277812"/>
            <a:ext cx="8715436" cy="1222361"/>
          </a:xfrm>
        </p:spPr>
        <p:txBody>
          <a:bodyPr>
            <a:normAutofit fontScale="90000"/>
          </a:bodyPr>
          <a:lstStyle/>
          <a:p>
            <a:pPr algn="ctr" eaLnBrk="1" hangingPunct="1"/>
            <a:r>
              <a:rPr lang="ru-RU" sz="3600" b="1" dirty="0" smtClean="0">
                <a:solidFill>
                  <a:schemeClr val="accent2"/>
                </a:solidFill>
              </a:rPr>
              <a:t>Семен Алексеевич Лавочкин-конструктор самолетов  </a:t>
            </a:r>
            <a:r>
              <a:rPr lang="ru-RU" sz="3600" u="sng" dirty="0" smtClean="0"/>
              <a:t> </a:t>
            </a:r>
            <a:r>
              <a:rPr lang="ru-RU" sz="2400" b="1" dirty="0" smtClean="0">
                <a:solidFill>
                  <a:schemeClr val="accent1"/>
                </a:solidFill>
              </a:rPr>
              <a:t>ЛаГГ-1 </a:t>
            </a:r>
            <a:r>
              <a:rPr lang="ru-RU" sz="2400" b="1" dirty="0" err="1" smtClean="0">
                <a:solidFill>
                  <a:schemeClr val="accent1"/>
                </a:solidFill>
              </a:rPr>
              <a:t>ЛаГГ</a:t>
            </a:r>
            <a:r>
              <a:rPr lang="ru-RU" sz="2400" b="1" dirty="0" smtClean="0">
                <a:solidFill>
                  <a:schemeClr val="accent1"/>
                </a:solidFill>
              </a:rPr>
              <a:t>- 3, Ла-5,Ла-7.</a:t>
            </a:r>
          </a:p>
        </p:txBody>
      </p:sp>
      <p:pic>
        <p:nvPicPr>
          <p:cNvPr id="12291" name="i-main-pic" descr="Картинка 10 из 72"/>
          <p:cNvPicPr>
            <a:picLocks noGrp="1" noChangeAspect="1" noChangeArrowheads="1"/>
          </p:cNvPicPr>
          <p:nvPr>
            <p:ph sz="quarter" idx="1"/>
          </p:nvPr>
        </p:nvPicPr>
        <p:blipFill>
          <a:blip r:embed="rId2"/>
          <a:srcRect/>
          <a:stretch>
            <a:fillRect/>
          </a:stretch>
        </p:blipFill>
        <p:spPr>
          <a:xfrm>
            <a:off x="827088" y="1773238"/>
            <a:ext cx="2965450" cy="3870325"/>
          </a:xfrm>
          <a:noFill/>
        </p:spPr>
      </p:pic>
      <p:sp>
        <p:nvSpPr>
          <p:cNvPr id="12293" name="Rectangle 6"/>
          <p:cNvSpPr>
            <a:spLocks noChangeArrowheads="1"/>
          </p:cNvSpPr>
          <p:nvPr/>
        </p:nvSpPr>
        <p:spPr bwMode="auto">
          <a:xfrm>
            <a:off x="4000497" y="1714488"/>
            <a:ext cx="4078292" cy="3170099"/>
          </a:xfrm>
          <a:prstGeom prst="rect">
            <a:avLst/>
          </a:prstGeom>
          <a:noFill/>
          <a:ln w="9525">
            <a:noFill/>
            <a:miter lim="800000"/>
            <a:headEnd/>
            <a:tailEnd/>
          </a:ln>
        </p:spPr>
        <p:txBody>
          <a:bodyPr wrap="square" anchor="ctr">
            <a:spAutoFit/>
          </a:bodyPr>
          <a:lstStyle/>
          <a:p>
            <a:r>
              <a:rPr lang="ru-RU" sz="2000" dirty="0"/>
              <a:t>С 1939 года главный конструктор по самолётостроению, с 1956 года – генеральный конструктор. Под его руководством созданы истребители </a:t>
            </a:r>
            <a:r>
              <a:rPr lang="ru-RU" sz="2000" dirty="0" smtClean="0"/>
              <a:t>ЛаГГ-1 , ЛаГГ-3(совместно </a:t>
            </a:r>
            <a:r>
              <a:rPr lang="ru-RU" sz="2000" dirty="0"/>
              <a:t>с М.И. Гудковым и В.П. Горбуновым), Ла-5, </a:t>
            </a:r>
            <a:r>
              <a:rPr lang="ru-RU" sz="2000" dirty="0" smtClean="0"/>
              <a:t>Ла-7</a:t>
            </a:r>
            <a:r>
              <a:rPr lang="ru-RU" sz="2000" dirty="0"/>
              <a:t>, широко применявшиеся в годы Великой Отечественной войны.</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214290"/>
            <a:ext cx="4572032" cy="5916635"/>
          </a:xfrm>
        </p:spPr>
        <p:txBody>
          <a:bodyPr>
            <a:normAutofit/>
          </a:bodyPr>
          <a:lstStyle/>
          <a:p>
            <a:r>
              <a:rPr lang="ru-RU" sz="1400" dirty="0" smtClean="0">
                <a:solidFill>
                  <a:schemeClr val="tx1"/>
                </a:solidFill>
                <a:latin typeface="+mn-lt"/>
                <a:ea typeface="+mn-ea"/>
                <a:cs typeface="+mn-cs"/>
              </a:rPr>
              <a:t>Лавочкин Ла-5 — одномоторный истребитель созданный ОКБ-21 под руководством С.А.Лавочкина в 1942 г. в г. Горьком. Самолёт представлял собой одноместный моноплан, с закрытой кабиной, деревянным каркасом с матерчатой обшивкой и деревянными лонжеронами крыла. Первоначальное название - ЛаГГ-5. Лавочкин в 1942 г. установил на ЛАГГ более легкий мотор воздушного охлаждения. Уже в конце года новый истребитель Ла-5 отлично проявил себя в боях под Сталинградом. Он превосходил "</a:t>
            </a:r>
            <a:r>
              <a:rPr lang="ru-RU" sz="1400" dirty="0" err="1" smtClean="0">
                <a:solidFill>
                  <a:schemeClr val="tx1"/>
                </a:solidFill>
                <a:latin typeface="+mn-lt"/>
                <a:ea typeface="+mn-ea"/>
                <a:cs typeface="+mn-cs"/>
              </a:rPr>
              <a:t>мессершмитт</a:t>
            </a:r>
            <a:r>
              <a:rPr lang="ru-RU" sz="1400" dirty="0" smtClean="0">
                <a:solidFill>
                  <a:schemeClr val="tx1"/>
                </a:solidFill>
                <a:latin typeface="+mn-lt"/>
                <a:ea typeface="+mn-ea"/>
                <a:cs typeface="+mn-cs"/>
              </a:rPr>
              <a:t>" по скорости и особенно в вооружении. Две 20-миллиметровые пушки оказались гораздо эффективнее одной пушки и двух пулеметов фашистского самолета. Под Сталинградом был сформирован авиаполк, полностью состоящий из летчиков-асов, которые сражались на Ла-5. Практически все летчики этого полка стали Героями Советского Союза.</a:t>
            </a:r>
          </a:p>
          <a:p>
            <a:r>
              <a:rPr lang="ru-RU" sz="1400" dirty="0" smtClean="0">
                <a:solidFill>
                  <a:schemeClr val="tx1"/>
                </a:solidFill>
                <a:latin typeface="+mn-lt"/>
                <a:ea typeface="+mn-ea"/>
                <a:cs typeface="+mn-cs"/>
              </a:rPr>
              <a:t>В 1943 г. появился Ла-7. Сохранив неизменной массу машины, конструкторы поставили на нее третью пушку и, улучшив аэродинамику, довели скорость истребителя до 680 км/ч</a:t>
            </a:r>
            <a:endParaRPr lang="ru-RU" sz="1400" b="1" dirty="0" smtClean="0">
              <a:solidFill>
                <a:schemeClr val="tx1"/>
              </a:solidFill>
              <a:latin typeface="+mn-lt"/>
              <a:ea typeface="+mn-ea"/>
              <a:cs typeface="+mn-cs"/>
            </a:endParaRPr>
          </a:p>
        </p:txBody>
      </p:sp>
      <p:pic>
        <p:nvPicPr>
          <p:cNvPr id="5" name="i-main-pic" descr="Картинка 6 из 921"/>
          <p:cNvPicPr>
            <a:picLocks noChangeAspect="1" noChangeArrowheads="1"/>
          </p:cNvPicPr>
          <p:nvPr/>
        </p:nvPicPr>
        <p:blipFill>
          <a:blip r:embed="rId2"/>
          <a:srcRect/>
          <a:stretch>
            <a:fillRect/>
          </a:stretch>
        </p:blipFill>
        <p:spPr bwMode="auto">
          <a:xfrm>
            <a:off x="5000628" y="428604"/>
            <a:ext cx="3803647" cy="2874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algn="ctr" eaLnBrk="1" hangingPunct="1"/>
            <a:r>
              <a:rPr lang="ru-RU" sz="3600" smtClean="0"/>
              <a:t> </a:t>
            </a:r>
            <a:r>
              <a:rPr lang="ru-RU" sz="3600" b="1" smtClean="0">
                <a:solidFill>
                  <a:schemeClr val="accent2"/>
                </a:solidFill>
              </a:rPr>
              <a:t>Андрей Николаевич Туполев - конструктор самолета Ту-2</a:t>
            </a:r>
          </a:p>
        </p:txBody>
      </p:sp>
      <p:pic>
        <p:nvPicPr>
          <p:cNvPr id="13315" name="i-main-pic" descr="Картинка 1 из 158"/>
          <p:cNvPicPr>
            <a:picLocks noGrp="1" noChangeAspect="1" noChangeArrowheads="1"/>
          </p:cNvPicPr>
          <p:nvPr>
            <p:ph sz="quarter" idx="1"/>
          </p:nvPr>
        </p:nvPicPr>
        <p:blipFill>
          <a:blip r:embed="rId2"/>
          <a:srcRect/>
          <a:stretch>
            <a:fillRect/>
          </a:stretch>
        </p:blipFill>
        <p:spPr>
          <a:xfrm>
            <a:off x="785813" y="1785938"/>
            <a:ext cx="3000375" cy="4176712"/>
          </a:xfrm>
          <a:noFill/>
        </p:spPr>
      </p:pic>
      <p:sp>
        <p:nvSpPr>
          <p:cNvPr id="6" name="Прямоугольник 5"/>
          <p:cNvSpPr/>
          <p:nvPr/>
        </p:nvSpPr>
        <p:spPr>
          <a:xfrm>
            <a:off x="3786182" y="1643050"/>
            <a:ext cx="5214974" cy="4893647"/>
          </a:xfrm>
          <a:prstGeom prst="rect">
            <a:avLst/>
          </a:prstGeom>
        </p:spPr>
        <p:txBody>
          <a:bodyPr wrap="square">
            <a:spAutoFit/>
          </a:bodyPr>
          <a:lstStyle/>
          <a:p>
            <a:r>
              <a:rPr lang="ru-RU" sz="1400" dirty="0"/>
              <a:t>Туполев Андрей Николаевич (10.09.1888 - 23.12.1972) - советский авиаконструктор, академик АН СССР (1953; член-корр. 1933), генерал-полковник-инженер (1968), трижды Герой Социалистического Труда (1945, 1957, 1972), Герой Труда РСФСР (1926). В 1908 </a:t>
            </a:r>
            <a:r>
              <a:rPr lang="ru-RU" sz="1400" dirty="0" smtClean="0"/>
              <a:t>г</a:t>
            </a:r>
            <a:r>
              <a:rPr lang="ru-RU" sz="1400" dirty="0"/>
              <a:t> А.Н.Туполев почётный член Королевского авиационного общества Великобритании (1970) и Американского института аэронавтики и астронавтики (1971). Ему присуждены премии Н.Е. Жуковского (1958), золотая авиационная медаль ФАИ (1958), премия им. Леонардо да Винчи (1971), золотая медаль Общества основоположников авиации Франции (1971). Был членом ЦИК СССР, Депутат ВС СССР с 1950. Лауреат Ленинской премии (1957), Государственных премий СССР (1943, 1948, 1949, 1952, 1972). Награжден 8 орденами Ленина, орденами Октябрьской Революции, Суворова 2-й степени, Отечественной войны 1-й степени, 2 орденами Трудового Красного Знамени, орденами Красной Звезды, «Знак Почёта», медалями, а также иностранными орденами. Имя Туполева носят Авиационный научно-технический комплекс в Москве, Казанский авиационный институт, остров в Обской губе Карского моря. В г.Кимры Тверской обл. установлен бюст Туполеву</a:t>
            </a:r>
            <a:r>
              <a:rPr lang="ru-RU" dirty="0"/>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pPr algn="ctr" eaLnBrk="1" hangingPunct="1"/>
            <a:r>
              <a:rPr lang="ru-RU" sz="3600" smtClean="0"/>
              <a:t> </a:t>
            </a:r>
            <a:r>
              <a:rPr lang="ru-RU" sz="3600" b="1" smtClean="0">
                <a:solidFill>
                  <a:schemeClr val="accent2"/>
                </a:solidFill>
              </a:rPr>
              <a:t>Андрей Николаевич Туполев - конструктор самолета Ту-2</a:t>
            </a:r>
          </a:p>
        </p:txBody>
      </p:sp>
      <p:sp>
        <p:nvSpPr>
          <p:cNvPr id="6" name="Содержимое 5"/>
          <p:cNvSpPr>
            <a:spLocks noGrp="1"/>
          </p:cNvSpPr>
          <p:nvPr>
            <p:ph sz="quarter" idx="1"/>
          </p:nvPr>
        </p:nvSpPr>
        <p:spPr>
          <a:xfrm>
            <a:off x="914400" y="1600200"/>
            <a:ext cx="3014658" cy="4530725"/>
          </a:xfrm>
        </p:spPr>
        <p:txBody>
          <a:bodyPr/>
          <a:lstStyle/>
          <a:p>
            <a:r>
              <a:rPr lang="ru-RU" sz="2400" dirty="0" smtClean="0">
                <a:solidFill>
                  <a:schemeClr val="tx1"/>
                </a:solidFill>
                <a:latin typeface="+mn-lt"/>
                <a:ea typeface="+mn-ea"/>
                <a:cs typeface="+mn-cs"/>
              </a:rPr>
              <a:t>Был необоснованно репрессирован и в 1937-41 годах, находясь в заключении, работал в ЦК.Б-29 НКВД. Здесь им был создан фронтовой бомбардировщик «103» (Ту-2)</a:t>
            </a:r>
            <a:endParaRPr lang="ru-RU" sz="2400" dirty="0"/>
          </a:p>
        </p:txBody>
      </p:sp>
      <p:pic>
        <p:nvPicPr>
          <p:cNvPr id="13316" name="i-main-pic" descr="Картинка 1 из 44284"/>
          <p:cNvPicPr>
            <a:picLocks noChangeAspect="1" noChangeArrowheads="1"/>
          </p:cNvPicPr>
          <p:nvPr/>
        </p:nvPicPr>
        <p:blipFill>
          <a:blip r:embed="rId2"/>
          <a:srcRect/>
          <a:stretch>
            <a:fillRect/>
          </a:stretch>
        </p:blipFill>
        <p:spPr bwMode="auto">
          <a:xfrm>
            <a:off x="4000500" y="2000250"/>
            <a:ext cx="4824413" cy="3184525"/>
          </a:xfrm>
          <a:prstGeom prst="rect">
            <a:avLst/>
          </a:prstGeom>
          <a:noFill/>
          <a:ln w="9525">
            <a:noFill/>
            <a:miter lim="800000"/>
            <a:headEnd/>
            <a:tailEnd/>
          </a:ln>
        </p:spPr>
      </p:pic>
      <p:sp>
        <p:nvSpPr>
          <p:cNvPr id="97286" name="Rectangle 6"/>
          <p:cNvSpPr>
            <a:spLocks noChangeArrowheads="1"/>
          </p:cNvSpPr>
          <p:nvPr/>
        </p:nvSpPr>
        <p:spPr bwMode="auto">
          <a:xfrm>
            <a:off x="4572000" y="5429250"/>
            <a:ext cx="3862388" cy="708025"/>
          </a:xfrm>
          <a:prstGeom prst="rect">
            <a:avLst/>
          </a:prstGeom>
          <a:noFill/>
          <a:ln w="9525">
            <a:noFill/>
            <a:miter lim="800000"/>
            <a:headEnd/>
            <a:tailEnd/>
          </a:ln>
          <a:effectLst/>
        </p:spPr>
        <p:txBody>
          <a:bodyPr anchor="ctr">
            <a:spAutoFit/>
          </a:bodyPr>
          <a:lstStyle/>
          <a:p>
            <a:pPr>
              <a:defRPr/>
            </a:pPr>
            <a:r>
              <a:rPr lang="ru-RU" sz="2000" b="1" dirty="0">
                <a:solidFill>
                  <a:srgbClr val="990000"/>
                </a:solidFill>
                <a:latin typeface="+mj-lt"/>
              </a:rPr>
              <a:t>Поднимает 3000 кг бомб и развивает скорость до 547 км/ч.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pPr algn="ctr" eaLnBrk="1" hangingPunct="1"/>
            <a:r>
              <a:rPr lang="ru-RU" sz="3600" b="1" dirty="0" smtClean="0">
                <a:solidFill>
                  <a:schemeClr val="accent2"/>
                </a:solidFill>
              </a:rPr>
              <a:t>Сергей Владимирович  Ильюшин- конструктор самолета Ил-2</a:t>
            </a:r>
          </a:p>
        </p:txBody>
      </p:sp>
      <p:pic>
        <p:nvPicPr>
          <p:cNvPr id="14339" name="i-main-pic" descr="Картинка 5 из 90"/>
          <p:cNvPicPr>
            <a:picLocks noGrp="1" noChangeAspect="1" noChangeArrowheads="1"/>
          </p:cNvPicPr>
          <p:nvPr>
            <p:ph sz="quarter" idx="1"/>
          </p:nvPr>
        </p:nvPicPr>
        <p:blipFill>
          <a:blip r:embed="rId2"/>
          <a:srcRect/>
          <a:stretch>
            <a:fillRect/>
          </a:stretch>
        </p:blipFill>
        <p:spPr>
          <a:xfrm>
            <a:off x="142844" y="1000108"/>
            <a:ext cx="2219064" cy="3071834"/>
          </a:xfrm>
          <a:noFill/>
        </p:spPr>
      </p:pic>
      <p:sp>
        <p:nvSpPr>
          <p:cNvPr id="98310" name="Rectangle 6"/>
          <p:cNvSpPr>
            <a:spLocks noChangeArrowheads="1"/>
          </p:cNvSpPr>
          <p:nvPr/>
        </p:nvSpPr>
        <p:spPr bwMode="auto">
          <a:xfrm>
            <a:off x="2500298" y="1285861"/>
            <a:ext cx="6643702" cy="5416868"/>
          </a:xfrm>
          <a:prstGeom prst="rect">
            <a:avLst/>
          </a:prstGeom>
          <a:noFill/>
          <a:ln w="9525">
            <a:noFill/>
            <a:miter lim="800000"/>
            <a:headEnd/>
            <a:tailEnd/>
          </a:ln>
          <a:effectLst/>
        </p:spPr>
        <p:txBody>
          <a:bodyPr wrap="square" anchor="ctr">
            <a:spAutoFit/>
          </a:bodyPr>
          <a:lstStyle/>
          <a:p>
            <a:pPr>
              <a:defRPr/>
            </a:pPr>
            <a:r>
              <a:rPr lang="ru-RU" sz="1400" dirty="0"/>
              <a:t>Ильюшин Сергей Владимирович – Генеральный конструктор авиационной техники, академик Академии наук СССР, генерал-полковник инженерно-технической службы. Генерал-полковник-инженер (1967), доктор технических наук (1940). Награждён восемью орденами Ленина (№ 3288 от 30.12.1936, 25.11.1941, 21.02.1945, № ;52238 от 2.07.1945, 30.03.1954, 30.03.1964, 26.04.1971, 29.03.1974), орденом Октябрьской революции (2.10.1969), двумя орденами Красного Знамени (№ 140185 от 3.10.1944, 15.11.1950), орденом Суворова 1-й (16.09.1945) и 2-й степени (№ 1055 от 19.08.1944), орденом Трудового Красного Знамени (№ 2584 от 5.03.1939), двумя орденами Красной Звезды (№ 176 от 17.08.1933, 28.10.1967), медалями, а также Рыцарским крестом 2-й степени Ордена Командоров (1969, Польша). </a:t>
            </a:r>
            <a:br>
              <a:rPr lang="ru-RU" sz="1400" dirty="0"/>
            </a:br>
            <a:r>
              <a:rPr lang="ru-RU" sz="1400" dirty="0"/>
              <a:t/>
            </a:r>
            <a:br>
              <a:rPr lang="ru-RU" sz="1400" dirty="0"/>
            </a:br>
            <a:r>
              <a:rPr lang="ru-RU" sz="1400" dirty="0"/>
              <a:t>Лауреат Ленинской премии (1960, за создание Ил-18), Сталинской премии (1941, 1942, 1943, 1946, 1947, 1950, 1952), Государственной премии СССР (1971). </a:t>
            </a:r>
            <a:br>
              <a:rPr lang="ru-RU" sz="1400" dirty="0"/>
            </a:br>
            <a:endParaRPr lang="ru-RU" sz="1400" dirty="0" smtClean="0"/>
          </a:p>
          <a:p>
            <a:r>
              <a:rPr lang="ru-RU" sz="1400" dirty="0" smtClean="0"/>
              <a:t> </a:t>
            </a:r>
            <a:r>
              <a:rPr lang="ru-RU" sz="1400" dirty="0"/>
              <a:t>В 1939 году КБ Ильюшина разработало штурмовик Ил-2, имевший великолепное сочетание аэродинамической компоновки, устойчивости и управляемости с достаточным запасом мощности двигателя и рациональной схемой бронирования всех жизненно важных частей самолета. </a:t>
            </a:r>
          </a:p>
          <a:p>
            <a:endParaRPr lang="ru-RU" sz="1400" dirty="0"/>
          </a:p>
          <a:p>
            <a:r>
              <a:rPr lang="ru-RU" sz="1400" dirty="0"/>
              <a:t>Самый массовый боевой самолёт в истории, было выпущено более 36 тысяч штук </a:t>
            </a:r>
          </a:p>
          <a:p>
            <a:pPr>
              <a:defRPr/>
            </a:pPr>
            <a:r>
              <a:rPr lang="ru-RU" sz="1200" dirty="0"/>
              <a:t/>
            </a:r>
            <a:br>
              <a:rPr lang="ru-RU" sz="1200" dirty="0"/>
            </a:br>
            <a:r>
              <a:rPr lang="ru-RU" sz="1200" b="1" dirty="0" smtClean="0">
                <a:solidFill>
                  <a:srgbClr val="990000"/>
                </a:solidFill>
              </a:rPr>
              <a:t>.</a:t>
            </a:r>
            <a:endParaRPr lang="ru-RU" sz="1200" b="1" dirty="0">
              <a:solidFill>
                <a:srgbClr val="99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i-main-pic" descr="Картинка 2 из 301"/>
          <p:cNvPicPr>
            <a:picLocks noChangeAspect="1" noChangeArrowheads="1"/>
          </p:cNvPicPr>
          <p:nvPr/>
        </p:nvPicPr>
        <p:blipFill>
          <a:blip r:embed="rId2"/>
          <a:srcRect/>
          <a:stretch>
            <a:fillRect/>
          </a:stretch>
        </p:blipFill>
        <p:spPr bwMode="auto">
          <a:xfrm>
            <a:off x="4214813" y="1857375"/>
            <a:ext cx="4660900" cy="3155950"/>
          </a:xfrm>
          <a:prstGeom prst="rect">
            <a:avLst/>
          </a:prstGeom>
          <a:noFill/>
          <a:ln w="9525">
            <a:noFill/>
            <a:miter lim="800000"/>
            <a:headEnd/>
            <a:tailEnd/>
          </a:ln>
        </p:spPr>
      </p:pic>
      <p:sp>
        <p:nvSpPr>
          <p:cNvPr id="98310" name="Rectangle 6"/>
          <p:cNvSpPr>
            <a:spLocks noChangeArrowheads="1"/>
          </p:cNvSpPr>
          <p:nvPr/>
        </p:nvSpPr>
        <p:spPr bwMode="auto">
          <a:xfrm>
            <a:off x="5572132" y="5429250"/>
            <a:ext cx="3146418" cy="1015663"/>
          </a:xfrm>
          <a:prstGeom prst="rect">
            <a:avLst/>
          </a:prstGeom>
          <a:noFill/>
          <a:ln w="9525">
            <a:noFill/>
            <a:miter lim="800000"/>
            <a:headEnd/>
            <a:tailEnd/>
          </a:ln>
          <a:effectLst/>
        </p:spPr>
        <p:txBody>
          <a:bodyPr wrap="square" anchor="ctr">
            <a:spAutoFit/>
          </a:bodyPr>
          <a:lstStyle/>
          <a:p>
            <a:pPr>
              <a:defRPr/>
            </a:pPr>
            <a:r>
              <a:rPr lang="ru-RU" sz="2000" b="1" dirty="0" smtClean="0">
                <a:solidFill>
                  <a:srgbClr val="990000"/>
                </a:solidFill>
                <a:latin typeface="+mj-lt"/>
              </a:rPr>
              <a:t>Ил-2 </a:t>
            </a:r>
            <a:r>
              <a:rPr lang="ru-RU" sz="2000" b="1" dirty="0">
                <a:solidFill>
                  <a:srgbClr val="990000"/>
                </a:solidFill>
                <a:latin typeface="+mj-lt"/>
              </a:rPr>
              <a:t>имел мощный двигатель, усилен  броней  и вооружением</a:t>
            </a:r>
            <a:r>
              <a:rPr lang="ru-RU" b="1" dirty="0">
                <a:solidFill>
                  <a:srgbClr val="990000"/>
                </a:solidFill>
              </a:rPr>
              <a:t>.</a:t>
            </a:r>
          </a:p>
        </p:txBody>
      </p:sp>
      <p:sp>
        <p:nvSpPr>
          <p:cNvPr id="6" name="Содержимое 5"/>
          <p:cNvSpPr>
            <a:spLocks noGrp="1"/>
          </p:cNvSpPr>
          <p:nvPr>
            <p:ph sz="quarter" idx="1"/>
          </p:nvPr>
        </p:nvSpPr>
        <p:spPr>
          <a:xfrm>
            <a:off x="0" y="214290"/>
            <a:ext cx="5143504" cy="5916635"/>
          </a:xfrm>
        </p:spPr>
        <p:txBody>
          <a:bodyPr>
            <a:noAutofit/>
          </a:bodyPr>
          <a:lstStyle/>
          <a:p>
            <a:r>
              <a:rPr lang="ru-RU" sz="1400" dirty="0" smtClean="0">
                <a:solidFill>
                  <a:schemeClr val="tx1"/>
                </a:solidFill>
                <a:latin typeface="+mn-lt"/>
                <a:ea typeface="+mn-ea"/>
                <a:cs typeface="+mn-cs"/>
              </a:rPr>
              <a:t>В Красной Армии самолёт получил прозвище «Горбатый» (за характерную форму фюзеляжа). Конструкторы называли разработанный ими самолёт «Летающим танком». Немецкие пилоты за живучесть называли его нем. </a:t>
            </a:r>
            <a:r>
              <a:rPr lang="ru-RU" sz="1400" i="1" dirty="0" smtClean="0">
                <a:solidFill>
                  <a:schemeClr val="tx1"/>
                </a:solidFill>
                <a:latin typeface="+mn-lt"/>
                <a:ea typeface="+mn-ea"/>
                <a:cs typeface="+mn-cs"/>
              </a:rPr>
              <a:t>«</a:t>
            </a:r>
            <a:r>
              <a:rPr lang="ru-RU" sz="1400" i="1" dirty="0" err="1" smtClean="0">
                <a:solidFill>
                  <a:schemeClr val="tx1"/>
                </a:solidFill>
                <a:latin typeface="+mn-lt"/>
                <a:ea typeface="+mn-ea"/>
                <a:cs typeface="+mn-cs"/>
              </a:rPr>
              <a:t>Betonflugzeug</a:t>
            </a:r>
            <a:r>
              <a:rPr lang="ru-RU" sz="1400" i="1" dirty="0" smtClean="0">
                <a:solidFill>
                  <a:schemeClr val="tx1"/>
                </a:solidFill>
                <a:latin typeface="+mn-lt"/>
                <a:ea typeface="+mn-ea"/>
                <a:cs typeface="+mn-cs"/>
              </a:rPr>
              <a:t>» — «бетонный самолёт» и нем. «</a:t>
            </a:r>
            <a:r>
              <a:rPr lang="ru-RU" sz="1400" i="1" dirty="0" err="1" smtClean="0">
                <a:solidFill>
                  <a:schemeClr val="tx1"/>
                </a:solidFill>
                <a:latin typeface="+mn-lt"/>
                <a:ea typeface="+mn-ea"/>
                <a:cs typeface="+mn-cs"/>
              </a:rPr>
              <a:t>Zementbomber</a:t>
            </a:r>
            <a:r>
              <a:rPr lang="ru-RU" sz="1400" i="1" dirty="0" smtClean="0">
                <a:solidFill>
                  <a:schemeClr val="tx1"/>
                </a:solidFill>
                <a:latin typeface="+mn-lt"/>
                <a:ea typeface="+mn-ea"/>
                <a:cs typeface="+mn-cs"/>
              </a:rPr>
              <a:t>» — «цементированный бомбардировщик». У наземных войск вермахта самолёт пользовался дурной репутацией и заслужил несколько почётных прозвищ, таких как «мясник» (нем. </a:t>
            </a:r>
            <a:r>
              <a:rPr lang="ru-RU" sz="1400" i="1" dirty="0" err="1" smtClean="0">
                <a:solidFill>
                  <a:schemeClr val="tx1"/>
                </a:solidFill>
                <a:latin typeface="+mn-lt"/>
                <a:ea typeface="+mn-ea"/>
                <a:cs typeface="+mn-cs"/>
              </a:rPr>
              <a:t>Schlächter</a:t>
            </a:r>
            <a:r>
              <a:rPr lang="ru-RU" sz="1400" i="1" dirty="0" smtClean="0">
                <a:solidFill>
                  <a:schemeClr val="tx1"/>
                </a:solidFill>
                <a:latin typeface="+mn-lt"/>
                <a:ea typeface="+mn-ea"/>
                <a:cs typeface="+mn-cs"/>
              </a:rPr>
              <a:t>), «мясорубка» (</a:t>
            </a:r>
            <a:r>
              <a:rPr lang="ru-RU" sz="1400" i="1" dirty="0" err="1" smtClean="0">
                <a:solidFill>
                  <a:schemeClr val="tx1"/>
                </a:solidFill>
                <a:latin typeface="+mn-lt"/>
                <a:ea typeface="+mn-ea"/>
                <a:cs typeface="+mn-cs"/>
              </a:rPr>
              <a:t>Fleischwolf</a:t>
            </a:r>
            <a:r>
              <a:rPr lang="ru-RU" sz="1400" i="1" dirty="0" smtClean="0">
                <a:solidFill>
                  <a:schemeClr val="tx1"/>
                </a:solidFill>
                <a:latin typeface="+mn-lt"/>
                <a:ea typeface="+mn-ea"/>
                <a:cs typeface="+mn-cs"/>
              </a:rPr>
              <a:t>), «Железный Густав» (</a:t>
            </a:r>
            <a:r>
              <a:rPr lang="ru-RU" sz="1400" i="1" dirty="0" err="1" smtClean="0">
                <a:solidFill>
                  <a:schemeClr val="tx1"/>
                </a:solidFill>
                <a:latin typeface="+mn-lt"/>
                <a:ea typeface="+mn-ea"/>
                <a:cs typeface="+mn-cs"/>
              </a:rPr>
              <a:t>Eiserner</a:t>
            </a:r>
            <a:r>
              <a:rPr lang="ru-RU" sz="1400" i="1" dirty="0" smtClean="0">
                <a:solidFill>
                  <a:schemeClr val="tx1"/>
                </a:solidFill>
                <a:latin typeface="+mn-lt"/>
                <a:ea typeface="+mn-ea"/>
                <a:cs typeface="+mn-cs"/>
              </a:rPr>
              <a:t> </a:t>
            </a:r>
            <a:r>
              <a:rPr lang="ru-RU" sz="1400" i="1" dirty="0" err="1" smtClean="0">
                <a:solidFill>
                  <a:schemeClr val="tx1"/>
                </a:solidFill>
                <a:latin typeface="+mn-lt"/>
                <a:ea typeface="+mn-ea"/>
                <a:cs typeface="+mn-cs"/>
              </a:rPr>
              <a:t>Gustav</a:t>
            </a:r>
            <a:r>
              <a:rPr lang="ru-RU" sz="1400" i="1" dirty="0" smtClean="0">
                <a:solidFill>
                  <a:schemeClr val="tx1"/>
                </a:solidFill>
                <a:latin typeface="+mn-lt"/>
                <a:ea typeface="+mn-ea"/>
                <a:cs typeface="+mn-cs"/>
              </a:rPr>
              <a:t>), также в советской литературе существуют утверждения, что отдельные солдаты вермахта называли его «чумой» (нем. </a:t>
            </a:r>
            <a:r>
              <a:rPr lang="ru-RU" sz="1400" i="1" dirty="0" err="1" smtClean="0">
                <a:solidFill>
                  <a:schemeClr val="tx1"/>
                </a:solidFill>
                <a:latin typeface="+mn-lt"/>
                <a:ea typeface="+mn-ea"/>
                <a:cs typeface="+mn-cs"/>
              </a:rPr>
              <a:t>Schwarzer</a:t>
            </a:r>
            <a:r>
              <a:rPr lang="ru-RU" sz="1400" i="1" dirty="0" smtClean="0">
                <a:solidFill>
                  <a:schemeClr val="tx1"/>
                </a:solidFill>
                <a:latin typeface="+mn-lt"/>
                <a:ea typeface="+mn-ea"/>
                <a:cs typeface="+mn-cs"/>
              </a:rPr>
              <a:t> </a:t>
            </a:r>
            <a:r>
              <a:rPr lang="ru-RU" sz="1400" i="1" dirty="0" err="1" smtClean="0">
                <a:solidFill>
                  <a:schemeClr val="tx1"/>
                </a:solidFill>
                <a:latin typeface="+mn-lt"/>
                <a:ea typeface="+mn-ea"/>
                <a:cs typeface="+mn-cs"/>
              </a:rPr>
              <a:t>Tod</a:t>
            </a:r>
            <a:r>
              <a:rPr lang="ru-RU" sz="1400" i="1" dirty="0" smtClean="0">
                <a:solidFill>
                  <a:schemeClr val="tx1"/>
                </a:solidFill>
                <a:latin typeface="+mn-lt"/>
                <a:ea typeface="+mn-ea"/>
                <a:cs typeface="+mn-cs"/>
              </a:rPr>
              <a:t>) (дословно: "Чёрная смерть)", что, однако, не подтверждается немецкими документальными источниками.)[ </a:t>
            </a:r>
          </a:p>
          <a:p>
            <a:r>
              <a:rPr lang="ru-RU" sz="1400" dirty="0" smtClean="0">
                <a:solidFill>
                  <a:schemeClr val="tx1"/>
                </a:solidFill>
                <a:latin typeface="+mn-lt"/>
                <a:ea typeface="+mn-ea"/>
                <a:cs typeface="+mn-cs"/>
              </a:rPr>
              <a:t>•Ил-2 принимал участие в боях на всех театрах военных действий Великой Отечественной войны, а также в Советско-японской войне. В феврале 1941 года началось серийное производство. (приказ </a:t>
            </a:r>
            <a:r>
              <a:rPr lang="ru-RU" sz="1400" dirty="0" err="1" smtClean="0">
                <a:solidFill>
                  <a:schemeClr val="tx1"/>
                </a:solidFill>
                <a:latin typeface="+mn-lt"/>
                <a:ea typeface="+mn-ea"/>
                <a:cs typeface="+mn-cs"/>
              </a:rPr>
              <a:t>А.И.Шахурина</a:t>
            </a:r>
            <a:r>
              <a:rPr lang="ru-RU" sz="1400" dirty="0" smtClean="0">
                <a:solidFill>
                  <a:schemeClr val="tx1"/>
                </a:solidFill>
                <a:latin typeface="+mn-lt"/>
                <a:ea typeface="+mn-ea"/>
                <a:cs typeface="+mn-cs"/>
              </a:rPr>
              <a:t> № 739 от 14.12.40 г.). Первые серийные Ил—2 изготовлены в Воронеже на заводе № 18 (в ноябре 1941 года завод эвакуирован в Куйбышев). Ил-2 серийно производился на авиационных заводах № 1, № 18 в городе Куйбышеве и на авиационном заводе № 30 в городе Москве. Некоторое время в течение 1941-42 годов самолёт выпускался заводом №381 в Ленинграде и Нижнем Тагиле. </a:t>
            </a:r>
          </a:p>
          <a:p>
            <a:r>
              <a:rPr lang="ru-RU" sz="1400" dirty="0" smtClean="0">
                <a:solidFill>
                  <a:schemeClr val="tx1"/>
                </a:solidFill>
                <a:latin typeface="+mn-lt"/>
                <a:ea typeface="+mn-ea"/>
                <a:cs typeface="+mn-cs"/>
              </a:rPr>
              <a:t>•Прототип — БШ-2 (Заводское наименование ЦКБ-55) совершил первый полёт 2 октября 1939 года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714356"/>
            <a:ext cx="7772400" cy="5305444"/>
          </a:xfrm>
        </p:spPr>
        <p:txBody>
          <a:bodyPr/>
          <a:lstStyle/>
          <a:p>
            <a:r>
              <a:rPr lang="ru-RU" dirty="0" smtClean="0"/>
              <a:t>Исследовательская работа  посвящена ученым и конструкторам, внесшим свой  неоценимый вклад в победу над немецко-фашистскими захватчиками. Их активное участие в решении оборонных задач позволило в ходе войны постоянно совершенствовать и поставлять современную боевую технику и стрелковое вооружение в армию, добиться перелома общей стратегической ситуации на фронтах и окончательно разгромить врага.</a:t>
            </a:r>
            <a:r>
              <a:rPr lang="en-GB"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b="1" dirty="0" smtClean="0">
                <a:solidFill>
                  <a:schemeClr val="accent2"/>
                </a:solidFill>
                <a:latin typeface="+mj-lt"/>
                <a:ea typeface="+mj-ea"/>
                <a:cs typeface="+mj-cs"/>
              </a:rPr>
              <a:t>Микоян Артём Иванович </a:t>
            </a:r>
            <a:r>
              <a:rPr lang="ru-RU" sz="4400" b="1" dirty="0" smtClean="0">
                <a:solidFill>
                  <a:schemeClr val="accent2"/>
                </a:solidFill>
              </a:rPr>
              <a:t>конструктор</a:t>
            </a:r>
            <a:r>
              <a:rPr lang="ru-RU" sz="4400" dirty="0" smtClean="0">
                <a:solidFill>
                  <a:schemeClr val="accent2"/>
                </a:solidFill>
                <a:latin typeface="+mj-lt"/>
                <a:ea typeface="+mj-ea"/>
                <a:cs typeface="+mj-cs"/>
              </a:rPr>
              <a:t> </a:t>
            </a:r>
            <a:r>
              <a:rPr lang="ru-RU" sz="3200" dirty="0" smtClean="0">
                <a:solidFill>
                  <a:schemeClr val="accent1"/>
                </a:solidFill>
                <a:latin typeface="+mj-lt"/>
                <a:ea typeface="+mj-ea"/>
                <a:cs typeface="+mj-cs"/>
              </a:rPr>
              <a:t>МиГ-1, МиГ- 3 </a:t>
            </a:r>
            <a:r>
              <a:rPr lang="ru-RU" sz="4400" dirty="0" smtClean="0">
                <a:solidFill>
                  <a:schemeClr val="accent1"/>
                </a:solidFill>
                <a:latin typeface="+mj-lt"/>
                <a:ea typeface="+mj-ea"/>
                <a:cs typeface="+mj-cs"/>
              </a:rPr>
              <a:t> </a:t>
            </a:r>
            <a:endParaRPr lang="ru-RU" dirty="0">
              <a:solidFill>
                <a:schemeClr val="accent1"/>
              </a:solidFill>
            </a:endParaRPr>
          </a:p>
        </p:txBody>
      </p:sp>
      <p:sp>
        <p:nvSpPr>
          <p:cNvPr id="3" name="Содержимое 2"/>
          <p:cNvSpPr>
            <a:spLocks noGrp="1"/>
          </p:cNvSpPr>
          <p:nvPr>
            <p:ph sz="quarter" idx="1"/>
          </p:nvPr>
        </p:nvSpPr>
        <p:spPr>
          <a:xfrm>
            <a:off x="2928926" y="1600200"/>
            <a:ext cx="5757874" cy="4530725"/>
          </a:xfrm>
        </p:spPr>
        <p:txBody>
          <a:bodyPr>
            <a:noAutofit/>
          </a:bodyPr>
          <a:lstStyle/>
          <a:p>
            <a:r>
              <a:rPr lang="ru-RU" sz="1400" b="1" dirty="0" smtClean="0">
                <a:solidFill>
                  <a:schemeClr val="tx1"/>
                </a:solidFill>
                <a:latin typeface="+mn-lt"/>
                <a:ea typeface="+mn-ea"/>
                <a:cs typeface="+mn-cs"/>
              </a:rPr>
              <a:t>Микоян Артём Иванович</a:t>
            </a:r>
            <a:r>
              <a:rPr lang="ru-RU" sz="1400" dirty="0" smtClean="0">
                <a:solidFill>
                  <a:schemeClr val="tx1"/>
                </a:solidFill>
                <a:latin typeface="+mn-lt"/>
                <a:ea typeface="+mn-ea"/>
                <a:cs typeface="+mn-cs"/>
              </a:rPr>
              <a:t>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5.08(23.07).1905 - 9.12.1970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В декабре 1939 г. Артем Иванович возглавил особый конструкторский отдел (ОКО), созданный на заводе для разработки и постройки скоростного истребителя И-200 (МиГ-1). Заместителем стал его ближайший соратник М.И. Гуревич. В начале декабря 1940 г. А.И. Микояна назначили главным конструктором завода №1.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На базе МиГ-1 был разработан модернизированный истребитель - МиГ-3, который в 1940-1941 гг. строился большой серией и участвовал в боевых действиях с первых дней Великой Отечественной войны. Всего выпустили 100 серийных МиГ-1 и 3172 МиГ-3.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В 1941-1945 гг. под руководством А.И. Микояна и М.И. Гуревича были разработаны 15 самолетов: МиГ-1 (И-200), МиГ- 3 (И-200), МиГ-7, ДИС-200, МиГ-9М-82 (И-210), И-211, МиГ-3У (И-230), И-231, И-220, И-221, И-222, И-224 (статический потолок 14100 м), И-225 (максимальная скорость 726 км/ч), И-250 с комбинированной силовой установкой (максимальная скорость 820 км/ч) и МиГ-8 «Утка». </a:t>
            </a:r>
            <a:endParaRPr lang="ru-RU" sz="1400" dirty="0"/>
          </a:p>
        </p:txBody>
      </p:sp>
      <p:pic>
        <p:nvPicPr>
          <p:cNvPr id="4" name="Рисунок 3" descr="http://1941-1945.at.ua/pic/Mikoyan.jpg"/>
          <p:cNvPicPr/>
          <p:nvPr/>
        </p:nvPicPr>
        <p:blipFill>
          <a:blip r:embed="rId2"/>
          <a:srcRect/>
          <a:stretch>
            <a:fillRect/>
          </a:stretch>
        </p:blipFill>
        <p:spPr bwMode="auto">
          <a:xfrm>
            <a:off x="428596" y="1643050"/>
            <a:ext cx="2560005" cy="3643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142976" y="500042"/>
            <a:ext cx="3643338" cy="5630883"/>
          </a:xfrm>
        </p:spPr>
        <p:txBody>
          <a:bodyPr>
            <a:noAutofit/>
          </a:bodyPr>
          <a:lstStyle/>
          <a:p>
            <a:r>
              <a:rPr lang="ru-RU" sz="1400" dirty="0" smtClean="0">
                <a:solidFill>
                  <a:schemeClr val="tx1"/>
                </a:solidFill>
                <a:latin typeface="+mn-lt"/>
                <a:ea typeface="+mn-ea"/>
                <a:cs typeface="+mn-cs"/>
              </a:rPr>
              <a:t>Наиболее яркий представитель этой серии Самолет МиГ-3 конструкции А.И. Микояна и М.И. Гуревича появился в 1940 г. как развитие их предыдущей модели МиГ-1. Его появление стало событием в отечественном и мировом авиастроении. Это был великолепный высотный скоростной истребитель. Потолок его подъема доходил до 12 000 м. Двигатель "мига" развивал максимальную мощность на высоте 7000-10 000 м, где самолет разгонялся до 640 км/ч. По этому показателю он опережал большинство истребителей мира, включая все поршневые модели немецких истребителей. </a:t>
            </a:r>
            <a:br>
              <a:rPr lang="ru-RU" sz="1400" dirty="0" smtClean="0">
                <a:solidFill>
                  <a:schemeClr val="tx1"/>
                </a:solidFill>
                <a:latin typeface="+mn-lt"/>
                <a:ea typeface="+mn-ea"/>
                <a:cs typeface="+mn-cs"/>
              </a:rPr>
            </a:br>
            <a:r>
              <a:rPr lang="ru-RU" sz="1400" dirty="0" smtClean="0">
                <a:solidFill>
                  <a:schemeClr val="tx1"/>
                </a:solidFill>
                <a:latin typeface="+mn-lt"/>
                <a:ea typeface="+mn-ea"/>
                <a:cs typeface="+mn-cs"/>
              </a:rPr>
              <a:t>Однако на средних высотах 3000-4000 м МиГ-3 терял все свои преимущества и уступал машинам других конструкций как в скорости, так и в маневренности. В 1940 г. это посчитали несущественным недостатком.</a:t>
            </a:r>
            <a:endParaRPr lang="ru-RU" sz="1400" dirty="0"/>
          </a:p>
        </p:txBody>
      </p:sp>
      <p:pic>
        <p:nvPicPr>
          <p:cNvPr id="4" name="Рисунок 3" descr="http://s46.radikal.ru/i113/0902/f6/5eddffd596c5t.jpg">
            <a:hlinkClick r:id="rId2" tgtFrame="&quot;_blank&quot;"/>
          </p:cNvPr>
          <p:cNvPicPr/>
          <p:nvPr/>
        </p:nvPicPr>
        <p:blipFill>
          <a:blip r:embed="rId3"/>
          <a:srcRect/>
          <a:stretch>
            <a:fillRect/>
          </a:stretch>
        </p:blipFill>
        <p:spPr bwMode="auto">
          <a:xfrm>
            <a:off x="5072066" y="1428736"/>
            <a:ext cx="3929090"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ctrTitle" idx="4294967295"/>
          </p:nvPr>
        </p:nvSpPr>
        <p:spPr>
          <a:xfrm>
            <a:off x="1500188" y="357188"/>
            <a:ext cx="7643812" cy="719137"/>
          </a:xfrm>
        </p:spPr>
        <p:txBody>
          <a:bodyPr>
            <a:normAutofit fontScale="90000"/>
          </a:bodyPr>
          <a:lstStyle/>
          <a:p>
            <a:pPr algn="ctr" eaLnBrk="1" hangingPunct="1"/>
            <a:r>
              <a:rPr lang="en-US" sz="3600" smtClean="0"/>
              <a:t>   </a:t>
            </a:r>
            <a:r>
              <a:rPr lang="ru-RU" sz="3600" smtClean="0">
                <a:solidFill>
                  <a:schemeClr val="accent2"/>
                </a:solidFill>
              </a:rPr>
              <a:t>П.Г.Стрелков - физик, </a:t>
            </a:r>
            <a:br>
              <a:rPr lang="ru-RU" sz="3600" smtClean="0">
                <a:solidFill>
                  <a:schemeClr val="accent2"/>
                </a:solidFill>
              </a:rPr>
            </a:br>
            <a:r>
              <a:rPr lang="ru-RU" sz="3600" smtClean="0">
                <a:solidFill>
                  <a:schemeClr val="accent2"/>
                </a:solidFill>
              </a:rPr>
              <a:t>член-корреспондент АН СССР</a:t>
            </a:r>
          </a:p>
        </p:txBody>
      </p:sp>
      <p:pic>
        <p:nvPicPr>
          <p:cNvPr id="15363" name="Picture 5" descr="FG18"/>
          <p:cNvPicPr>
            <a:picLocks noChangeAspect="1" noChangeArrowheads="1"/>
          </p:cNvPicPr>
          <p:nvPr/>
        </p:nvPicPr>
        <p:blipFill>
          <a:blip r:embed="rId2"/>
          <a:srcRect/>
          <a:stretch>
            <a:fillRect/>
          </a:stretch>
        </p:blipFill>
        <p:spPr bwMode="auto">
          <a:xfrm>
            <a:off x="971550" y="1989138"/>
            <a:ext cx="2971800" cy="4176712"/>
          </a:xfrm>
          <a:prstGeom prst="rect">
            <a:avLst/>
          </a:prstGeom>
          <a:noFill/>
          <a:ln w="9525">
            <a:noFill/>
            <a:miter lim="800000"/>
            <a:headEnd/>
            <a:tailEnd/>
          </a:ln>
        </p:spPr>
      </p:pic>
      <p:pic>
        <p:nvPicPr>
          <p:cNvPr id="15364" name="Picture 6" descr="66"/>
          <p:cNvPicPr>
            <a:picLocks noChangeAspect="1" noChangeArrowheads="1"/>
          </p:cNvPicPr>
          <p:nvPr/>
        </p:nvPicPr>
        <p:blipFill>
          <a:blip r:embed="rId3"/>
          <a:srcRect/>
          <a:stretch>
            <a:fillRect/>
          </a:stretch>
        </p:blipFill>
        <p:spPr bwMode="auto">
          <a:xfrm>
            <a:off x="4427538" y="1700213"/>
            <a:ext cx="4103687" cy="3192462"/>
          </a:xfrm>
          <a:prstGeom prst="rect">
            <a:avLst/>
          </a:prstGeom>
          <a:noFill/>
          <a:ln w="9525">
            <a:noFill/>
            <a:miter lim="800000"/>
            <a:headEnd/>
            <a:tailEnd/>
          </a:ln>
        </p:spPr>
      </p:pic>
      <p:sp>
        <p:nvSpPr>
          <p:cNvPr id="15365" name="Rectangle 7"/>
          <p:cNvSpPr>
            <a:spLocks noChangeArrowheads="1"/>
          </p:cNvSpPr>
          <p:nvPr/>
        </p:nvSpPr>
        <p:spPr bwMode="auto">
          <a:xfrm>
            <a:off x="4572000" y="5084763"/>
            <a:ext cx="4103688" cy="1311275"/>
          </a:xfrm>
          <a:prstGeom prst="rect">
            <a:avLst/>
          </a:prstGeom>
          <a:noFill/>
          <a:ln w="9525">
            <a:noFill/>
            <a:miter lim="800000"/>
            <a:headEnd/>
            <a:tailEnd/>
          </a:ln>
        </p:spPr>
        <p:txBody>
          <a:bodyPr anchor="ctr">
            <a:spAutoFit/>
          </a:bodyPr>
          <a:lstStyle/>
          <a:p>
            <a:r>
              <a:rPr lang="ru-RU" sz="2000" b="1">
                <a:solidFill>
                  <a:schemeClr val="hlink"/>
                </a:solidFill>
                <a:latin typeface="Times New Roman" pitchFamily="18" charset="0"/>
              </a:rPr>
              <a:t>Стрелков разработал технологию производства бактериологических фильтров для крови на основе асбеста.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500" y="285750"/>
            <a:ext cx="8215313" cy="1754188"/>
          </a:xfrm>
          <a:prstGeom prst="rect">
            <a:avLst/>
          </a:prstGeom>
        </p:spPr>
        <p:txBody>
          <a:bodyPr>
            <a:spAutoFit/>
          </a:bodyPr>
          <a:lstStyle/>
          <a:p>
            <a:pPr>
              <a:defRPr/>
            </a:pPr>
            <a:r>
              <a:rPr lang="ru-RU" sz="3600" b="1" dirty="0">
                <a:solidFill>
                  <a:schemeClr val="accent2"/>
                </a:solidFill>
                <a:latin typeface="+mj-lt"/>
              </a:rPr>
              <a:t>А. П. Александрова, И. В. Курчатова, Ю. С. </a:t>
            </a:r>
            <a:r>
              <a:rPr lang="ru-RU" sz="3600" b="1" dirty="0" err="1">
                <a:solidFill>
                  <a:schemeClr val="accent2"/>
                </a:solidFill>
                <a:latin typeface="+mj-lt"/>
              </a:rPr>
              <a:t>Лазуркина</a:t>
            </a:r>
            <a:r>
              <a:rPr lang="ru-RU" sz="3600" b="1" dirty="0">
                <a:solidFill>
                  <a:schemeClr val="accent2"/>
                </a:solidFill>
                <a:latin typeface="+mj-lt"/>
              </a:rPr>
              <a:t>, С. Е. Лысенко, П. Г. Степанова, К. К. Щербо</a:t>
            </a:r>
          </a:p>
        </p:txBody>
      </p:sp>
      <p:sp>
        <p:nvSpPr>
          <p:cNvPr id="3" name="Прямоугольник 2"/>
          <p:cNvSpPr/>
          <p:nvPr/>
        </p:nvSpPr>
        <p:spPr>
          <a:xfrm>
            <a:off x="1928813" y="5857875"/>
            <a:ext cx="5715000" cy="708025"/>
          </a:xfrm>
          <a:prstGeom prst="rect">
            <a:avLst/>
          </a:prstGeom>
        </p:spPr>
        <p:txBody>
          <a:bodyPr>
            <a:spAutoFit/>
          </a:bodyPr>
          <a:lstStyle/>
          <a:p>
            <a:pPr>
              <a:defRPr/>
            </a:pPr>
            <a:r>
              <a:rPr lang="ru-RU" sz="2000" b="1" dirty="0">
                <a:solidFill>
                  <a:srgbClr val="990000"/>
                </a:solidFill>
                <a:latin typeface="+mj-lt"/>
              </a:rPr>
              <a:t>предложили эффективные методы и средства борьбы с вражеским минным оружием</a:t>
            </a:r>
          </a:p>
        </p:txBody>
      </p:sp>
      <p:pic>
        <p:nvPicPr>
          <p:cNvPr id="16388" name="Picture 2"/>
          <p:cNvPicPr>
            <a:picLocks noChangeAspect="1" noChangeArrowheads="1"/>
          </p:cNvPicPr>
          <p:nvPr/>
        </p:nvPicPr>
        <p:blipFill>
          <a:blip r:embed="rId2"/>
          <a:srcRect/>
          <a:stretch>
            <a:fillRect/>
          </a:stretch>
        </p:blipFill>
        <p:spPr bwMode="auto">
          <a:xfrm>
            <a:off x="1714500" y="2071688"/>
            <a:ext cx="5786438" cy="3770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idx="4294967295"/>
          </p:nvPr>
        </p:nvSpPr>
        <p:spPr>
          <a:xfrm>
            <a:off x="0" y="0"/>
            <a:ext cx="9144000" cy="1143000"/>
          </a:xfrm>
        </p:spPr>
        <p:txBody>
          <a:bodyPr>
            <a:normAutofit fontScale="90000"/>
          </a:bodyPr>
          <a:lstStyle/>
          <a:p>
            <a:pPr algn="ctr" eaLnBrk="1" hangingPunct="1"/>
            <a:r>
              <a:rPr lang="ru-RU" sz="3600" b="1" smtClean="0">
                <a:solidFill>
                  <a:schemeClr val="accent2"/>
                </a:solidFill>
              </a:rPr>
              <a:t>А.Т. Качугин</a:t>
            </a:r>
            <a:r>
              <a:rPr lang="en-US" sz="3600" b="1" smtClean="0">
                <a:solidFill>
                  <a:schemeClr val="accent2"/>
                </a:solidFill>
              </a:rPr>
              <a:t> </a:t>
            </a:r>
            <a:r>
              <a:rPr lang="ru-RU" sz="3600" b="1" smtClean="0">
                <a:solidFill>
                  <a:schemeClr val="accent2"/>
                </a:solidFill>
              </a:rPr>
              <a:t>- автор  множества патентов и закрытых разработок  Минобороны.</a:t>
            </a:r>
          </a:p>
        </p:txBody>
      </p:sp>
      <p:pic>
        <p:nvPicPr>
          <p:cNvPr id="17411" name="Содержимое 3" descr="G:\качугин\post-78-1208953824.jpg"/>
          <p:cNvPicPr>
            <a:picLocks noGrp="1"/>
          </p:cNvPicPr>
          <p:nvPr>
            <p:ph idx="4294967295"/>
          </p:nvPr>
        </p:nvPicPr>
        <p:blipFill>
          <a:blip r:embed="rId2"/>
          <a:srcRect/>
          <a:stretch>
            <a:fillRect/>
          </a:stretch>
        </p:blipFill>
        <p:spPr>
          <a:xfrm>
            <a:off x="5400675" y="1714500"/>
            <a:ext cx="3743325" cy="3168650"/>
          </a:xfrm>
        </p:spPr>
      </p:pic>
      <p:pic>
        <p:nvPicPr>
          <p:cNvPr id="17412" name="Picture 6"/>
          <p:cNvPicPr>
            <a:picLocks noChangeAspect="1" noChangeArrowheads="1"/>
          </p:cNvPicPr>
          <p:nvPr/>
        </p:nvPicPr>
        <p:blipFill>
          <a:blip r:embed="rId3"/>
          <a:srcRect/>
          <a:stretch>
            <a:fillRect/>
          </a:stretch>
        </p:blipFill>
        <p:spPr bwMode="auto">
          <a:xfrm>
            <a:off x="714375" y="1714500"/>
            <a:ext cx="3549650" cy="4013200"/>
          </a:xfrm>
          <a:prstGeom prst="rect">
            <a:avLst/>
          </a:prstGeom>
          <a:noFill/>
          <a:ln w="9525">
            <a:noFill/>
            <a:miter lim="800000"/>
            <a:headEnd/>
            <a:tailEnd/>
          </a:ln>
        </p:spPr>
      </p:pic>
      <p:sp>
        <p:nvSpPr>
          <p:cNvPr id="17413" name="Rectangle 7"/>
          <p:cNvSpPr>
            <a:spLocks noChangeArrowheads="1"/>
          </p:cNvSpPr>
          <p:nvPr/>
        </p:nvSpPr>
        <p:spPr bwMode="auto">
          <a:xfrm>
            <a:off x="4284663" y="5168900"/>
            <a:ext cx="4718050" cy="1311275"/>
          </a:xfrm>
          <a:prstGeom prst="rect">
            <a:avLst/>
          </a:prstGeom>
          <a:noFill/>
          <a:ln w="9525">
            <a:noFill/>
            <a:miter lim="800000"/>
            <a:headEnd/>
            <a:tailEnd/>
          </a:ln>
        </p:spPr>
        <p:txBody>
          <a:bodyPr anchor="ctr">
            <a:spAutoFit/>
          </a:bodyPr>
          <a:lstStyle/>
          <a:p>
            <a:r>
              <a:rPr lang="ru-RU" sz="2000" b="1">
                <a:solidFill>
                  <a:schemeClr val="hlink"/>
                </a:solidFill>
                <a:latin typeface="Times New Roman" pitchFamily="18" charset="0"/>
              </a:rPr>
              <a:t>Разработал одну из модификаций</a:t>
            </a:r>
          </a:p>
          <a:p>
            <a:r>
              <a:rPr lang="ru-RU" sz="2000" b="1">
                <a:solidFill>
                  <a:schemeClr val="hlink"/>
                </a:solidFill>
                <a:latin typeface="Times New Roman" pitchFamily="18" charset="0"/>
              </a:rPr>
              <a:t> «зажигательных бутылок», "партизанскую мастику" – тол, зажигалки с бесцериевым кремнем.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idx="4294967295"/>
          </p:nvPr>
        </p:nvSpPr>
        <p:spPr>
          <a:xfrm>
            <a:off x="571500" y="0"/>
            <a:ext cx="8572500" cy="1366838"/>
          </a:xfrm>
        </p:spPr>
        <p:txBody>
          <a:bodyPr/>
          <a:lstStyle/>
          <a:p>
            <a:pPr algn="ctr" eaLnBrk="1" hangingPunct="1"/>
            <a:r>
              <a:rPr lang="ru-RU" sz="3600" b="1" smtClean="0">
                <a:solidFill>
                  <a:schemeClr val="accent2"/>
                </a:solidFill>
              </a:rPr>
              <a:t>И.В. Курчатов -советский физик, «отец» советской атомной бомбы</a:t>
            </a:r>
          </a:p>
        </p:txBody>
      </p:sp>
      <p:pic>
        <p:nvPicPr>
          <p:cNvPr id="18435" name="Содержимое 3" descr="G:\A_bomba_istoriya_4(1).jpg"/>
          <p:cNvPicPr>
            <a:picLocks noGrp="1"/>
          </p:cNvPicPr>
          <p:nvPr>
            <p:ph idx="4294967295"/>
          </p:nvPr>
        </p:nvPicPr>
        <p:blipFill>
          <a:blip r:embed="rId2"/>
          <a:srcRect/>
          <a:stretch>
            <a:fillRect/>
          </a:stretch>
        </p:blipFill>
        <p:spPr>
          <a:xfrm>
            <a:off x="5100638" y="1785938"/>
            <a:ext cx="4043362" cy="3382962"/>
          </a:xfrm>
        </p:spPr>
      </p:pic>
      <p:pic>
        <p:nvPicPr>
          <p:cNvPr id="18436" name="Picture 5" descr="A_bomba_istoriya_15"/>
          <p:cNvPicPr>
            <a:picLocks noChangeAspect="1" noChangeArrowheads="1"/>
          </p:cNvPicPr>
          <p:nvPr/>
        </p:nvPicPr>
        <p:blipFill>
          <a:blip r:embed="rId3"/>
          <a:srcRect/>
          <a:stretch>
            <a:fillRect/>
          </a:stretch>
        </p:blipFill>
        <p:spPr bwMode="auto">
          <a:xfrm>
            <a:off x="900113" y="1773238"/>
            <a:ext cx="3324225" cy="4441825"/>
          </a:xfrm>
          <a:prstGeom prst="rect">
            <a:avLst/>
          </a:prstGeom>
          <a:noFill/>
          <a:ln w="9525">
            <a:noFill/>
            <a:miter lim="800000"/>
            <a:headEnd/>
            <a:tailEnd/>
          </a:ln>
        </p:spPr>
      </p:pic>
      <p:sp>
        <p:nvSpPr>
          <p:cNvPr id="9222" name="Rectangle 6"/>
          <p:cNvSpPr>
            <a:spLocks noChangeArrowheads="1"/>
          </p:cNvSpPr>
          <p:nvPr/>
        </p:nvSpPr>
        <p:spPr bwMode="auto">
          <a:xfrm>
            <a:off x="4429125" y="5429250"/>
            <a:ext cx="4238625" cy="1016000"/>
          </a:xfrm>
          <a:prstGeom prst="rect">
            <a:avLst/>
          </a:prstGeom>
          <a:noFill/>
          <a:ln w="9525">
            <a:noFill/>
            <a:miter lim="800000"/>
            <a:headEnd/>
            <a:tailEnd/>
          </a:ln>
          <a:effectLst/>
        </p:spPr>
        <p:txBody>
          <a:bodyPr anchor="ctr">
            <a:spAutoFit/>
          </a:bodyPr>
          <a:lstStyle/>
          <a:p>
            <a:pPr algn="just">
              <a:defRPr/>
            </a:pPr>
            <a:r>
              <a:rPr lang="ru-RU" sz="2000" b="1" dirty="0">
                <a:solidFill>
                  <a:srgbClr val="990000"/>
                </a:solidFill>
                <a:latin typeface="+mj-lt"/>
              </a:rPr>
              <a:t>Под его руководством в 1945 году в СССР был создан первый атомный    реактор.</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pPr algn="ctr" eaLnBrk="1" hangingPunct="1"/>
            <a:r>
              <a:rPr lang="ru-RU" sz="3600" b="1" smtClean="0">
                <a:solidFill>
                  <a:schemeClr val="accent2"/>
                </a:solidFill>
              </a:rPr>
              <a:t>А.Ф. Иоффе - русский физик и организатор науки.</a:t>
            </a:r>
          </a:p>
        </p:txBody>
      </p:sp>
      <p:sp>
        <p:nvSpPr>
          <p:cNvPr id="19459" name="Rectangle 3"/>
          <p:cNvSpPr>
            <a:spLocks noGrp="1" noChangeArrowheads="1"/>
          </p:cNvSpPr>
          <p:nvPr>
            <p:ph sz="quarter" idx="1"/>
          </p:nvPr>
        </p:nvSpPr>
        <p:spPr>
          <a:xfrm>
            <a:off x="3995738" y="4221163"/>
            <a:ext cx="4897437" cy="4387850"/>
          </a:xfrm>
        </p:spPr>
        <p:txBody>
          <a:bodyPr/>
          <a:lstStyle/>
          <a:p>
            <a:pPr eaLnBrk="1" hangingPunct="1">
              <a:lnSpc>
                <a:spcPct val="80000"/>
              </a:lnSpc>
              <a:buFont typeface="Wingdings" pitchFamily="2" charset="2"/>
              <a:buNone/>
            </a:pPr>
            <a:r>
              <a:rPr lang="ru-RU" sz="2000" b="1" smtClean="0">
                <a:solidFill>
                  <a:schemeClr val="hlink"/>
                </a:solidFill>
                <a:latin typeface="Times New Roman" pitchFamily="18" charset="0"/>
              </a:rPr>
              <a:t>     Разработал   термоэлектрогенератор- источник питания для радиоприемников и передатчиков</a:t>
            </a:r>
            <a:r>
              <a:rPr lang="en-US" sz="2000" b="1" smtClean="0">
                <a:solidFill>
                  <a:schemeClr val="hlink"/>
                </a:solidFill>
                <a:latin typeface="Times New Roman" pitchFamily="18" charset="0"/>
              </a:rPr>
              <a:t>.</a:t>
            </a:r>
          </a:p>
          <a:p>
            <a:pPr eaLnBrk="1" hangingPunct="1">
              <a:lnSpc>
                <a:spcPct val="80000"/>
              </a:lnSpc>
              <a:buFont typeface="Wingdings" pitchFamily="2" charset="2"/>
              <a:buNone/>
            </a:pPr>
            <a:r>
              <a:rPr lang="ru-RU" sz="2000" b="1" smtClean="0">
                <a:solidFill>
                  <a:schemeClr val="hlink"/>
                </a:solidFill>
                <a:latin typeface="Times New Roman" pitchFamily="18" charset="0"/>
              </a:rPr>
              <a:t>     Термогенератор был прост по конструкторскому оформлению, удобен в эксплуатации, готовым к действию в любое время. </a:t>
            </a:r>
          </a:p>
          <a:p>
            <a:pPr eaLnBrk="1" hangingPunct="1">
              <a:lnSpc>
                <a:spcPct val="80000"/>
              </a:lnSpc>
            </a:pPr>
            <a:endParaRPr lang="ru-RU" sz="2000" b="1" smtClean="0">
              <a:solidFill>
                <a:schemeClr val="hlink"/>
              </a:solidFill>
              <a:latin typeface="Times New Roman" pitchFamily="18" charset="0"/>
            </a:endParaRPr>
          </a:p>
        </p:txBody>
      </p:sp>
      <p:pic>
        <p:nvPicPr>
          <p:cNvPr id="19460" name="Picture 4" descr="200px-Иоффе_Абрам_Фёдорович"/>
          <p:cNvPicPr>
            <a:picLocks noChangeAspect="1" noChangeArrowheads="1"/>
          </p:cNvPicPr>
          <p:nvPr/>
        </p:nvPicPr>
        <p:blipFill>
          <a:blip r:embed="rId2"/>
          <a:srcRect/>
          <a:stretch>
            <a:fillRect/>
          </a:stretch>
        </p:blipFill>
        <p:spPr bwMode="auto">
          <a:xfrm>
            <a:off x="857250" y="1785938"/>
            <a:ext cx="3271838" cy="4468812"/>
          </a:xfrm>
          <a:prstGeom prst="rect">
            <a:avLst/>
          </a:prstGeom>
          <a:noFill/>
          <a:ln w="9525">
            <a:noFill/>
            <a:miter lim="800000"/>
            <a:headEnd/>
            <a:tailEnd/>
          </a:ln>
        </p:spPr>
      </p:pic>
      <p:pic>
        <p:nvPicPr>
          <p:cNvPr id="19461" name="Picture 5" descr="10-3"/>
          <p:cNvPicPr>
            <a:picLocks noChangeAspect="1" noChangeArrowheads="1"/>
          </p:cNvPicPr>
          <p:nvPr/>
        </p:nvPicPr>
        <p:blipFill>
          <a:blip r:embed="rId3"/>
          <a:srcRect/>
          <a:stretch>
            <a:fillRect/>
          </a:stretch>
        </p:blipFill>
        <p:spPr bwMode="auto">
          <a:xfrm>
            <a:off x="4830763" y="1700213"/>
            <a:ext cx="2909887"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pPr algn="ctr" eaLnBrk="1" hangingPunct="1"/>
            <a:r>
              <a:rPr lang="ru-RU" sz="3600" b="1" smtClean="0">
                <a:solidFill>
                  <a:schemeClr val="accent2"/>
                </a:solidFill>
              </a:rPr>
              <a:t>П.П. Кобеко – член-корреспондент   академии наук.</a:t>
            </a:r>
          </a:p>
        </p:txBody>
      </p:sp>
      <p:sp>
        <p:nvSpPr>
          <p:cNvPr id="101379" name="Rectangle 3"/>
          <p:cNvSpPr>
            <a:spLocks noGrp="1" noChangeArrowheads="1"/>
          </p:cNvSpPr>
          <p:nvPr>
            <p:ph sz="quarter" idx="1"/>
          </p:nvPr>
        </p:nvSpPr>
        <p:spPr>
          <a:xfrm>
            <a:off x="4286250" y="4799013"/>
            <a:ext cx="5214938" cy="2058987"/>
          </a:xfrm>
        </p:spPr>
        <p:txBody>
          <a:bodyPr/>
          <a:lstStyle/>
          <a:p>
            <a:pPr eaLnBrk="1" hangingPunct="1">
              <a:buFont typeface="Wingdings" pitchFamily="2" charset="2"/>
              <a:buNone/>
              <a:defRPr/>
            </a:pPr>
            <a:r>
              <a:rPr lang="ru-RU" sz="2000" b="1" dirty="0" smtClean="0">
                <a:solidFill>
                  <a:srgbClr val="990000"/>
                </a:solidFill>
                <a:latin typeface="+mj-lt"/>
              </a:rPr>
              <a:t>Занимался изучением :</a:t>
            </a:r>
          </a:p>
          <a:p>
            <a:pPr eaLnBrk="1" hangingPunct="1">
              <a:buFont typeface="Wingdings" pitchFamily="2" charset="2"/>
              <a:buNone/>
              <a:defRPr/>
            </a:pPr>
            <a:r>
              <a:rPr lang="ru-RU" sz="2000" b="1" dirty="0" smtClean="0">
                <a:solidFill>
                  <a:srgbClr val="990000"/>
                </a:solidFill>
                <a:latin typeface="+mj-lt"/>
              </a:rPr>
              <a:t>свойств льда озера</a:t>
            </a:r>
          </a:p>
          <a:p>
            <a:pPr eaLnBrk="1" hangingPunct="1">
              <a:buFont typeface="Wingdings" pitchFamily="2" charset="2"/>
              <a:buNone/>
              <a:defRPr/>
            </a:pPr>
            <a:r>
              <a:rPr lang="ru-RU" sz="2000" b="1" dirty="0" smtClean="0">
                <a:solidFill>
                  <a:srgbClr val="990000"/>
                </a:solidFill>
                <a:latin typeface="+mj-lt"/>
              </a:rPr>
              <a:t>условий смерзания  льда  и металла </a:t>
            </a:r>
          </a:p>
          <a:p>
            <a:pPr eaLnBrk="1" hangingPunct="1">
              <a:buFont typeface="Wingdings" pitchFamily="2" charset="2"/>
              <a:buNone/>
              <a:defRPr/>
            </a:pPr>
            <a:r>
              <a:rPr lang="ru-RU" sz="2000" b="1" dirty="0" smtClean="0">
                <a:solidFill>
                  <a:srgbClr val="990000"/>
                </a:solidFill>
                <a:latin typeface="+mj-lt"/>
              </a:rPr>
              <a:t>режимов замерзания воды Ладожского </a:t>
            </a:r>
          </a:p>
          <a:p>
            <a:pPr eaLnBrk="1" hangingPunct="1">
              <a:buFont typeface="Wingdings" pitchFamily="2" charset="2"/>
              <a:buNone/>
              <a:defRPr/>
            </a:pPr>
            <a:r>
              <a:rPr lang="ru-RU" sz="2000" b="1" dirty="0" smtClean="0">
                <a:solidFill>
                  <a:srgbClr val="990000"/>
                </a:solidFill>
                <a:latin typeface="+mj-lt"/>
              </a:rPr>
              <a:t>озера</a:t>
            </a:r>
          </a:p>
          <a:p>
            <a:pPr eaLnBrk="1" hangingPunct="1">
              <a:buFont typeface="Wingdings" pitchFamily="2" charset="2"/>
              <a:buNone/>
              <a:defRPr/>
            </a:pPr>
            <a:endParaRPr lang="ru-RU" sz="2000" dirty="0" smtClean="0">
              <a:latin typeface="+mj-lt"/>
            </a:endParaRPr>
          </a:p>
        </p:txBody>
      </p:sp>
      <p:pic>
        <p:nvPicPr>
          <p:cNvPr id="20484" name="Picture 8"/>
          <p:cNvPicPr>
            <a:picLocks noChangeAspect="1" noChangeArrowheads="1"/>
          </p:cNvPicPr>
          <p:nvPr/>
        </p:nvPicPr>
        <p:blipFill>
          <a:blip r:embed="rId2"/>
          <a:srcRect/>
          <a:stretch>
            <a:fillRect/>
          </a:stretch>
        </p:blipFill>
        <p:spPr bwMode="auto">
          <a:xfrm>
            <a:off x="785813" y="1714500"/>
            <a:ext cx="3000375" cy="4022725"/>
          </a:xfrm>
          <a:prstGeom prst="rect">
            <a:avLst/>
          </a:prstGeom>
          <a:noFill/>
          <a:ln w="9525">
            <a:noFill/>
            <a:miter lim="800000"/>
            <a:headEnd/>
            <a:tailEnd/>
          </a:ln>
        </p:spPr>
      </p:pic>
      <p:pic>
        <p:nvPicPr>
          <p:cNvPr id="20485" name="Picture 9"/>
          <p:cNvPicPr>
            <a:picLocks noChangeAspect="1" noChangeArrowheads="1"/>
          </p:cNvPicPr>
          <p:nvPr/>
        </p:nvPicPr>
        <p:blipFill>
          <a:blip r:embed="rId3"/>
          <a:srcRect/>
          <a:stretch>
            <a:fillRect/>
          </a:stretch>
        </p:blipFill>
        <p:spPr bwMode="auto">
          <a:xfrm>
            <a:off x="4000500" y="1714500"/>
            <a:ext cx="4768850" cy="3100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042988" y="277812"/>
            <a:ext cx="7643812" cy="1436675"/>
          </a:xfrm>
        </p:spPr>
        <p:txBody>
          <a:bodyPr>
            <a:normAutofit fontScale="90000"/>
          </a:bodyPr>
          <a:lstStyle/>
          <a:p>
            <a:r>
              <a:rPr lang="ru-RU" sz="3600" b="1" dirty="0">
                <a:solidFill>
                  <a:schemeClr val="accent1"/>
                </a:solidFill>
              </a:rPr>
              <a:t>Стрелковое оружие </a:t>
            </a:r>
            <a:r>
              <a:rPr lang="ru-RU" sz="3600" b="1" dirty="0"/>
              <a:t>– </a:t>
            </a:r>
            <a:r>
              <a:rPr lang="ru-RU" sz="3600" dirty="0"/>
              <a:t>основное оружие</a:t>
            </a:r>
            <a:r>
              <a:rPr lang="ru-RU" sz="3600" b="1" dirty="0"/>
              <a:t> </a:t>
            </a:r>
            <a:r>
              <a:rPr lang="ru-RU" sz="3600" dirty="0"/>
              <a:t>для поражения противника</a:t>
            </a:r>
            <a:r>
              <a:rPr lang="ru-RU" sz="3600" b="1" dirty="0"/>
              <a:t> </a:t>
            </a:r>
            <a:r>
              <a:rPr lang="ru-RU" sz="3600" dirty="0"/>
              <a:t>в ближнем бою.</a:t>
            </a:r>
          </a:p>
        </p:txBody>
      </p:sp>
      <p:sp>
        <p:nvSpPr>
          <p:cNvPr id="37891" name="Rectangle 3"/>
          <p:cNvSpPr>
            <a:spLocks noGrp="1" noChangeArrowheads="1"/>
          </p:cNvSpPr>
          <p:nvPr>
            <p:ph sz="quarter" idx="1"/>
          </p:nvPr>
        </p:nvSpPr>
        <p:spPr>
          <a:xfrm>
            <a:off x="914400" y="1773238"/>
            <a:ext cx="7772400" cy="3960812"/>
          </a:xfrm>
        </p:spPr>
        <p:txBody>
          <a:bodyPr/>
          <a:lstStyle/>
          <a:p>
            <a:pPr>
              <a:buFont typeface="Wingdings" pitchFamily="2" charset="2"/>
              <a:buNone/>
            </a:pPr>
            <a:r>
              <a:rPr lang="ru-RU" sz="3600" dirty="0"/>
              <a:t>   По способу использования стрелковое оружие делится на :</a:t>
            </a:r>
          </a:p>
          <a:p>
            <a:r>
              <a:rPr lang="ru-RU" sz="4000" b="1" dirty="0"/>
              <a:t> ручное</a:t>
            </a:r>
          </a:p>
          <a:p>
            <a:r>
              <a:rPr lang="ru-RU" sz="4000" b="1" dirty="0"/>
              <a:t> станковое</a:t>
            </a:r>
          </a:p>
          <a:p>
            <a:pPr>
              <a:buFont typeface="Wingdings" pitchFamily="2" charset="2"/>
              <a:buNone/>
            </a:pPr>
            <a:endParaRPr lang="ru-RU" sz="40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868" y="214291"/>
            <a:ext cx="5114932" cy="3786214"/>
          </a:xfrm>
        </p:spPr>
        <p:txBody>
          <a:bodyPr>
            <a:normAutofit fontScale="92500" lnSpcReduction="10000"/>
          </a:bodyPr>
          <a:lstStyle/>
          <a:p>
            <a:r>
              <a:rPr lang="ru-RU" sz="3200" dirty="0" smtClean="0">
                <a:solidFill>
                  <a:schemeClr val="accent1"/>
                </a:solidFill>
              </a:rPr>
              <a:t>Шпагин Георгий Семенович </a:t>
            </a:r>
            <a:r>
              <a:rPr lang="ru-RU" sz="1200" dirty="0" smtClean="0"/>
              <a:t>29(17).04.1897 - 6.02.1952 Родился в селе </a:t>
            </a:r>
            <a:r>
              <a:rPr lang="ru-RU" sz="1200" dirty="0" err="1" smtClean="0"/>
              <a:t>Клюшниково</a:t>
            </a:r>
            <a:r>
              <a:rPr lang="ru-RU" sz="1200" dirty="0" smtClean="0"/>
              <a:t> </a:t>
            </a:r>
            <a:r>
              <a:rPr lang="ru-RU" sz="1200" dirty="0" err="1" smtClean="0"/>
              <a:t>Ковровского</a:t>
            </a:r>
            <a:r>
              <a:rPr lang="ru-RU" sz="1200" dirty="0" smtClean="0"/>
              <a:t> уезда Владимирской губернии, в крестьянской семье. Окончил трехлетнюю школу. В 1916 г. Шпагин был призван в армию и попал в полковую оружейную мастерскую, где детально ознакомился с различными отечественными и иностранными образцами оружия. </a:t>
            </a:r>
          </a:p>
          <a:p>
            <a:r>
              <a:rPr lang="ru-RU" sz="1200" dirty="0" smtClean="0"/>
              <a:t>21 декабря 1941 года приняли на вооружение Красной Армии под наименованием «7,62-мм пистолет-пулемет Шпагина обр. 1941 г. (ППШ-41)». </a:t>
            </a:r>
            <a:br>
              <a:rPr lang="ru-RU" sz="1200" dirty="0" smtClean="0"/>
            </a:br>
            <a:r>
              <a:rPr lang="ru-RU" sz="1200" dirty="0" smtClean="0"/>
              <a:t/>
            </a:r>
            <a:br>
              <a:rPr lang="ru-RU" sz="1200" dirty="0" smtClean="0"/>
            </a:br>
            <a:r>
              <a:rPr lang="ru-RU" sz="1200" dirty="0" smtClean="0"/>
              <a:t>Неприхотливое оружие. В годы войны советская оборонная промышленность выпустила 5,4 млн. ППШ. </a:t>
            </a:r>
          </a:p>
          <a:p>
            <a:r>
              <a:rPr lang="ru-RU" sz="1200" dirty="0" smtClean="0"/>
              <a:t> Наряду с созданием пистолетов-пулеметов Шпагин в годы войны занимался и проектированием сигнальных пистолетов (ракетниц) упрощенных конструкций ». Сигнальные пистолеты СПШ удивительно простой и надежной конструкции и по сей день продолжают нести свою службу в Российских Вооруженных силах и многих армиях мира .</a:t>
            </a:r>
            <a:br>
              <a:rPr lang="ru-RU" sz="1200" dirty="0" smtClean="0"/>
            </a:br>
            <a:endParaRPr lang="ru-RU" sz="1200" dirty="0"/>
          </a:p>
        </p:txBody>
      </p:sp>
      <p:pic>
        <p:nvPicPr>
          <p:cNvPr id="6" name="Picture 4"/>
          <p:cNvPicPr>
            <a:picLocks noChangeAspect="1" noChangeArrowheads="1"/>
          </p:cNvPicPr>
          <p:nvPr/>
        </p:nvPicPr>
        <p:blipFill>
          <a:blip r:embed="rId2"/>
          <a:srcRect/>
          <a:stretch>
            <a:fillRect/>
          </a:stretch>
        </p:blipFill>
        <p:spPr bwMode="auto">
          <a:xfrm>
            <a:off x="3929058" y="4643446"/>
            <a:ext cx="4895850" cy="1443037"/>
          </a:xfrm>
          <a:prstGeom prst="rect">
            <a:avLst/>
          </a:prstGeom>
          <a:noFill/>
          <a:ln w="9525">
            <a:noFill/>
            <a:miter lim="800000"/>
            <a:headEnd/>
            <a:tailEnd/>
          </a:ln>
        </p:spPr>
      </p:pic>
      <p:pic>
        <p:nvPicPr>
          <p:cNvPr id="7" name="Рисунок 6" descr="http://1941-1945.at.ua/pic/Shpagin.jpg"/>
          <p:cNvPicPr/>
          <p:nvPr/>
        </p:nvPicPr>
        <p:blipFill>
          <a:blip r:embed="rId3"/>
          <a:srcRect/>
          <a:stretch>
            <a:fillRect/>
          </a:stretch>
        </p:blipFill>
        <p:spPr bwMode="auto">
          <a:xfrm>
            <a:off x="214282" y="571480"/>
            <a:ext cx="3143272" cy="4143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ru-RU" sz="4400" b="1"/>
              <a:t>ГИПОТЕЗА</a:t>
            </a:r>
            <a:r>
              <a:rPr lang="ru-RU"/>
              <a:t>:</a:t>
            </a:r>
          </a:p>
        </p:txBody>
      </p:sp>
      <p:sp>
        <p:nvSpPr>
          <p:cNvPr id="10243" name="Rectangle 3"/>
          <p:cNvSpPr>
            <a:spLocks noGrp="1" noChangeArrowheads="1"/>
          </p:cNvSpPr>
          <p:nvPr>
            <p:ph sz="quarter" idx="1"/>
          </p:nvPr>
        </p:nvSpPr>
        <p:spPr>
          <a:xfrm>
            <a:off x="914400" y="2349500"/>
            <a:ext cx="7772400" cy="3781425"/>
          </a:xfrm>
        </p:spPr>
        <p:txBody>
          <a:bodyPr>
            <a:normAutofit/>
          </a:bodyPr>
          <a:lstStyle/>
          <a:p>
            <a:r>
              <a:rPr lang="ru-RU" sz="3600" dirty="0"/>
              <a:t>Если бы во время Великой Отечественной войны не было бы бурного развития вооружения Советской Армии, то возможно это бы повлияло на ход  Великой Отечественной войны.</a:t>
            </a:r>
          </a:p>
        </p:txBody>
      </p:sp>
      <p:pic>
        <p:nvPicPr>
          <p:cNvPr id="10245" name="Picture 5" descr="Katya"/>
          <p:cNvPicPr>
            <a:picLocks noChangeAspect="1" noChangeArrowheads="1"/>
          </p:cNvPicPr>
          <p:nvPr/>
        </p:nvPicPr>
        <p:blipFill>
          <a:blip r:embed="rId2"/>
          <a:srcRect/>
          <a:stretch>
            <a:fillRect/>
          </a:stretch>
        </p:blipFill>
        <p:spPr bwMode="auto">
          <a:xfrm>
            <a:off x="4787900" y="188913"/>
            <a:ext cx="4105275"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Судаев</a:t>
            </a:r>
            <a:r>
              <a:rPr lang="ru-RU" b="1" dirty="0" smtClean="0"/>
              <a:t> Алексей Иванович </a:t>
            </a:r>
            <a:endParaRPr lang="ru-RU" dirty="0"/>
          </a:p>
        </p:txBody>
      </p:sp>
      <p:pic>
        <p:nvPicPr>
          <p:cNvPr id="4" name="Содержимое 3" descr="http://1941-1945.at.ua/pic/Sudaev.jpg"/>
          <p:cNvPicPr>
            <a:picLocks noGrp="1"/>
          </p:cNvPicPr>
          <p:nvPr>
            <p:ph sz="quarter" idx="1"/>
          </p:nvPr>
        </p:nvPicPr>
        <p:blipFill>
          <a:blip r:embed="rId2"/>
          <a:srcRect/>
          <a:stretch>
            <a:fillRect/>
          </a:stretch>
        </p:blipFill>
        <p:spPr bwMode="auto">
          <a:xfrm>
            <a:off x="357158" y="1571612"/>
            <a:ext cx="2654300" cy="3810000"/>
          </a:xfrm>
          <a:prstGeom prst="rect">
            <a:avLst/>
          </a:prstGeom>
          <a:noFill/>
          <a:ln w="9525">
            <a:noFill/>
            <a:miter lim="800000"/>
            <a:headEnd/>
            <a:tailEnd/>
          </a:ln>
        </p:spPr>
      </p:pic>
      <p:sp>
        <p:nvSpPr>
          <p:cNvPr id="5" name="Прямоугольник 4"/>
          <p:cNvSpPr/>
          <p:nvPr/>
        </p:nvSpPr>
        <p:spPr>
          <a:xfrm>
            <a:off x="3643306" y="1643050"/>
            <a:ext cx="4572000" cy="3139321"/>
          </a:xfrm>
          <a:prstGeom prst="rect">
            <a:avLst/>
          </a:prstGeom>
        </p:spPr>
        <p:txBody>
          <a:bodyPr wrap="square">
            <a:spAutoFit/>
          </a:bodyPr>
          <a:lstStyle/>
          <a:p>
            <a:r>
              <a:rPr lang="ru-RU" b="1" dirty="0" err="1" smtClean="0"/>
              <a:t>Судаев</a:t>
            </a:r>
            <a:r>
              <a:rPr lang="ru-RU" b="1" dirty="0" smtClean="0"/>
              <a:t> Алексей Иванович </a:t>
            </a:r>
            <a:r>
              <a:rPr lang="ru-RU" dirty="0" smtClean="0"/>
              <a:t/>
            </a:r>
            <a:br>
              <a:rPr lang="ru-RU" dirty="0" smtClean="0"/>
            </a:br>
            <a:r>
              <a:rPr lang="ru-RU" dirty="0" smtClean="0"/>
              <a:t>(1912-1946) Родился  23 августа 1912 года в городе Алатырь Чувашской АССР</a:t>
            </a:r>
            <a:br>
              <a:rPr lang="ru-RU" dirty="0" smtClean="0"/>
            </a:br>
            <a:r>
              <a:rPr lang="ru-RU" dirty="0" smtClean="0"/>
              <a:t/>
            </a:r>
            <a:br>
              <a:rPr lang="ru-RU" dirty="0" smtClean="0"/>
            </a:br>
            <a:r>
              <a:rPr lang="ru-RU" dirty="0" smtClean="0"/>
              <a:t>Алексей Иванович </a:t>
            </a:r>
            <a:r>
              <a:rPr lang="ru-RU" dirty="0" err="1" smtClean="0"/>
              <a:t>Судаев</a:t>
            </a:r>
            <a:r>
              <a:rPr lang="ru-RU" dirty="0" smtClean="0"/>
              <a:t> вошел в историю стрелкового оружия как создатель лучшего пистолета-пулемета Второй Мировой Войны. Он же первым из советских конструкторов разработал в 1944 году опытный образец автомата под патрон 7,62х39 мм. </a:t>
            </a:r>
            <a:endParaRPr lang="ru-RU" dirty="0"/>
          </a:p>
        </p:txBody>
      </p:sp>
      <p:pic>
        <p:nvPicPr>
          <p:cNvPr id="7" name="Picture 5"/>
          <p:cNvPicPr>
            <a:picLocks noChangeAspect="1" noChangeArrowheads="1"/>
          </p:cNvPicPr>
          <p:nvPr/>
        </p:nvPicPr>
        <p:blipFill>
          <a:blip r:embed="rId3"/>
          <a:srcRect/>
          <a:stretch>
            <a:fillRect/>
          </a:stretch>
        </p:blipFill>
        <p:spPr bwMode="auto">
          <a:xfrm>
            <a:off x="3357554" y="5000636"/>
            <a:ext cx="5364162" cy="127158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Дегтярёв Василий Алексеевич</a:t>
            </a:r>
            <a:r>
              <a:rPr lang="ru-RU" dirty="0" smtClean="0"/>
              <a:t> </a:t>
            </a:r>
            <a:endParaRPr lang="ru-RU" dirty="0"/>
          </a:p>
        </p:txBody>
      </p:sp>
      <p:pic>
        <p:nvPicPr>
          <p:cNvPr id="4" name="Содержимое 3" descr="http://1941-1945.at.ua/pic/Degtyarov.jpg"/>
          <p:cNvPicPr>
            <a:picLocks noGrp="1"/>
          </p:cNvPicPr>
          <p:nvPr>
            <p:ph sz="quarter" idx="1"/>
          </p:nvPr>
        </p:nvPicPr>
        <p:blipFill>
          <a:blip r:embed="rId2"/>
          <a:srcRect/>
          <a:stretch>
            <a:fillRect/>
          </a:stretch>
        </p:blipFill>
        <p:spPr bwMode="auto">
          <a:xfrm>
            <a:off x="285720" y="2000240"/>
            <a:ext cx="2540000" cy="3492500"/>
          </a:xfrm>
          <a:prstGeom prst="rect">
            <a:avLst/>
          </a:prstGeom>
          <a:noFill/>
          <a:ln w="9525">
            <a:noFill/>
            <a:miter lim="800000"/>
            <a:headEnd/>
            <a:tailEnd/>
          </a:ln>
        </p:spPr>
      </p:pic>
      <p:sp>
        <p:nvSpPr>
          <p:cNvPr id="5" name="Прямоугольник 4"/>
          <p:cNvSpPr/>
          <p:nvPr/>
        </p:nvSpPr>
        <p:spPr>
          <a:xfrm>
            <a:off x="3143240" y="1571612"/>
            <a:ext cx="5214974" cy="4801314"/>
          </a:xfrm>
          <a:prstGeom prst="rect">
            <a:avLst/>
          </a:prstGeom>
        </p:spPr>
        <p:txBody>
          <a:bodyPr wrap="square">
            <a:spAutoFit/>
          </a:bodyPr>
          <a:lstStyle/>
          <a:p>
            <a:r>
              <a:rPr lang="ru-RU" dirty="0" smtClean="0"/>
              <a:t>Дегтярёв Василий Алексеевич 2.01.1880(21.12.1879) - 16.01.1949 Родился в Туле в семье потомственных тульских оружейников. </a:t>
            </a:r>
          </a:p>
          <a:p>
            <a:r>
              <a:rPr lang="ru-RU" dirty="0" smtClean="0"/>
              <a:t>За выдающуюся конструкторскую деятельность Дегтяреву было присвоено звание Героя Социалистического Труда (1940), он лауреат четырех Государственных премий СССР (1941, 1942, 1944, 1949 — посмертно), доктор технических наук (1940), награжден тремя орденами Ленина, орденами Суворова I и II степени, Трудового Красного Знамени, Красной Звезды, а также медалями. Ему присвоено воинское звание генерал-майор инженерно-артиллерийской службы. </a:t>
            </a:r>
            <a:br>
              <a:rPr lang="ru-RU" dirty="0" smtClean="0"/>
            </a:b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357167"/>
            <a:ext cx="7772400" cy="2857520"/>
          </a:xfrm>
        </p:spPr>
        <p:txBody>
          <a:bodyPr/>
          <a:lstStyle/>
          <a:p>
            <a:r>
              <a:rPr lang="ru-RU" sz="2000" dirty="0" smtClean="0"/>
              <a:t>В годы Великой Отечественной войны на вооружение Советской Армии поступили 14,5-мм противотанковое ружье ПТРД, разработанное Дегтяревым в первые месяцы войны, и ручной пулемет обр. 1944 (РПД-44) под патрон обр. 1943 г. Оружие, созданное Дегтяревым, сыграло исключительную роль в укреплении оборонной мощи Советских Вооруженных Сил. </a:t>
            </a:r>
            <a:r>
              <a:rPr lang="ru-RU" dirty="0" smtClean="0"/>
              <a:t/>
            </a:r>
            <a:br>
              <a:rPr lang="ru-RU" dirty="0" smtClean="0"/>
            </a:br>
            <a:endParaRPr lang="ru-RU" dirty="0"/>
          </a:p>
        </p:txBody>
      </p:sp>
      <p:pic>
        <p:nvPicPr>
          <p:cNvPr id="4" name="Picture 4"/>
          <p:cNvPicPr>
            <a:picLocks noChangeAspect="1" noChangeArrowheads="1"/>
          </p:cNvPicPr>
          <p:nvPr/>
        </p:nvPicPr>
        <p:blipFill>
          <a:blip r:embed="rId2"/>
          <a:srcRect/>
          <a:stretch>
            <a:fillRect/>
          </a:stretch>
        </p:blipFill>
        <p:spPr bwMode="auto">
          <a:xfrm>
            <a:off x="2500298" y="2571744"/>
            <a:ext cx="5400675" cy="1687513"/>
          </a:xfrm>
          <a:prstGeom prst="rect">
            <a:avLst/>
          </a:prstGeom>
          <a:noFill/>
          <a:ln w="9525">
            <a:noFill/>
            <a:miter lim="800000"/>
            <a:headEnd/>
            <a:tailEnd/>
          </a:ln>
        </p:spPr>
      </p:pic>
      <p:pic>
        <p:nvPicPr>
          <p:cNvPr id="5" name="Picture 5"/>
          <p:cNvPicPr>
            <a:picLocks noChangeAspect="1" noChangeArrowheads="1"/>
          </p:cNvPicPr>
          <p:nvPr/>
        </p:nvPicPr>
        <p:blipFill>
          <a:blip r:embed="rId3"/>
          <a:srcRect/>
          <a:stretch>
            <a:fillRect/>
          </a:stretch>
        </p:blipFill>
        <p:spPr bwMode="auto">
          <a:xfrm>
            <a:off x="2000232" y="4214818"/>
            <a:ext cx="5832475" cy="21685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277812"/>
            <a:ext cx="7772400" cy="1579551"/>
          </a:xfrm>
        </p:spPr>
        <p:txBody>
          <a:bodyPr>
            <a:normAutofit fontScale="90000"/>
          </a:bodyPr>
          <a:lstStyle/>
          <a:p>
            <a:pPr algn="r"/>
            <a:r>
              <a:rPr lang="ru-RU" sz="4400" b="1" dirty="0"/>
              <a:t>Артиллерия</a:t>
            </a:r>
            <a:r>
              <a:rPr lang="ru-RU" sz="2000" b="1" dirty="0" smtClean="0"/>
              <a:t>. </a:t>
            </a:r>
            <a:r>
              <a:rPr lang="ru-RU" sz="2000" b="1" dirty="0" smtClean="0">
                <a:solidFill>
                  <a:schemeClr val="accent1"/>
                </a:solidFill>
              </a:rPr>
              <a:t>"Товарищи артиллеристы,</a:t>
            </a:r>
            <a:br>
              <a:rPr lang="ru-RU" sz="2000" b="1" dirty="0" smtClean="0">
                <a:solidFill>
                  <a:schemeClr val="accent1"/>
                </a:solidFill>
              </a:rPr>
            </a:br>
            <a:r>
              <a:rPr lang="ru-RU" sz="2000" b="1" dirty="0" smtClean="0">
                <a:solidFill>
                  <a:schemeClr val="accent1"/>
                </a:solidFill>
              </a:rPr>
              <a:t>Что прочитать я вам могу?</a:t>
            </a:r>
            <a:br>
              <a:rPr lang="ru-RU" sz="2000" b="1" dirty="0" smtClean="0">
                <a:solidFill>
                  <a:schemeClr val="accent1"/>
                </a:solidFill>
              </a:rPr>
            </a:br>
            <a:r>
              <a:rPr lang="ru-RU" sz="2000" b="1" dirty="0" smtClean="0">
                <a:solidFill>
                  <a:schemeClr val="accent1"/>
                </a:solidFill>
              </a:rPr>
              <a:t>Орудий ваших гул басистый — </a:t>
            </a:r>
            <a:br>
              <a:rPr lang="ru-RU" sz="2000" b="1" dirty="0" smtClean="0">
                <a:solidFill>
                  <a:schemeClr val="accent1"/>
                </a:solidFill>
              </a:rPr>
            </a:br>
            <a:r>
              <a:rPr lang="ru-RU" sz="2000" b="1" dirty="0" smtClean="0">
                <a:solidFill>
                  <a:schemeClr val="accent1"/>
                </a:solidFill>
              </a:rPr>
              <a:t>Гроза смертельная врагу."</a:t>
            </a:r>
            <a:r>
              <a:rPr lang="ru-RU" sz="2000" dirty="0" smtClean="0">
                <a:solidFill>
                  <a:schemeClr val="accent1"/>
                </a:solidFill>
              </a:rPr>
              <a:t/>
            </a:r>
            <a:br>
              <a:rPr lang="ru-RU" sz="2000" dirty="0" smtClean="0">
                <a:solidFill>
                  <a:schemeClr val="accent1"/>
                </a:solidFill>
              </a:rPr>
            </a:br>
            <a:r>
              <a:rPr lang="ru-RU" sz="2000" b="1" i="1" dirty="0" smtClean="0">
                <a:solidFill>
                  <a:schemeClr val="accent1"/>
                </a:solidFill>
              </a:rPr>
              <a:t>М. Зенкевич </a:t>
            </a:r>
            <a:endParaRPr lang="ru-RU" sz="4400" b="1" dirty="0">
              <a:solidFill>
                <a:schemeClr val="accent1"/>
              </a:solidFill>
            </a:endParaRPr>
          </a:p>
        </p:txBody>
      </p:sp>
      <p:pic>
        <p:nvPicPr>
          <p:cNvPr id="16390" name="Picture 6"/>
          <p:cNvPicPr>
            <a:picLocks noGrp="1" noChangeAspect="1" noChangeArrowheads="1"/>
          </p:cNvPicPr>
          <p:nvPr>
            <p:ph sz="quarter" idx="1"/>
          </p:nvPr>
        </p:nvPicPr>
        <p:blipFill>
          <a:blip r:embed="rId2"/>
          <a:stretch>
            <a:fillRect/>
          </a:stretch>
        </p:blipFill>
        <p:spPr>
          <a:xfrm>
            <a:off x="1142976" y="1857364"/>
            <a:ext cx="6741459" cy="4572000"/>
          </a:xfrm>
          <a:noFill/>
          <a:ln/>
        </p:spPr>
      </p:pic>
      <p:sp>
        <p:nvSpPr>
          <p:cNvPr id="16394" name="Rectangle 10"/>
          <p:cNvSpPr>
            <a:spLocks noChangeArrowheads="1"/>
          </p:cNvSpPr>
          <p:nvPr/>
        </p:nvSpPr>
        <p:spPr bwMode="auto">
          <a:xfrm>
            <a:off x="4716463" y="4005263"/>
            <a:ext cx="4103687" cy="579437"/>
          </a:xfrm>
          <a:prstGeom prst="rect">
            <a:avLst/>
          </a:prstGeom>
          <a:noFill/>
          <a:ln w="9525">
            <a:noFill/>
            <a:miter lim="800000"/>
            <a:headEnd/>
            <a:tailEnd/>
          </a:ln>
          <a:effectLst/>
        </p:spPr>
        <p:txBody>
          <a:bodyPr>
            <a:spAutoFit/>
          </a:bodyPr>
          <a:lstStyle/>
          <a:p>
            <a:r>
              <a:rPr lang="ru-RU" b="1"/>
              <a:t> </a:t>
            </a:r>
            <a:endParaRPr lang="ru-RU"/>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00063"/>
            <a:ext cx="7772400" cy="920750"/>
          </a:xfrm>
        </p:spPr>
        <p:txBody>
          <a:bodyPr>
            <a:normAutofit fontScale="90000"/>
          </a:bodyPr>
          <a:lstStyle/>
          <a:p>
            <a:pPr algn="ctr" eaLnBrk="1" hangingPunct="1">
              <a:defRPr/>
            </a:pPr>
            <a:r>
              <a:rPr lang="ru-RU" sz="3600" b="1" dirty="0" smtClean="0">
                <a:solidFill>
                  <a:schemeClr val="accent2"/>
                </a:solidFill>
                <a:ea typeface="+mn-ea"/>
                <a:cs typeface="+mn-cs"/>
              </a:rPr>
              <a:t>И.В. Сталин,1937 г.</a:t>
            </a:r>
            <a:r>
              <a:rPr lang="ru-RU" sz="3600" dirty="0" smtClean="0">
                <a:solidFill>
                  <a:schemeClr val="accent2"/>
                </a:solidFill>
              </a:rPr>
              <a:t/>
            </a:r>
            <a:br>
              <a:rPr lang="ru-RU" sz="3600" dirty="0" smtClean="0">
                <a:solidFill>
                  <a:schemeClr val="accent2"/>
                </a:solidFill>
              </a:rPr>
            </a:br>
            <a:endParaRPr lang="ru-RU" sz="3600" dirty="0" smtClean="0">
              <a:solidFill>
                <a:schemeClr val="accent2"/>
              </a:solidFill>
            </a:endParaRPr>
          </a:p>
        </p:txBody>
      </p:sp>
      <p:sp>
        <p:nvSpPr>
          <p:cNvPr id="3" name="Содержимое 2"/>
          <p:cNvSpPr>
            <a:spLocks noGrp="1"/>
          </p:cNvSpPr>
          <p:nvPr>
            <p:ph sz="quarter" idx="1"/>
          </p:nvPr>
        </p:nvSpPr>
        <p:spPr>
          <a:xfrm>
            <a:off x="3857625" y="1714500"/>
            <a:ext cx="4829175" cy="4344988"/>
          </a:xfrm>
        </p:spPr>
        <p:txBody>
          <a:bodyPr/>
          <a:lstStyle/>
          <a:p>
            <a:pPr eaLnBrk="1" hangingPunct="1">
              <a:buFont typeface="Wingdings" pitchFamily="2" charset="2"/>
              <a:buNone/>
              <a:defRPr/>
            </a:pPr>
            <a:r>
              <a:rPr lang="ru-RU" b="1" dirty="0" smtClean="0">
                <a:solidFill>
                  <a:srgbClr val="990000"/>
                </a:solidFill>
                <a:latin typeface="+mj-lt"/>
              </a:rPr>
              <a:t>   "Успех войны решается не только авиацией. Для успеха войны исключительно ценным родом войск является артиллерия. Я хотел бы, чтобы наша артиллерия показала, что она является первоклассной".</a:t>
            </a:r>
          </a:p>
          <a:p>
            <a:pPr algn="r" eaLnBrk="1" hangingPunct="1">
              <a:buFont typeface="Wingdings" pitchFamily="2" charset="2"/>
              <a:buNone/>
              <a:defRPr/>
            </a:pPr>
            <a:endParaRPr lang="ru-RU" dirty="0" smtClean="0">
              <a:solidFill>
                <a:srgbClr val="990000"/>
              </a:solidFill>
              <a:latin typeface="+mj-lt"/>
            </a:endParaRPr>
          </a:p>
        </p:txBody>
      </p:sp>
      <p:pic>
        <p:nvPicPr>
          <p:cNvPr id="21508" name="Picture 4"/>
          <p:cNvPicPr>
            <a:picLocks noChangeAspect="1" noChangeArrowheads="1"/>
          </p:cNvPicPr>
          <p:nvPr/>
        </p:nvPicPr>
        <p:blipFill>
          <a:blip r:embed="rId2"/>
          <a:srcRect/>
          <a:stretch>
            <a:fillRect/>
          </a:stretch>
        </p:blipFill>
        <p:spPr bwMode="auto">
          <a:xfrm>
            <a:off x="895350" y="1714500"/>
            <a:ext cx="3148013" cy="4286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idx="4294967295"/>
          </p:nvPr>
        </p:nvSpPr>
        <p:spPr>
          <a:xfrm>
            <a:off x="0" y="428625"/>
            <a:ext cx="8501063" cy="1143000"/>
          </a:xfrm>
        </p:spPr>
        <p:txBody>
          <a:bodyPr>
            <a:normAutofit fontScale="90000"/>
          </a:bodyPr>
          <a:lstStyle/>
          <a:p>
            <a:pPr algn="ctr" eaLnBrk="1" hangingPunct="1"/>
            <a:r>
              <a:rPr lang="ru-RU" sz="3600" b="1" dirty="0" smtClean="0">
                <a:solidFill>
                  <a:schemeClr val="accent2"/>
                </a:solidFill>
              </a:rPr>
              <a:t>В.Г. </a:t>
            </a:r>
            <a:r>
              <a:rPr lang="ru-RU" sz="3600" b="1" dirty="0" err="1" smtClean="0">
                <a:solidFill>
                  <a:schemeClr val="accent2"/>
                </a:solidFill>
              </a:rPr>
              <a:t>Грабин</a:t>
            </a:r>
            <a:r>
              <a:rPr lang="ru-RU" sz="3600" b="1" dirty="0" smtClean="0">
                <a:solidFill>
                  <a:schemeClr val="accent2"/>
                </a:solidFill>
              </a:rPr>
              <a:t> - конструктор артиллерийских систем, генерал-полковник технических войск </a:t>
            </a:r>
            <a:br>
              <a:rPr lang="ru-RU" sz="3600" b="1" dirty="0" smtClean="0">
                <a:solidFill>
                  <a:schemeClr val="accent2"/>
                </a:solidFill>
              </a:rPr>
            </a:br>
            <a:endParaRPr lang="ru-RU" sz="3600" b="1" dirty="0" smtClean="0">
              <a:solidFill>
                <a:schemeClr val="accent2"/>
              </a:solidFill>
            </a:endParaRPr>
          </a:p>
        </p:txBody>
      </p:sp>
      <p:pic>
        <p:nvPicPr>
          <p:cNvPr id="25605" name="Picture 7"/>
          <p:cNvPicPr>
            <a:picLocks noChangeAspect="1" noChangeArrowheads="1"/>
          </p:cNvPicPr>
          <p:nvPr/>
        </p:nvPicPr>
        <p:blipFill>
          <a:blip r:embed="rId2"/>
          <a:srcRect/>
          <a:stretch>
            <a:fillRect/>
          </a:stretch>
        </p:blipFill>
        <p:spPr bwMode="auto">
          <a:xfrm>
            <a:off x="857224" y="1643050"/>
            <a:ext cx="3238500" cy="4403725"/>
          </a:xfrm>
          <a:prstGeom prst="rect">
            <a:avLst/>
          </a:prstGeom>
          <a:noFill/>
          <a:ln w="9525">
            <a:noFill/>
            <a:miter lim="800000"/>
            <a:headEnd/>
            <a:tailEnd/>
          </a:ln>
        </p:spPr>
      </p:pic>
      <p:sp>
        <p:nvSpPr>
          <p:cNvPr id="6" name="Прямоугольник 5"/>
          <p:cNvSpPr/>
          <p:nvPr/>
        </p:nvSpPr>
        <p:spPr>
          <a:xfrm>
            <a:off x="4357686" y="1571612"/>
            <a:ext cx="4643470" cy="3662541"/>
          </a:xfrm>
          <a:prstGeom prst="rect">
            <a:avLst/>
          </a:prstGeom>
        </p:spPr>
        <p:txBody>
          <a:bodyPr wrap="square">
            <a:spAutoFit/>
          </a:bodyPr>
          <a:lstStyle/>
          <a:p>
            <a:r>
              <a:rPr lang="ru-RU" sz="1400" b="1" dirty="0" smtClean="0"/>
              <a:t>Василий Гаврилович </a:t>
            </a:r>
            <a:r>
              <a:rPr lang="ru-RU" sz="1400" b="1" dirty="0" err="1" smtClean="0"/>
              <a:t>Гра́бин</a:t>
            </a:r>
            <a:r>
              <a:rPr lang="ru-RU" sz="1400" dirty="0" smtClean="0"/>
              <a:t>  (28 декабря 1899  - 9 января 1900), станица </a:t>
            </a:r>
            <a:r>
              <a:rPr lang="ru-RU" sz="1400" dirty="0" err="1" smtClean="0"/>
              <a:t>Старонижестеблиевская</a:t>
            </a:r>
            <a:r>
              <a:rPr lang="ru-RU" sz="1400" dirty="0" smtClean="0"/>
              <a:t> ныне Краснодарского края — 18 апреля 1980, город Калининград Московской области) — выдающийся советский конструктор артиллерийского вооружения Великой Отечественной войны. </a:t>
            </a:r>
            <a:br>
              <a:rPr lang="ru-RU" sz="1400" dirty="0" smtClean="0"/>
            </a:br>
            <a:r>
              <a:rPr lang="ru-RU" sz="1400" dirty="0" smtClean="0"/>
              <a:t>Герой Социалистического Труда (1940). Лауреат четырёх Сталинских премий первой степени (1941, 1943, 1946, 1950). Член РКП(б) с 1921 года. С августа 1942 года, по постановлению Правительства и ГКО, В. Г. </a:t>
            </a:r>
            <a:r>
              <a:rPr lang="ru-RU" sz="1400" dirty="0" err="1" smtClean="0"/>
              <a:t>Грабин</a:t>
            </a:r>
            <a:r>
              <a:rPr lang="ru-RU" sz="1400" dirty="0" smtClean="0"/>
              <a:t> приступил к организации Центрального артиллерийского конструкторского бюро (ЦАКБ), в г. Калининграде (ныне г. Королев), которое, в дальнейшем, и возглавлял.</a:t>
            </a:r>
          </a:p>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071538" y="642918"/>
            <a:ext cx="6715172" cy="5355312"/>
          </a:xfrm>
          <a:prstGeom prst="rect">
            <a:avLst/>
          </a:prstGeom>
        </p:spPr>
        <p:txBody>
          <a:bodyPr wrap="square">
            <a:spAutoFit/>
          </a:bodyPr>
          <a:lstStyle/>
          <a:p>
            <a:r>
              <a:rPr lang="ru-RU" dirty="0" smtClean="0"/>
              <a:t>Под руководством В. Г. </a:t>
            </a:r>
            <a:r>
              <a:rPr lang="ru-RU" dirty="0" err="1" smtClean="0"/>
              <a:t>Грабина</a:t>
            </a:r>
            <a:r>
              <a:rPr lang="ru-RU" dirty="0" smtClean="0"/>
              <a:t> были созданы: </a:t>
            </a:r>
            <a:br>
              <a:rPr lang="ru-RU" dirty="0" smtClean="0"/>
            </a:br>
            <a:r>
              <a:rPr lang="ru-RU" dirty="0" smtClean="0"/>
              <a:t>пехотные пушки: 76-мм пушки образца 1936 года (Ф-22), образца 1939 года (УСВ) и дивизионная пушка образца 1942 года ЗИС-3, 57-мм пушка образца 1941 года (ЗИС-2), 100-мм полевая пушка образца 1944 года (БС-3). </a:t>
            </a:r>
          </a:p>
          <a:p>
            <a:r>
              <a:rPr lang="ru-RU" dirty="0" smtClean="0"/>
              <a:t/>
            </a:r>
            <a:br>
              <a:rPr lang="ru-RU" dirty="0" smtClean="0"/>
            </a:br>
            <a:r>
              <a:rPr lang="ru-RU" dirty="0" smtClean="0"/>
              <a:t>танковые пушки: 76,2-мм танковые пушки Ф-32, Ф-34, ЗИС-5 для вооружения среднего танка Т-34-76 и тяжёлого танка KB-1, самоходная установка ЗИС-30 с 57-мм пушкой ЗИС-2 (ЗИС-4), а также 76,2-мм пушка ЗИС-3, которая устанавливалась на лёгких самоходных установках СУ-76 и СУ-76М. </a:t>
            </a:r>
          </a:p>
          <a:p>
            <a:r>
              <a:rPr lang="ru-RU" dirty="0" smtClean="0"/>
              <a:t>Были разработаны и испытаны опытные образцы танковых пушек: 37-мм пушки ЗИС-19, 76,2-мм пушки С-54, 85-мм пушек С-18, С-31, С-50, С-53, ЗИС-С-53, 100-мм пушки С-34, 107-мм пушки ЗИС-6, 130-мм пушки С-26, 122-мм гаубицы С-41. </a:t>
            </a:r>
          </a:p>
          <a:p>
            <a:r>
              <a:rPr lang="ru-RU" dirty="0" smtClean="0"/>
              <a:t>В 1943 году вместе с коллективом передал присуждённую ему Сталинскую премию в Фонд обороны: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Содержимое 3" descr="ЗИС-2 в Белградском военном музее.">
            <a:hlinkClick r:id="rId2" tooltip="&quot;ЗИС-2 в Белградском военном музее.&quot; "/>
          </p:cNvPr>
          <p:cNvPicPr>
            <a:picLocks noGrp="1"/>
          </p:cNvPicPr>
          <p:nvPr>
            <p:ph idx="4294967295"/>
          </p:nvPr>
        </p:nvPicPr>
        <p:blipFill>
          <a:blip r:embed="rId3"/>
          <a:srcRect/>
          <a:stretch>
            <a:fillRect/>
          </a:stretch>
        </p:blipFill>
        <p:spPr>
          <a:xfrm>
            <a:off x="357158" y="214290"/>
            <a:ext cx="4129088" cy="2714625"/>
          </a:xfrm>
        </p:spPr>
      </p:pic>
      <p:sp>
        <p:nvSpPr>
          <p:cNvPr id="6" name="Прямоугольник 5"/>
          <p:cNvSpPr/>
          <p:nvPr/>
        </p:nvSpPr>
        <p:spPr>
          <a:xfrm>
            <a:off x="142844" y="2786059"/>
            <a:ext cx="4286250" cy="1323439"/>
          </a:xfrm>
          <a:prstGeom prst="rect">
            <a:avLst/>
          </a:prstGeom>
        </p:spPr>
        <p:txBody>
          <a:bodyPr wrap="square">
            <a:spAutoFit/>
          </a:bodyPr>
          <a:lstStyle/>
          <a:p>
            <a:pPr>
              <a:defRPr/>
            </a:pPr>
            <a:r>
              <a:rPr lang="ru-RU" sz="1600" dirty="0">
                <a:solidFill>
                  <a:srgbClr val="990000"/>
                </a:solidFill>
                <a:latin typeface="+mj-lt"/>
              </a:rPr>
              <a:t>57-мм противотанковая пушка </a:t>
            </a:r>
          </a:p>
          <a:p>
            <a:pPr>
              <a:defRPr/>
            </a:pPr>
            <a:r>
              <a:rPr lang="ru-RU" sz="1600" dirty="0">
                <a:solidFill>
                  <a:srgbClr val="990000"/>
                </a:solidFill>
                <a:latin typeface="+mj-lt"/>
              </a:rPr>
              <a:t>Вследствие большой длины ствола и большого относительного веса заряда снаряд 57-мм пушки вылетал со скоростью 700 м/с  и пробивал броню до 120—150 мм. </a:t>
            </a:r>
          </a:p>
        </p:txBody>
      </p:sp>
      <p:sp>
        <p:nvSpPr>
          <p:cNvPr id="27653" name="Rectangle 6"/>
          <p:cNvSpPr>
            <a:spLocks noChangeArrowheads="1"/>
          </p:cNvSpPr>
          <p:nvPr/>
        </p:nvSpPr>
        <p:spPr bwMode="auto">
          <a:xfrm rot="10800000" flipV="1">
            <a:off x="4500562" y="2857496"/>
            <a:ext cx="4429124" cy="1631216"/>
          </a:xfrm>
          <a:prstGeom prst="rect">
            <a:avLst/>
          </a:prstGeom>
          <a:noFill/>
          <a:ln w="9525">
            <a:noFill/>
            <a:miter lim="800000"/>
            <a:headEnd/>
            <a:tailEnd/>
          </a:ln>
        </p:spPr>
        <p:txBody>
          <a:bodyPr wrap="square" anchor="ctr">
            <a:spAutoFit/>
          </a:bodyPr>
          <a:lstStyle/>
          <a:p>
            <a:r>
              <a:rPr lang="ru-RU" sz="2000" dirty="0">
                <a:solidFill>
                  <a:srgbClr val="990000"/>
                </a:solidFill>
                <a:latin typeface="Times New Roman" pitchFamily="18" charset="0"/>
                <a:cs typeface="Times New Roman" pitchFamily="18" charset="0"/>
              </a:rPr>
              <a:t>100-мм пушка образца 1944 г. Бронебойно-трассирующий снаряд с начальной скоростью 895 м/с на дальности 500 м при угле встречи 90° пробивал броню толщиной 160 мм. </a:t>
            </a:r>
            <a:endParaRPr lang="ru-RU" sz="2000" dirty="0">
              <a:solidFill>
                <a:srgbClr val="990000"/>
              </a:solidFill>
              <a:latin typeface="Times New Roman" pitchFamily="18" charset="0"/>
            </a:endParaRPr>
          </a:p>
        </p:txBody>
      </p:sp>
      <p:pic>
        <p:nvPicPr>
          <p:cNvPr id="27654" name="Picture 7"/>
          <p:cNvPicPr>
            <a:picLocks noChangeAspect="1" noChangeArrowheads="1"/>
          </p:cNvPicPr>
          <p:nvPr/>
        </p:nvPicPr>
        <p:blipFill>
          <a:blip r:embed="rId4"/>
          <a:srcRect/>
          <a:stretch>
            <a:fillRect/>
          </a:stretch>
        </p:blipFill>
        <p:spPr bwMode="auto">
          <a:xfrm>
            <a:off x="4643438" y="142852"/>
            <a:ext cx="3786188" cy="2838450"/>
          </a:xfrm>
          <a:prstGeom prst="rect">
            <a:avLst/>
          </a:prstGeom>
          <a:noFill/>
          <a:ln w="9525">
            <a:noFill/>
            <a:miter lim="800000"/>
            <a:headEnd/>
            <a:tailEnd/>
          </a:ln>
        </p:spPr>
      </p:pic>
      <p:pic>
        <p:nvPicPr>
          <p:cNvPr id="7" name="Содержимое 3" descr="76,2-мм дивизионное орудие ЗиС-3 в Нижегородском Кремле">
            <a:hlinkClick r:id="rId5" tooltip="&quot;76,2-мм дивизионное орудие ЗиС-3 в Нижегородском Кремле&quot;"/>
          </p:cNvPr>
          <p:cNvPicPr>
            <a:picLocks/>
          </p:cNvPicPr>
          <p:nvPr/>
        </p:nvPicPr>
        <p:blipFill>
          <a:blip r:embed="rId6"/>
          <a:srcRect/>
          <a:stretch>
            <a:fillRect/>
          </a:stretch>
        </p:blipFill>
        <p:spPr bwMode="auto">
          <a:xfrm>
            <a:off x="214282" y="4214818"/>
            <a:ext cx="3948112" cy="2214578"/>
          </a:xfrm>
          <a:prstGeom prst="rect">
            <a:avLst/>
          </a:prstGeom>
          <a:noFill/>
          <a:ln w="9525">
            <a:noFill/>
            <a:miter lim="800000"/>
            <a:headEnd/>
            <a:tailEnd/>
          </a:ln>
        </p:spPr>
      </p:pic>
      <p:sp>
        <p:nvSpPr>
          <p:cNvPr id="8" name="Прямоугольник 7"/>
          <p:cNvSpPr/>
          <p:nvPr/>
        </p:nvSpPr>
        <p:spPr>
          <a:xfrm>
            <a:off x="4357686" y="4572008"/>
            <a:ext cx="4572000" cy="2031325"/>
          </a:xfrm>
          <a:prstGeom prst="rect">
            <a:avLst/>
          </a:prstGeom>
        </p:spPr>
        <p:txBody>
          <a:bodyPr>
            <a:spAutoFit/>
          </a:bodyPr>
          <a:lstStyle/>
          <a:p>
            <a:pPr>
              <a:defRPr/>
            </a:pPr>
            <a:r>
              <a:rPr lang="ru-RU" b="1" dirty="0" smtClean="0">
                <a:solidFill>
                  <a:srgbClr val="990000"/>
                </a:solidFill>
              </a:rPr>
              <a:t>76-миллиметровой пушкой ЗИС-3 –маневренное, удобное в эксплуатации, приспособленное для ведения более эффективного огня по танкам и признанное одним  из самых гениальных конструкций в истории ствольной артиллерии. </a:t>
            </a:r>
            <a:endParaRPr lang="ru-RU" b="1" dirty="0">
              <a:solidFill>
                <a:srgbClr val="9900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sz="4400" b="1" dirty="0" smtClean="0">
                <a:solidFill>
                  <a:schemeClr val="accent2"/>
                </a:solidFill>
              </a:rPr>
              <a:t>Ф.Ф. Петров</a:t>
            </a:r>
            <a:r>
              <a:rPr lang="en-US" sz="4400" b="1" dirty="0" smtClean="0">
                <a:solidFill>
                  <a:schemeClr val="accent2"/>
                </a:solidFill>
              </a:rPr>
              <a:t> – </a:t>
            </a:r>
            <a:r>
              <a:rPr lang="ru-RU" sz="4400" b="1" dirty="0" smtClean="0">
                <a:solidFill>
                  <a:schemeClr val="accent2"/>
                </a:solidFill>
              </a:rPr>
              <a:t>российский ученый и конструктор.</a:t>
            </a:r>
            <a:endParaRPr lang="ru-RU" dirty="0"/>
          </a:p>
        </p:txBody>
      </p:sp>
      <p:pic>
        <p:nvPicPr>
          <p:cNvPr id="4" name="Содержимое 3" descr="http://1941-1945.at.ua/pic/Petrov.jpg"/>
          <p:cNvPicPr>
            <a:picLocks noGrp="1"/>
          </p:cNvPicPr>
          <p:nvPr>
            <p:ph sz="quarter" idx="1"/>
          </p:nvPr>
        </p:nvPicPr>
        <p:blipFill>
          <a:blip r:embed="rId2"/>
          <a:srcRect/>
          <a:stretch>
            <a:fillRect/>
          </a:stretch>
        </p:blipFill>
        <p:spPr bwMode="auto">
          <a:xfrm>
            <a:off x="571472" y="1785926"/>
            <a:ext cx="2806700" cy="3810000"/>
          </a:xfrm>
          <a:prstGeom prst="rect">
            <a:avLst/>
          </a:prstGeom>
          <a:noFill/>
          <a:ln w="9525">
            <a:noFill/>
            <a:miter lim="800000"/>
            <a:headEnd/>
            <a:tailEnd/>
          </a:ln>
        </p:spPr>
      </p:pic>
      <p:sp>
        <p:nvSpPr>
          <p:cNvPr id="5" name="Прямоугольник 4"/>
          <p:cNvSpPr/>
          <p:nvPr/>
        </p:nvSpPr>
        <p:spPr>
          <a:xfrm>
            <a:off x="3643306" y="1500174"/>
            <a:ext cx="5072066" cy="5016758"/>
          </a:xfrm>
          <a:prstGeom prst="rect">
            <a:avLst/>
          </a:prstGeom>
        </p:spPr>
        <p:txBody>
          <a:bodyPr wrap="square">
            <a:spAutoFit/>
          </a:bodyPr>
          <a:lstStyle/>
          <a:p>
            <a:r>
              <a:rPr lang="ru-RU" sz="1600" dirty="0" smtClean="0"/>
              <a:t>Петров Федор Федорович 16(3).03.1902 - 19.08.1978 Известный конструктор артиллерийских систем, генерал-лейтенант-инженер (1966), доктор технических наук (1947), Герой Социалистического Труда (1944), Лауреат Ленинской (1967) и четырех Государственных премий СССР (1942, 1943, 1946 — дважды), член КПСС (1942), Ф.Ф. Петров родился в деревне </a:t>
            </a:r>
            <a:r>
              <a:rPr lang="ru-RU" sz="1600" dirty="0" err="1" smtClean="0"/>
              <a:t>Докторово</a:t>
            </a:r>
            <a:r>
              <a:rPr lang="ru-RU" sz="1600" dirty="0" smtClean="0"/>
              <a:t>, ныне это </a:t>
            </a:r>
            <a:r>
              <a:rPr lang="ru-RU" sz="1600" dirty="0" err="1" smtClean="0"/>
              <a:t>Веневский</a:t>
            </a:r>
            <a:r>
              <a:rPr lang="ru-RU" sz="1600" dirty="0" smtClean="0"/>
              <a:t> район Тульской области. </a:t>
            </a:r>
          </a:p>
          <a:p>
            <a:r>
              <a:rPr lang="ru-RU" sz="1600" dirty="0" smtClean="0"/>
              <a:t>Под его руководством, ОКБ-9, несмотря на свою малочисленность, в годы Великой Отечественной войны разработало восемь принятых на вооружение артиллерийских систем: 152-мм гаубицу образца 1943 года Д-1; 85-мм, 100-мм и 122-мм пушки, 122-мм и 152-мм гаубицы для самоходных установок (САУ) конструкции Л.И. </a:t>
            </a:r>
            <a:r>
              <a:rPr lang="ru-RU" sz="1600" dirty="0" err="1" smtClean="0"/>
              <a:t>Горлицкого</a:t>
            </a:r>
            <a:r>
              <a:rPr lang="ru-RU" sz="1600" dirty="0" smtClean="0"/>
              <a:t>; 85-мм пушку Д-5Т для танков Т-34 и ИС-1; 122-мм пушку Д-25Т для танков ИС-2 и ИС-3. По чертежам ОКБ-9 заводы произвели более 60 тысяч пушек и гаубиц.</a:t>
            </a:r>
            <a:endParaRPr lang="ru-RU" sz="16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Рисунок 1"/>
          <p:cNvPicPr>
            <a:picLocks noChangeAspect="1" noChangeArrowheads="1"/>
          </p:cNvPicPr>
          <p:nvPr/>
        </p:nvPicPr>
        <p:blipFill>
          <a:blip r:embed="rId2"/>
          <a:srcRect/>
          <a:stretch>
            <a:fillRect/>
          </a:stretch>
        </p:blipFill>
        <p:spPr bwMode="auto">
          <a:xfrm>
            <a:off x="428596" y="428604"/>
            <a:ext cx="4970463" cy="3714750"/>
          </a:xfrm>
          <a:prstGeom prst="rect">
            <a:avLst/>
          </a:prstGeom>
          <a:noFill/>
          <a:ln w="9525">
            <a:noFill/>
            <a:miter lim="800000"/>
            <a:headEnd/>
            <a:tailEnd/>
          </a:ln>
        </p:spPr>
      </p:pic>
      <p:sp>
        <p:nvSpPr>
          <p:cNvPr id="29700" name="Text Box 8"/>
          <p:cNvSpPr txBox="1">
            <a:spLocks noChangeArrowheads="1"/>
          </p:cNvSpPr>
          <p:nvPr/>
        </p:nvSpPr>
        <p:spPr bwMode="auto">
          <a:xfrm>
            <a:off x="2411413" y="4149725"/>
            <a:ext cx="3529012" cy="366713"/>
          </a:xfrm>
          <a:prstGeom prst="rect">
            <a:avLst/>
          </a:prstGeom>
          <a:noFill/>
          <a:ln w="9525">
            <a:noFill/>
            <a:miter lim="800000"/>
            <a:headEnd/>
            <a:tailEnd/>
          </a:ln>
        </p:spPr>
        <p:txBody>
          <a:bodyPr>
            <a:spAutoFit/>
          </a:bodyPr>
          <a:lstStyle/>
          <a:p>
            <a:pPr>
              <a:spcBef>
                <a:spcPct val="50000"/>
              </a:spcBef>
            </a:pPr>
            <a:endParaRPr lang="ru-RU"/>
          </a:p>
        </p:txBody>
      </p:sp>
      <p:sp>
        <p:nvSpPr>
          <p:cNvPr id="29701" name="Text Box 9"/>
          <p:cNvSpPr txBox="1">
            <a:spLocks noChangeArrowheads="1"/>
          </p:cNvSpPr>
          <p:nvPr/>
        </p:nvSpPr>
        <p:spPr bwMode="auto">
          <a:xfrm>
            <a:off x="5940425" y="2133600"/>
            <a:ext cx="3097213" cy="3662363"/>
          </a:xfrm>
          <a:prstGeom prst="rect">
            <a:avLst/>
          </a:prstGeom>
          <a:noFill/>
          <a:ln w="9525">
            <a:noFill/>
            <a:miter lim="800000"/>
            <a:headEnd/>
            <a:tailEnd/>
          </a:ln>
        </p:spPr>
        <p:txBody>
          <a:bodyPr>
            <a:spAutoFit/>
          </a:bodyPr>
          <a:lstStyle/>
          <a:p>
            <a:r>
              <a:rPr lang="ru-RU" b="1" dirty="0">
                <a:solidFill>
                  <a:schemeClr val="hlink"/>
                </a:solidFill>
              </a:rPr>
              <a:t>152-мм пушка – </a:t>
            </a:r>
          </a:p>
          <a:p>
            <a:r>
              <a:rPr lang="ru-RU" b="1" dirty="0">
                <a:solidFill>
                  <a:schemeClr val="hlink"/>
                </a:solidFill>
              </a:rPr>
              <a:t>мощное и дальнобойное орудие с максимальным углом возвышения.</a:t>
            </a:r>
          </a:p>
          <a:p>
            <a:r>
              <a:rPr lang="ru-RU" b="1" dirty="0">
                <a:solidFill>
                  <a:schemeClr val="hlink"/>
                </a:solidFill>
              </a:rPr>
              <a:t>В боекомплект гаубицы входят снаряды раздельного заряжания с осколочным, осколочно-фугасным и бетонобойным снарядами. </a:t>
            </a:r>
          </a:p>
          <a:p>
            <a:r>
              <a:rPr lang="ru-RU" b="1" dirty="0">
                <a:solidFill>
                  <a:schemeClr val="hlink"/>
                </a:solidFill>
              </a:rPr>
              <a:t>Начальная скорость снаряда - 508 м/с.</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55650" y="260350"/>
            <a:ext cx="8137525" cy="1454138"/>
          </a:xfrm>
        </p:spPr>
        <p:txBody>
          <a:bodyPr>
            <a:normAutofit fontScale="90000"/>
          </a:bodyPr>
          <a:lstStyle/>
          <a:p>
            <a:r>
              <a:rPr lang="ru-RU" sz="2800" b="1" dirty="0" smtClean="0"/>
              <a:t/>
            </a:r>
            <a:br>
              <a:rPr lang="ru-RU" sz="2800" b="1" dirty="0" smtClean="0"/>
            </a:br>
            <a:r>
              <a:rPr lang="ru-RU" sz="2800" b="1" dirty="0" smtClean="0"/>
              <a:t>Цель: </a:t>
            </a:r>
            <a:br>
              <a:rPr lang="ru-RU" sz="2800" b="1" dirty="0" smtClean="0"/>
            </a:br>
            <a:r>
              <a:rPr lang="ru-RU" sz="2800" dirty="0" smtClean="0"/>
              <a:t>Показать  значимость вклада ученых и конструкторов, в победу над немецко-фашистскими захватчиками.</a:t>
            </a:r>
            <a:r>
              <a:rPr lang="ru-RU" sz="2800" b="1" dirty="0" smtClean="0"/>
              <a:t> </a:t>
            </a:r>
            <a:r>
              <a:rPr lang="ru-RU" sz="2800" dirty="0" smtClean="0"/>
              <a:t/>
            </a:r>
            <a:br>
              <a:rPr lang="ru-RU" sz="2800" dirty="0" smtClean="0"/>
            </a:br>
            <a:r>
              <a:rPr lang="ru-RU" sz="2800" dirty="0" smtClean="0"/>
              <a:t>.</a:t>
            </a:r>
            <a:endParaRPr lang="ru-RU" sz="2800" dirty="0"/>
          </a:p>
        </p:txBody>
      </p:sp>
      <p:sp>
        <p:nvSpPr>
          <p:cNvPr id="9219" name="Rectangle 3"/>
          <p:cNvSpPr>
            <a:spLocks noGrp="1" noChangeArrowheads="1"/>
          </p:cNvSpPr>
          <p:nvPr>
            <p:ph sz="quarter" idx="1"/>
          </p:nvPr>
        </p:nvSpPr>
        <p:spPr>
          <a:xfrm>
            <a:off x="755650" y="1844675"/>
            <a:ext cx="7931150" cy="4286250"/>
          </a:xfrm>
        </p:spPr>
        <p:txBody>
          <a:bodyPr/>
          <a:lstStyle/>
          <a:p>
            <a:pPr>
              <a:buFont typeface="Wingdings" pitchFamily="2" charset="2"/>
              <a:buNone/>
            </a:pPr>
            <a:r>
              <a:rPr lang="ru-RU" sz="3200" b="1" dirty="0"/>
              <a:t>Задачи:</a:t>
            </a:r>
            <a:r>
              <a:rPr lang="ru-RU" b="1" dirty="0"/>
              <a:t> </a:t>
            </a:r>
            <a:endParaRPr lang="ru-RU" dirty="0"/>
          </a:p>
          <a:p>
            <a:pPr lvl="0"/>
            <a:r>
              <a:rPr lang="ru-RU" dirty="0" smtClean="0"/>
              <a:t>Изучить оружие Великой Отечественной войны.</a:t>
            </a:r>
          </a:p>
          <a:p>
            <a:pPr lvl="0"/>
            <a:r>
              <a:rPr lang="ru-RU" dirty="0" smtClean="0"/>
              <a:t>Исследовать  технические  характеристики  оружия на протяжении всей </a:t>
            </a:r>
            <a:r>
              <a:rPr lang="ru-RU" dirty="0" err="1" smtClean="0"/>
              <a:t>вов</a:t>
            </a:r>
            <a:r>
              <a:rPr lang="ru-RU" dirty="0" smtClean="0"/>
              <a:t>.</a:t>
            </a:r>
          </a:p>
          <a:p>
            <a:pPr lvl="0"/>
            <a:r>
              <a:rPr lang="ru-RU" dirty="0" smtClean="0"/>
              <a:t>Ознакомится с биографией ученых и конструкторов , внесших свой  неоценимый вклад в победу над немецко-фашистскими захватчиками. </a:t>
            </a:r>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title"/>
          </p:nvPr>
        </p:nvSpPr>
        <p:spPr>
          <a:xfrm>
            <a:off x="611188" y="260350"/>
            <a:ext cx="8626475" cy="1135063"/>
          </a:xfrm>
        </p:spPr>
        <p:txBody>
          <a:bodyPr>
            <a:normAutofit fontScale="90000"/>
          </a:bodyPr>
          <a:lstStyle/>
          <a:p>
            <a:pPr eaLnBrk="1" hangingPunct="1"/>
            <a:r>
              <a:rPr lang="ru-RU" sz="3600" dirty="0" smtClean="0">
                <a:solidFill>
                  <a:schemeClr val="accent2"/>
                </a:solidFill>
              </a:rPr>
              <a:t>И. </a:t>
            </a:r>
            <a:r>
              <a:rPr lang="ru-RU" sz="3600" dirty="0" err="1" smtClean="0">
                <a:solidFill>
                  <a:schemeClr val="accent2"/>
                </a:solidFill>
              </a:rPr>
              <a:t>Гвай</a:t>
            </a:r>
            <a:r>
              <a:rPr lang="ru-RU" sz="3600" dirty="0" smtClean="0">
                <a:solidFill>
                  <a:schemeClr val="accent2"/>
                </a:solidFill>
              </a:rPr>
              <a:t>,  В. Н. </a:t>
            </a:r>
            <a:r>
              <a:rPr lang="ru-RU" sz="3600" dirty="0" err="1" smtClean="0">
                <a:solidFill>
                  <a:schemeClr val="accent2"/>
                </a:solidFill>
              </a:rPr>
              <a:t>Галковский</a:t>
            </a:r>
            <a:r>
              <a:rPr lang="ru-RU" sz="3600" dirty="0" smtClean="0">
                <a:solidFill>
                  <a:schemeClr val="accent2"/>
                </a:solidFill>
              </a:rPr>
              <a:t>,  А.П.Павленко,  А. С. Попов – советские конструкторы.</a:t>
            </a:r>
          </a:p>
        </p:txBody>
      </p:sp>
      <p:pic>
        <p:nvPicPr>
          <p:cNvPr id="31747" name="Содержимое 3" descr="C:\Users\Учитель\Desktop\катюша\БМ-13(катюша).jpg"/>
          <p:cNvPicPr>
            <a:picLocks noGrp="1"/>
          </p:cNvPicPr>
          <p:nvPr>
            <p:ph sz="quarter" idx="1"/>
          </p:nvPr>
        </p:nvPicPr>
        <p:blipFill>
          <a:blip r:embed="rId2"/>
          <a:srcRect/>
          <a:stretch>
            <a:fillRect/>
          </a:stretch>
        </p:blipFill>
        <p:spPr>
          <a:xfrm>
            <a:off x="4787900" y="1773238"/>
            <a:ext cx="4065588" cy="2447925"/>
          </a:xfrm>
        </p:spPr>
      </p:pic>
      <p:sp>
        <p:nvSpPr>
          <p:cNvPr id="31748" name="Rectangle 9"/>
          <p:cNvSpPr>
            <a:spLocks noGrp="1" noChangeArrowheads="1"/>
          </p:cNvSpPr>
          <p:nvPr>
            <p:ph type="body" idx="4294967295"/>
          </p:nvPr>
        </p:nvSpPr>
        <p:spPr>
          <a:xfrm>
            <a:off x="0" y="1628775"/>
            <a:ext cx="3892550" cy="4530725"/>
          </a:xfrm>
        </p:spPr>
        <p:txBody>
          <a:bodyPr>
            <a:normAutofit lnSpcReduction="10000"/>
          </a:bodyPr>
          <a:lstStyle/>
          <a:p>
            <a:pPr eaLnBrk="1" hangingPunct="1">
              <a:lnSpc>
                <a:spcPct val="90000"/>
              </a:lnSpc>
            </a:pPr>
            <a:endParaRPr lang="ru-RU" sz="1600" dirty="0" smtClean="0">
              <a:solidFill>
                <a:schemeClr val="hlink"/>
              </a:solidFill>
            </a:endParaRPr>
          </a:p>
          <a:p>
            <a:pPr eaLnBrk="1" hangingPunct="1">
              <a:lnSpc>
                <a:spcPct val="90000"/>
              </a:lnSpc>
              <a:buFont typeface="Wingdings" pitchFamily="2" charset="2"/>
              <a:buNone/>
            </a:pPr>
            <a:r>
              <a:rPr lang="ru-RU" sz="2000" dirty="0" smtClean="0">
                <a:latin typeface="Times New Roman" pitchFamily="18" charset="0"/>
              </a:rPr>
              <a:t>      </a:t>
            </a:r>
            <a:r>
              <a:rPr lang="ru-RU" sz="2000" b="1" dirty="0" smtClean="0">
                <a:solidFill>
                  <a:schemeClr val="hlink"/>
                </a:solidFill>
                <a:latin typeface="Times New Roman" pitchFamily="18" charset="0"/>
              </a:rPr>
              <a:t>В 1938-41 был создан реактивный миномет БМ-13 (Катюша)</a:t>
            </a:r>
          </a:p>
          <a:p>
            <a:pPr eaLnBrk="1" hangingPunct="1">
              <a:lnSpc>
                <a:spcPct val="90000"/>
              </a:lnSpc>
              <a:buFont typeface="Wingdings" pitchFamily="2" charset="2"/>
              <a:buNone/>
            </a:pPr>
            <a:endParaRPr lang="ru-RU" sz="2000" b="1" dirty="0" smtClean="0">
              <a:solidFill>
                <a:schemeClr val="hlink"/>
              </a:solidFill>
              <a:latin typeface="Times New Roman" pitchFamily="18" charset="0"/>
            </a:endParaRPr>
          </a:p>
          <a:p>
            <a:pPr eaLnBrk="1" hangingPunct="1">
              <a:lnSpc>
                <a:spcPct val="90000"/>
              </a:lnSpc>
              <a:buFont typeface="Wingdings" pitchFamily="2" charset="2"/>
              <a:buNone/>
            </a:pPr>
            <a:r>
              <a:rPr lang="ru-RU" sz="2000" b="1" dirty="0" smtClean="0">
                <a:solidFill>
                  <a:schemeClr val="hlink"/>
                </a:solidFill>
                <a:latin typeface="Times New Roman" pitchFamily="18" charset="0"/>
              </a:rPr>
              <a:t>      Устройство пусковой установки: направляющих рельсов и устройства их наведения </a:t>
            </a:r>
          </a:p>
          <a:p>
            <a:pPr eaLnBrk="1" hangingPunct="1">
              <a:lnSpc>
                <a:spcPct val="90000"/>
              </a:lnSpc>
            </a:pPr>
            <a:endParaRPr lang="ru-RU" sz="2000" b="1" dirty="0" smtClean="0">
              <a:solidFill>
                <a:schemeClr val="hlink"/>
              </a:solidFill>
              <a:latin typeface="Times New Roman" pitchFamily="18" charset="0"/>
            </a:endParaRPr>
          </a:p>
          <a:p>
            <a:pPr eaLnBrk="1" hangingPunct="1">
              <a:lnSpc>
                <a:spcPct val="90000"/>
              </a:lnSpc>
              <a:buFont typeface="Wingdings" pitchFamily="2" charset="2"/>
              <a:buNone/>
            </a:pPr>
            <a:r>
              <a:rPr lang="ru-RU" sz="2000" b="1" dirty="0" smtClean="0">
                <a:solidFill>
                  <a:schemeClr val="hlink"/>
                </a:solidFill>
                <a:latin typeface="Times New Roman" pitchFamily="18" charset="0"/>
              </a:rPr>
              <a:t>     Устройство ракеты: сварной цилиндр, поделённый на три отсека — боевую часть, топливную и реактивное сопло.</a:t>
            </a:r>
          </a:p>
        </p:txBody>
      </p:sp>
      <p:pic>
        <p:nvPicPr>
          <p:cNvPr id="31749" name="Рисунок 4" descr="C:\Users\Учитель\Desktop\катюша\M-13.jpg"/>
          <p:cNvPicPr>
            <a:picLocks noChangeAspect="1" noChangeArrowheads="1"/>
          </p:cNvPicPr>
          <p:nvPr/>
        </p:nvPicPr>
        <p:blipFill>
          <a:blip r:embed="rId3"/>
          <a:srcRect/>
          <a:stretch>
            <a:fillRect/>
          </a:stretch>
        </p:blipFill>
        <p:spPr bwMode="auto">
          <a:xfrm>
            <a:off x="4572000" y="4508500"/>
            <a:ext cx="4338638" cy="1757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914400" y="357166"/>
            <a:ext cx="7772400" cy="5773759"/>
          </a:xfrm>
        </p:spPr>
        <p:txBody>
          <a:bodyPr>
            <a:normAutofit lnSpcReduction="10000"/>
          </a:bodyPr>
          <a:lstStyle/>
          <a:p>
            <a:endParaRPr lang="ru-RU" sz="1200" dirty="0" smtClean="0"/>
          </a:p>
          <a:p>
            <a:endParaRPr lang="ru-RU" sz="1200" dirty="0" smtClean="0"/>
          </a:p>
          <a:p>
            <a:r>
              <a:rPr lang="ru-RU" sz="1200" dirty="0" smtClean="0"/>
              <a:t>С момента появления реактивной артиллерии (РА), её подразделения находились в подчинении Верховного Главного Командования. Они использовались для усиления стрелковых дивизий, оборонявшихся в первом эшелоне, что существенно увеличивало их огневую мощь и повышало устойчивость в оборонительном бою </a:t>
            </a:r>
          </a:p>
          <a:p>
            <a:r>
              <a:rPr lang="ru-RU" sz="1200" dirty="0" smtClean="0"/>
              <a:t>Немаловажен был и эмоциональный эффект: во время залпа все ракеты выпускались практически одновременно — за несколько секунд землю в области цели буквально перепахивали реактивные снаряды. Подвижность установки позволяла быстро сменять позицию и избегать ответного удара противника. </a:t>
            </a:r>
          </a:p>
          <a:p>
            <a:r>
              <a:rPr lang="ru-RU" sz="1200" dirty="0" smtClean="0"/>
              <a:t>•17 июля 1942 года в районе села </a:t>
            </a:r>
            <a:r>
              <a:rPr lang="ru-RU" sz="1200" dirty="0" err="1" smtClean="0"/>
              <a:t>Налючи</a:t>
            </a:r>
            <a:r>
              <a:rPr lang="ru-RU" sz="1200" dirty="0" smtClean="0"/>
              <a:t> раздался залп 144 пусковых рам-станков, оснащённых 300-мм реактивными снарядами. Это было первое применение несколько менее знаменитого родственного оружия — «Андрюши». </a:t>
            </a:r>
          </a:p>
          <a:p>
            <a:r>
              <a:rPr lang="ru-RU" sz="1200" dirty="0" smtClean="0"/>
              <a:t>•В июле-августе 42-го «катюши» (три полка и отдельный дивизион) были основной ударной силой Подвижной Механизированной группы Южного фронта, на несколько дней сдержавшей наступление 1-ой танковой армии немцев к югу от Ростова. Это отражено даже в дневнике генерала </a:t>
            </a:r>
            <a:r>
              <a:rPr lang="ru-RU" sz="1200" dirty="0" err="1" smtClean="0"/>
              <a:t>Гальдера</a:t>
            </a:r>
            <a:r>
              <a:rPr lang="ru-RU" sz="1200" dirty="0" smtClean="0"/>
              <a:t>: «возросшее сопротивление русских южнее Ростова» </a:t>
            </a:r>
          </a:p>
          <a:p>
            <a:r>
              <a:rPr lang="ru-RU" sz="1200" dirty="0" smtClean="0"/>
              <a:t>•В августе 1942 года в городе Сочи в гараже санатория «Кавказская Ривьера» под руководством начальника подвижной ремонтной мастерской № 6 военного инженера III ранга А.Алфёрова был создан переносной вариант установки на базе снарядов М-8, получивший впоследствии название «горная катюша». Первые «горные катюши» поступили на вооружение 20-й Горнострелковой дивизии и были применены в боях на </a:t>
            </a:r>
            <a:r>
              <a:rPr lang="ru-RU" sz="1200" dirty="0" err="1" smtClean="0"/>
              <a:t>Гойтхском</a:t>
            </a:r>
            <a:r>
              <a:rPr lang="ru-RU" sz="1200" dirty="0" smtClean="0"/>
              <a:t> перевале. В феврале — марте 1943 года два дивизиона «горных катюш» вошли в состав войск, оборонявших легендарный плацдарм на Малой земле под Новороссийском. Кроме этого в Сочинском паровозном депо были созданы 4 установки на базе дрезин, которые использовались для защиты города Сочи с берега. Восемью установками был оборудован тральщик «Скумбрия», который прикрывал десант на Малую землю.[ </a:t>
            </a:r>
          </a:p>
          <a:p>
            <a:r>
              <a:rPr lang="ru-RU" sz="1200" dirty="0" smtClean="0"/>
              <a:t>•В сентябре 43-го манёвр «катюш» вдоль линии фронта позволил осуществить внезапный фланговый удар на Брянском фронте. В итоге немецкая оборона оказалась «свёрнута» в полосе целого фронта — 250 километров. Во время артподготовки было израсходовано 6000 реактивных снарядов и лишь 2000 ствольных.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p:cNvPicPr>
            <a:picLocks noGrp="1" noChangeAspect="1" noChangeArrowheads="1"/>
          </p:cNvPicPr>
          <p:nvPr>
            <p:ph type="title"/>
          </p:nvPr>
        </p:nvPicPr>
        <p:blipFill>
          <a:blip r:embed="rId2"/>
          <a:stretch>
            <a:fillRect/>
          </a:stretch>
        </p:blipFill>
        <p:spPr>
          <a:xfrm>
            <a:off x="2862262" y="369888"/>
            <a:ext cx="3876675" cy="952500"/>
          </a:xfrm>
          <a:solidFill>
            <a:srgbClr val="FF0000">
              <a:alpha val="80000"/>
            </a:srgbClr>
          </a:solidFill>
          <a:ln/>
        </p:spPr>
      </p:pic>
      <p:sp>
        <p:nvSpPr>
          <p:cNvPr id="28675" name="Rectangle 3"/>
          <p:cNvSpPr>
            <a:spLocks noGrp="1" noChangeArrowheads="1"/>
          </p:cNvSpPr>
          <p:nvPr>
            <p:ph sz="quarter" idx="1"/>
          </p:nvPr>
        </p:nvSpPr>
        <p:spPr>
          <a:xfrm>
            <a:off x="914400" y="1557338"/>
            <a:ext cx="7772400" cy="4824412"/>
          </a:xfrm>
        </p:spPr>
        <p:txBody>
          <a:bodyPr/>
          <a:lstStyle/>
          <a:p>
            <a:r>
              <a:rPr lang="ru-RU" sz="3200" b="1" dirty="0"/>
              <a:t>Благодаря героическому труду советских </a:t>
            </a:r>
            <a:r>
              <a:rPr lang="ru-RU" sz="3200" b="1" dirty="0" smtClean="0"/>
              <a:t>конструкторов </a:t>
            </a:r>
            <a:r>
              <a:rPr lang="ru-RU" sz="3200" b="1" dirty="0"/>
              <a:t>Советская Армия получала непрерывным потоком первоклассное артиллерийское вооружение.</a:t>
            </a:r>
          </a:p>
          <a:p>
            <a:r>
              <a:rPr lang="ru-RU" sz="3200" b="1" dirty="0"/>
              <a:t>На вооружение артиллерии поступали орудия с увеличенной скорострельностью и дальностью стрельбы.</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ru-RU" sz="4400" b="1" dirty="0"/>
              <a:t>Вывод:</a:t>
            </a:r>
          </a:p>
        </p:txBody>
      </p:sp>
      <p:sp>
        <p:nvSpPr>
          <p:cNvPr id="23555" name="Rectangle 3"/>
          <p:cNvSpPr>
            <a:spLocks noGrp="1" noChangeArrowheads="1"/>
          </p:cNvSpPr>
          <p:nvPr>
            <p:ph type="body" idx="1"/>
          </p:nvPr>
        </p:nvSpPr>
        <p:spPr/>
        <p:txBody>
          <a:bodyPr>
            <a:normAutofit fontScale="85000" lnSpcReduction="10000"/>
          </a:bodyPr>
          <a:lstStyle/>
          <a:p>
            <a:r>
              <a:rPr lang="ru-RU" sz="3200" b="1" dirty="0"/>
              <a:t>В Великой Отечественной войне  Советскому Союзу противостоял очень сильный противник и в военном, и в научно-техническом плане. Победу мы завоевали не только кровью и численным превосходством советских солдат, но и достигнутым техническим превосходством</a:t>
            </a:r>
            <a:r>
              <a:rPr lang="ru-RU" sz="3200" b="1" dirty="0" smtClean="0"/>
              <a:t>.</a:t>
            </a:r>
            <a:r>
              <a:rPr lang="ru-RU" sz="3200" dirty="0" smtClean="0"/>
              <a:t> </a:t>
            </a:r>
            <a:r>
              <a:rPr lang="ru-RU" sz="3200" b="1" dirty="0" smtClean="0"/>
              <a:t>В ходе войны было проведено не просто оснащение техникой нашей многомиллионной армии, но и её полное перевооружение. Таких фактов история до этого не знала!</a:t>
            </a:r>
          </a:p>
          <a:p>
            <a:endParaRPr lang="ru-RU" sz="3200" b="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Заголовок 1"/>
          <p:cNvSpPr>
            <a:spLocks noGrp="1"/>
          </p:cNvSpPr>
          <p:nvPr>
            <p:ph type="title"/>
          </p:nvPr>
        </p:nvSpPr>
        <p:spPr>
          <a:xfrm>
            <a:off x="500063" y="285750"/>
            <a:ext cx="7772400" cy="1143000"/>
          </a:xfrm>
        </p:spPr>
        <p:txBody>
          <a:bodyPr/>
          <a:lstStyle/>
          <a:p>
            <a:pPr algn="ctr" eaLnBrk="1" hangingPunct="1"/>
            <a:r>
              <a:rPr lang="ru-RU" smtClean="0">
                <a:solidFill>
                  <a:schemeClr val="accent2"/>
                </a:solidFill>
              </a:rPr>
              <a:t>Академика С.И. Вавилов:</a:t>
            </a:r>
          </a:p>
        </p:txBody>
      </p:sp>
      <p:sp>
        <p:nvSpPr>
          <p:cNvPr id="3" name="Содержимое 2"/>
          <p:cNvSpPr>
            <a:spLocks noGrp="1"/>
          </p:cNvSpPr>
          <p:nvPr>
            <p:ph sz="quarter" idx="1"/>
          </p:nvPr>
        </p:nvSpPr>
        <p:spPr>
          <a:xfrm>
            <a:off x="571500" y="1600200"/>
            <a:ext cx="8115300" cy="4530725"/>
          </a:xfrm>
        </p:spPr>
        <p:txBody>
          <a:bodyPr/>
          <a:lstStyle/>
          <a:p>
            <a:pPr eaLnBrk="1" hangingPunct="1">
              <a:buFont typeface="Wingdings" pitchFamily="2" charset="2"/>
              <a:buNone/>
              <a:defRPr/>
            </a:pPr>
            <a:r>
              <a:rPr lang="ru-RU" b="1" dirty="0" smtClean="0">
                <a:solidFill>
                  <a:srgbClr val="990000"/>
                </a:solidFill>
                <a:latin typeface="+mj-lt"/>
              </a:rPr>
              <a:t>"Советская техническая физика ... с честью выдержала суровые испытания войны. Следы этой физики всюду: на самолете, танке, на подводной лодке и линкоре, в артиллерии, в руках нашего радиста, дальномерщика, в ухищрениях маскировки. Дальновидное объединение теоретических высот с конкретными техническими заданиями, неуклонно проводившееся в советских физических институтах, в полной мере оправдало себя в пережитые грозные годы".</a:t>
            </a:r>
          </a:p>
          <a:p>
            <a:pPr eaLnBrk="1" hangingPunct="1">
              <a:defRPr/>
            </a:pPr>
            <a:r>
              <a:rPr lang="ru-RU" dirty="0" smtClean="0"/>
              <a:t> </a:t>
            </a:r>
          </a:p>
          <a:p>
            <a:pPr eaLnBrk="1" hangingPunct="1">
              <a:defRPr/>
            </a:pPr>
            <a:endParaRPr 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p:cNvPicPr>
            <a:picLocks noGrp="1" noChangeAspect="1" noChangeArrowheads="1"/>
          </p:cNvPicPr>
          <p:nvPr>
            <p:ph type="title"/>
          </p:nvPr>
        </p:nvPicPr>
        <p:blipFill>
          <a:blip r:embed="rId2"/>
          <a:stretch>
            <a:fillRect/>
          </a:stretch>
        </p:blipFill>
        <p:spPr>
          <a:xfrm>
            <a:off x="2862262" y="369888"/>
            <a:ext cx="3876675" cy="952500"/>
          </a:xfrm>
          <a:solidFill>
            <a:srgbClr val="FF0000">
              <a:alpha val="80000"/>
            </a:srgbClr>
          </a:solidFill>
          <a:ln/>
        </p:spPr>
      </p:pic>
      <p:sp>
        <p:nvSpPr>
          <p:cNvPr id="11267" name="Rectangle 3"/>
          <p:cNvSpPr>
            <a:spLocks noGrp="1" noChangeArrowheads="1"/>
          </p:cNvSpPr>
          <p:nvPr>
            <p:ph sz="quarter" idx="1"/>
          </p:nvPr>
        </p:nvSpPr>
        <p:spPr>
          <a:xfrm>
            <a:off x="914400" y="1628775"/>
            <a:ext cx="7772400" cy="4502150"/>
          </a:xfrm>
        </p:spPr>
        <p:txBody>
          <a:bodyPr/>
          <a:lstStyle/>
          <a:p>
            <a:r>
              <a:rPr lang="ru-RU" sz="4800" b="1" dirty="0"/>
              <a:t>Оружие - это орудия, изготовленные человеком для борьбы со своими </a:t>
            </a:r>
            <a:r>
              <a:rPr lang="ru-RU" sz="4800" b="1" dirty="0" smtClean="0"/>
              <a:t>врагами.</a:t>
            </a:r>
            <a:endParaRPr lang="ru-RU" sz="4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r>
              <a:rPr lang="ru-RU" sz="3600" b="1" dirty="0"/>
              <a:t>На вооружении Советской Армии были:</a:t>
            </a:r>
          </a:p>
        </p:txBody>
      </p:sp>
      <p:sp>
        <p:nvSpPr>
          <p:cNvPr id="24579" name="Rectangle 3"/>
          <p:cNvSpPr>
            <a:spLocks noGrp="1" noChangeArrowheads="1"/>
          </p:cNvSpPr>
          <p:nvPr>
            <p:ph sz="quarter" idx="1"/>
          </p:nvPr>
        </p:nvSpPr>
        <p:spPr>
          <a:xfrm>
            <a:off x="827088" y="1844675"/>
            <a:ext cx="7859712" cy="3889375"/>
          </a:xfrm>
        </p:spPr>
        <p:txBody>
          <a:bodyPr>
            <a:normAutofit lnSpcReduction="10000"/>
          </a:bodyPr>
          <a:lstStyle/>
          <a:p>
            <a:pPr>
              <a:lnSpc>
                <a:spcPct val="80000"/>
              </a:lnSpc>
            </a:pPr>
            <a:r>
              <a:rPr lang="ru-RU" sz="3200" b="1" dirty="0"/>
              <a:t>Танки и бронетехника.</a:t>
            </a:r>
            <a:br>
              <a:rPr lang="ru-RU" sz="3200" b="1" dirty="0"/>
            </a:br>
            <a:endParaRPr lang="ru-RU" sz="3200" b="1" dirty="0"/>
          </a:p>
          <a:p>
            <a:pPr>
              <a:lnSpc>
                <a:spcPct val="80000"/>
              </a:lnSpc>
            </a:pPr>
            <a:r>
              <a:rPr lang="ru-RU" sz="3200" b="1" dirty="0"/>
              <a:t>Стрелковое оружие.</a:t>
            </a:r>
            <a:br>
              <a:rPr lang="ru-RU" sz="3200" b="1" dirty="0"/>
            </a:br>
            <a:endParaRPr lang="ru-RU" sz="3200" b="1" dirty="0"/>
          </a:p>
          <a:p>
            <a:pPr>
              <a:lnSpc>
                <a:spcPct val="80000"/>
              </a:lnSpc>
            </a:pPr>
            <a:r>
              <a:rPr lang="ru-RU" sz="3200" b="1" dirty="0"/>
              <a:t>Артиллерия.</a:t>
            </a:r>
            <a:br>
              <a:rPr lang="ru-RU" sz="3200" b="1" dirty="0"/>
            </a:br>
            <a:endParaRPr lang="ru-RU" sz="3200" b="1" dirty="0"/>
          </a:p>
          <a:p>
            <a:pPr>
              <a:lnSpc>
                <a:spcPct val="80000"/>
              </a:lnSpc>
            </a:pPr>
            <a:r>
              <a:rPr lang="ru-RU" sz="3200" b="1" dirty="0"/>
              <a:t>Авиация.</a:t>
            </a:r>
            <a:br>
              <a:rPr lang="ru-RU" sz="3200" b="1" dirty="0"/>
            </a:br>
            <a:endParaRPr lang="ru-RU" sz="3200" b="1" dirty="0"/>
          </a:p>
          <a:p>
            <a:pPr>
              <a:lnSpc>
                <a:spcPct val="80000"/>
              </a:lnSpc>
            </a:pPr>
            <a:r>
              <a:rPr lang="ru-RU" sz="3200" b="1" dirty="0"/>
              <a:t>Корабли.</a:t>
            </a:r>
            <a:r>
              <a:rPr lang="ru-RU" b="1" dirty="0"/>
              <a:t/>
            </a:r>
            <a:br>
              <a:rPr lang="ru-RU" b="1" dirty="0"/>
            </a:br>
            <a:endParaRPr lang="ru-RU" b="1" dirty="0"/>
          </a:p>
          <a:p>
            <a:pPr>
              <a:lnSpc>
                <a:spcPct val="80000"/>
              </a:lnSpc>
            </a:pPr>
            <a:endParaRPr lang="ru-RU" b="1" dirty="0"/>
          </a:p>
          <a:p>
            <a:pPr>
              <a:lnSpc>
                <a:spcPct val="80000"/>
              </a:lnSpc>
            </a:pPr>
            <a:endParaRPr lang="ru-RU" sz="2000" dirty="0"/>
          </a:p>
          <a:p>
            <a:pPr>
              <a:lnSpc>
                <a:spcPct val="80000"/>
              </a:lnSpc>
            </a:pPr>
            <a:endParaRPr lang="ru-RU"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p:cNvPicPr>
            <a:picLocks noGrp="1" noChangeAspect="1" noChangeArrowheads="1"/>
          </p:cNvPicPr>
          <p:nvPr>
            <p:ph type="title"/>
          </p:nvPr>
        </p:nvPicPr>
        <p:blipFill>
          <a:blip r:embed="rId2"/>
          <a:srcRect/>
          <a:stretch>
            <a:fillRect/>
          </a:stretch>
        </p:blipFill>
        <p:spPr>
          <a:xfrm>
            <a:off x="2627313" y="333375"/>
            <a:ext cx="3876675" cy="952500"/>
          </a:xfrm>
          <a:solidFill>
            <a:srgbClr val="FF0000">
              <a:alpha val="80000"/>
            </a:srgbClr>
          </a:solidFill>
          <a:ln/>
        </p:spPr>
      </p:pic>
      <p:sp>
        <p:nvSpPr>
          <p:cNvPr id="34819" name="Rectangle 3"/>
          <p:cNvSpPr>
            <a:spLocks noGrp="1" noChangeArrowheads="1"/>
          </p:cNvSpPr>
          <p:nvPr>
            <p:ph sz="quarter" idx="1"/>
          </p:nvPr>
        </p:nvSpPr>
        <p:spPr/>
        <p:txBody>
          <a:bodyPr/>
          <a:lstStyle/>
          <a:p>
            <a:r>
              <a:rPr lang="ru-RU" sz="4000" b="1" dirty="0"/>
              <a:t>В танковых войсках большое внимание уделялось повышению огневой мощи, маневренности и защищённости танков.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idx="4294967295"/>
          </p:nvPr>
        </p:nvSpPr>
        <p:spPr>
          <a:xfrm>
            <a:off x="0" y="0"/>
            <a:ext cx="9215438" cy="1143000"/>
          </a:xfrm>
        </p:spPr>
        <p:txBody>
          <a:bodyPr>
            <a:normAutofit fontScale="90000"/>
          </a:bodyPr>
          <a:lstStyle/>
          <a:p>
            <a:pPr algn="ctr" eaLnBrk="1" hangingPunct="1"/>
            <a:r>
              <a:rPr lang="ru-RU" sz="3600" b="1" dirty="0" err="1" smtClean="0"/>
              <a:t>Котин</a:t>
            </a:r>
            <a:r>
              <a:rPr lang="ru-RU" sz="3600" b="1" dirty="0" smtClean="0"/>
              <a:t> </a:t>
            </a:r>
            <a:r>
              <a:rPr lang="ru-RU" sz="3600" b="1" dirty="0" smtClean="0"/>
              <a:t> </a:t>
            </a:r>
            <a:r>
              <a:rPr lang="ru-RU" sz="3600" b="1" dirty="0" err="1" smtClean="0"/>
              <a:t>Жозеф</a:t>
            </a:r>
            <a:r>
              <a:rPr lang="ru-RU" sz="3600" b="1" dirty="0" smtClean="0"/>
              <a:t>  Яковлевич</a:t>
            </a:r>
            <a:r>
              <a:rPr lang="ru-RU" sz="3600" dirty="0" smtClean="0"/>
              <a:t> </a:t>
            </a:r>
            <a:br>
              <a:rPr lang="ru-RU" sz="3600" dirty="0" smtClean="0"/>
            </a:br>
            <a:r>
              <a:rPr lang="ru-RU" sz="3600" dirty="0" smtClean="0">
                <a:solidFill>
                  <a:schemeClr val="accent2"/>
                </a:solidFill>
              </a:rPr>
              <a:t>-выдающийся конструктор бронетанковой техники</a:t>
            </a:r>
          </a:p>
        </p:txBody>
      </p:sp>
      <p:sp>
        <p:nvSpPr>
          <p:cNvPr id="3075" name="Содержимое 2"/>
          <p:cNvSpPr>
            <a:spLocks noGrp="1"/>
          </p:cNvSpPr>
          <p:nvPr>
            <p:ph idx="4294967295"/>
          </p:nvPr>
        </p:nvSpPr>
        <p:spPr>
          <a:xfrm>
            <a:off x="4000500" y="4786313"/>
            <a:ext cx="5143500" cy="2984500"/>
          </a:xfrm>
        </p:spPr>
        <p:txBody>
          <a:bodyPr/>
          <a:lstStyle/>
          <a:p>
            <a:pPr eaLnBrk="1" hangingPunct="1">
              <a:buFont typeface="Wingdings" pitchFamily="2" charset="2"/>
              <a:buNone/>
              <a:defRPr/>
            </a:pPr>
            <a:r>
              <a:rPr lang="ru-RU" sz="2000" b="1" dirty="0" smtClean="0">
                <a:solidFill>
                  <a:srgbClr val="990000"/>
                </a:solidFill>
                <a:latin typeface="+mj-lt"/>
              </a:rPr>
              <a:t> </a:t>
            </a:r>
          </a:p>
        </p:txBody>
      </p:sp>
      <p:pic>
        <p:nvPicPr>
          <p:cNvPr id="6149" name="Picture 6"/>
          <p:cNvPicPr>
            <a:picLocks noChangeAspect="1" noChangeArrowheads="1"/>
          </p:cNvPicPr>
          <p:nvPr/>
        </p:nvPicPr>
        <p:blipFill>
          <a:blip r:embed="rId2"/>
          <a:srcRect/>
          <a:stretch>
            <a:fillRect/>
          </a:stretch>
        </p:blipFill>
        <p:spPr bwMode="auto">
          <a:xfrm>
            <a:off x="785813" y="2093913"/>
            <a:ext cx="2740025" cy="3692525"/>
          </a:xfrm>
          <a:prstGeom prst="rect">
            <a:avLst/>
          </a:prstGeom>
          <a:noFill/>
          <a:ln w="9525">
            <a:noFill/>
            <a:miter lim="800000"/>
            <a:headEnd/>
            <a:tailEnd/>
          </a:ln>
        </p:spPr>
      </p:pic>
      <p:sp>
        <p:nvSpPr>
          <p:cNvPr id="6" name="Прямоугольник 5"/>
          <p:cNvSpPr/>
          <p:nvPr/>
        </p:nvSpPr>
        <p:spPr>
          <a:xfrm>
            <a:off x="3714744" y="1071546"/>
            <a:ext cx="5214974" cy="5478423"/>
          </a:xfrm>
          <a:prstGeom prst="rect">
            <a:avLst/>
          </a:prstGeom>
        </p:spPr>
        <p:txBody>
          <a:bodyPr wrap="square">
            <a:spAutoFit/>
          </a:bodyPr>
          <a:lstStyle/>
          <a:p>
            <a:r>
              <a:rPr lang="ru-RU" sz="1400" b="1" dirty="0" err="1" smtClean="0"/>
              <a:t>Котин</a:t>
            </a:r>
            <a:r>
              <a:rPr lang="ru-RU" sz="1400" b="1" dirty="0" smtClean="0"/>
              <a:t> </a:t>
            </a:r>
            <a:r>
              <a:rPr lang="ru-RU" sz="1400" b="1" dirty="0" err="1" smtClean="0"/>
              <a:t>Жозеф</a:t>
            </a:r>
            <a:r>
              <a:rPr lang="ru-RU" sz="1400" b="1" dirty="0" smtClean="0"/>
              <a:t> Яковлевич   р</a:t>
            </a:r>
            <a:r>
              <a:rPr lang="ru-RU" sz="1400" dirty="0" smtClean="0"/>
              <a:t>одился 10 марта 1908 года (27 февраля по старому стилю) в городе Павлограде Екатеринославской губернии (Днепропетровской обл.), в семье рабочего. Генерал -майором, а затем генерал-лейтенантом инженерно-танковой службы .</a:t>
            </a:r>
          </a:p>
          <a:p>
            <a:r>
              <a:rPr lang="ru-RU" sz="1400" dirty="0" smtClean="0"/>
              <a:t> С началом Великой Отечественной войны образуется Наркомат танковой промышленности (НКТП) и </a:t>
            </a:r>
            <a:r>
              <a:rPr lang="ru-RU" sz="1400" dirty="0" err="1" smtClean="0"/>
              <a:t>Котина</a:t>
            </a:r>
            <a:r>
              <a:rPr lang="ru-RU" sz="1400" dirty="0" smtClean="0"/>
              <a:t> назначают заместителем наркома и главным конструктором НКТП.</a:t>
            </a:r>
          </a:p>
          <a:p>
            <a:r>
              <a:rPr lang="ru-RU" sz="1400" dirty="0" smtClean="0"/>
              <a:t> За годы войны из ворот </a:t>
            </a:r>
            <a:r>
              <a:rPr lang="ru-RU" sz="1400" dirty="0" err="1" smtClean="0"/>
              <a:t>Танкограда</a:t>
            </a:r>
            <a:r>
              <a:rPr lang="ru-RU" sz="1400" dirty="0" smtClean="0"/>
              <a:t> вышло 18 тысяч танков и самоходных орудий, а также более 50 тысяч двигателей к ним. </a:t>
            </a:r>
          </a:p>
          <a:p>
            <a:r>
              <a:rPr lang="ru-RU" sz="1400" b="1" dirty="0" err="1" smtClean="0"/>
              <a:t>Жозеф</a:t>
            </a:r>
            <a:r>
              <a:rPr lang="ru-RU" sz="1400" b="1" dirty="0" smtClean="0"/>
              <a:t> Яковлевич </a:t>
            </a:r>
            <a:r>
              <a:rPr lang="ru-RU" sz="1400" dirty="0" err="1" smtClean="0"/>
              <a:t>прявил</a:t>
            </a:r>
            <a:r>
              <a:rPr lang="ru-RU" sz="1400" dirty="0" smtClean="0"/>
              <a:t> себя как талантливый инженер, крупный организатор промышленности. 9 октября 1941 года за выдающиеся заслуги в организации серийного производства танков КВ на ЧКЗ Ж.Я. </a:t>
            </a:r>
            <a:r>
              <a:rPr lang="ru-RU" sz="1400" dirty="0" err="1" smtClean="0"/>
              <a:t>Котину</a:t>
            </a:r>
            <a:r>
              <a:rPr lang="ru-RU" sz="1400" dirty="0" smtClean="0"/>
              <a:t> вместе с </a:t>
            </a:r>
            <a:r>
              <a:rPr lang="ru-RU" sz="1400" dirty="0" err="1" smtClean="0"/>
              <a:t>директорм</a:t>
            </a:r>
            <a:r>
              <a:rPr lang="ru-RU" sz="1400" dirty="0" smtClean="0"/>
              <a:t> завода И.М. </a:t>
            </a:r>
            <a:r>
              <a:rPr lang="ru-RU" sz="1400" dirty="0" err="1" smtClean="0"/>
              <a:t>Зальцманом</a:t>
            </a:r>
            <a:r>
              <a:rPr lang="ru-RU" sz="1400" dirty="0" smtClean="0"/>
              <a:t> М.И. Калинин вручил орден Ленина и Золотую медаль «Серп и Молот». </a:t>
            </a:r>
            <a:br>
              <a:rPr lang="ru-RU" sz="1400" dirty="0" smtClean="0"/>
            </a:br>
            <a:r>
              <a:rPr lang="ru-RU" sz="1400" dirty="0" smtClean="0"/>
              <a:t>Именем конструктора названы улицы в Челябинске и Санкт-Петербурге, </a:t>
            </a:r>
            <a:r>
              <a:rPr lang="ru-RU" sz="1400" dirty="0" err="1" smtClean="0"/>
              <a:t>Санкт-Петебургский</a:t>
            </a:r>
            <a:r>
              <a:rPr lang="ru-RU" sz="1400" dirty="0" smtClean="0"/>
              <a:t> машиностроительный техникум, горная вершина на Тянь-Шане (Пик </a:t>
            </a:r>
            <a:r>
              <a:rPr lang="ru-RU" sz="1400" dirty="0" err="1" smtClean="0"/>
              <a:t>Котина</a:t>
            </a:r>
            <a:r>
              <a:rPr lang="ru-RU" sz="1400" dirty="0" smtClean="0"/>
              <a:t>, 4820 м). На территории Кировского завода установлен мраморный бюст </a:t>
            </a:r>
            <a:r>
              <a:rPr lang="ru-RU" sz="1400" dirty="0" err="1" smtClean="0"/>
              <a:t>Жозефа</a:t>
            </a:r>
            <a:r>
              <a:rPr lang="ru-RU" sz="1400" dirty="0" smtClean="0"/>
              <a:t> Яковлевича. На доме №17 на проспекте Ленина в Челябинске, где жил конструктор, установлена мемориальная доска его имени.</a:t>
            </a:r>
            <a:endParaRPr lang="ru-RU"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1441</TotalTime>
  <Words>3775</Words>
  <Application>Microsoft Office PowerPoint</Application>
  <PresentationFormat>Экран (4:3)</PresentationFormat>
  <Paragraphs>191</Paragraphs>
  <Slides>54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54</vt:i4>
      </vt:variant>
    </vt:vector>
  </HeadingPairs>
  <TitlesOfParts>
    <vt:vector size="55" baseType="lpstr">
      <vt:lpstr>Справедливость</vt:lpstr>
      <vt:lpstr>Слайд 1</vt:lpstr>
      <vt:lpstr>Слайд 2</vt:lpstr>
      <vt:lpstr>Слайд 3</vt:lpstr>
      <vt:lpstr>ГИПОТЕЗА:</vt:lpstr>
      <vt:lpstr> Цель:  Показать  значимость вклада ученых и конструкторов, в победу над немецко-фашистскими захватчиками.  .</vt:lpstr>
      <vt:lpstr>Слайд 6</vt:lpstr>
      <vt:lpstr>На вооружении Советской Армии были:</vt:lpstr>
      <vt:lpstr>Слайд 8</vt:lpstr>
      <vt:lpstr>Котин  Жозеф  Яковлевич  -выдающийся конструктор бронетанковой техники</vt:lpstr>
      <vt:lpstr>Слайд 10</vt:lpstr>
      <vt:lpstr>Н.А.Астров - ведущий разработчик  лёгких танков военного периода.</vt:lpstr>
      <vt:lpstr>Слайд 12</vt:lpstr>
      <vt:lpstr>Слайд 13</vt:lpstr>
      <vt:lpstr>Слайд 14</vt:lpstr>
      <vt:lpstr>Слайд 15</vt:lpstr>
      <vt:lpstr>Слайд 16</vt:lpstr>
      <vt:lpstr>Авиация. </vt:lpstr>
      <vt:lpstr>Самолёты:</vt:lpstr>
      <vt:lpstr>Задачи авиации:</vt:lpstr>
      <vt:lpstr>Слайд 20</vt:lpstr>
      <vt:lpstr>Александр Сергеевич Яковлев- конструктор самолетов Як-1, Як-7, Як-9, Як-3 </vt:lpstr>
      <vt:lpstr>Слайд 22</vt:lpstr>
      <vt:lpstr>Слайд 23</vt:lpstr>
      <vt:lpstr>Семен Алексеевич Лавочкин-конструктор самолетов   ЛаГГ-1 ЛаГГ- 3, Ла-5,Ла-7.</vt:lpstr>
      <vt:lpstr>Слайд 25</vt:lpstr>
      <vt:lpstr> Андрей Николаевич Туполев - конструктор самолета Ту-2</vt:lpstr>
      <vt:lpstr> Андрей Николаевич Туполев - конструктор самолета Ту-2</vt:lpstr>
      <vt:lpstr>Сергей Владимирович  Ильюшин- конструктор самолета Ил-2</vt:lpstr>
      <vt:lpstr>Слайд 29</vt:lpstr>
      <vt:lpstr>Микоян Артём Иванович конструктор МиГ-1, МиГ- 3  </vt:lpstr>
      <vt:lpstr>Слайд 31</vt:lpstr>
      <vt:lpstr>   П.Г.Стрелков - физик,  член-корреспондент АН СССР</vt:lpstr>
      <vt:lpstr>Слайд 33</vt:lpstr>
      <vt:lpstr>А.Т. Качугин - автор  множества патентов и закрытых разработок  Минобороны.</vt:lpstr>
      <vt:lpstr>И.В. Курчатов -советский физик, «отец» советской атомной бомбы</vt:lpstr>
      <vt:lpstr>А.Ф. Иоффе - русский физик и организатор науки.</vt:lpstr>
      <vt:lpstr>П.П. Кобеко – член-корреспондент   академии наук.</vt:lpstr>
      <vt:lpstr>Стрелковое оружие – основное оружие для поражения противника в ближнем бою.</vt:lpstr>
      <vt:lpstr>Слайд 39</vt:lpstr>
      <vt:lpstr>Судаев Алексей Иванович </vt:lpstr>
      <vt:lpstr>Дегтярёв Василий Алексеевич </vt:lpstr>
      <vt:lpstr>Слайд 42</vt:lpstr>
      <vt:lpstr>Артиллерия. "Товарищи артиллеристы, Что прочитать я вам могу? Орудий ваших гул басистый —  Гроза смертельная врагу." М. Зенкевич </vt:lpstr>
      <vt:lpstr>И.В. Сталин,1937 г. </vt:lpstr>
      <vt:lpstr>В.Г. Грабин - конструктор артиллерийских систем, генерал-полковник технических войск  </vt:lpstr>
      <vt:lpstr>Слайд 46</vt:lpstr>
      <vt:lpstr>Слайд 47</vt:lpstr>
      <vt:lpstr>Ф.Ф. Петров – российский ученый и конструктор.</vt:lpstr>
      <vt:lpstr>Слайд 49</vt:lpstr>
      <vt:lpstr>И. Гвай,  В. Н. Галковский,  А.П.Павленко,  А. С. Попов – советские конструкторы.</vt:lpstr>
      <vt:lpstr>Слайд 51</vt:lpstr>
      <vt:lpstr>Слайд 52</vt:lpstr>
      <vt:lpstr>Вывод:</vt:lpstr>
      <vt:lpstr>Академика С.И. Вавилов:</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Natali</dc:creator>
  <cp:lastModifiedBy>Юлия</cp:lastModifiedBy>
  <cp:revision>112</cp:revision>
  <dcterms:created xsi:type="dcterms:W3CDTF">2010-05-01T14:50:52Z</dcterms:created>
  <dcterms:modified xsi:type="dcterms:W3CDTF">2014-12-10T11:45:25Z</dcterms:modified>
</cp:coreProperties>
</file>