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924" r:id="rId2"/>
  </p:sldMasterIdLst>
  <p:notesMasterIdLst>
    <p:notesMasterId r:id="rId33"/>
  </p:notesMasterIdLst>
  <p:sldIdLst>
    <p:sldId id="256" r:id="rId3"/>
    <p:sldId id="287" r:id="rId4"/>
    <p:sldId id="300" r:id="rId5"/>
    <p:sldId id="258" r:id="rId6"/>
    <p:sldId id="261" r:id="rId7"/>
    <p:sldId id="284" r:id="rId8"/>
    <p:sldId id="285" r:id="rId9"/>
    <p:sldId id="263" r:id="rId10"/>
    <p:sldId id="297" r:id="rId11"/>
    <p:sldId id="264" r:id="rId12"/>
    <p:sldId id="286" r:id="rId13"/>
    <p:sldId id="269" r:id="rId14"/>
    <p:sldId id="270" r:id="rId15"/>
    <p:sldId id="289" r:id="rId16"/>
    <p:sldId id="271" r:id="rId17"/>
    <p:sldId id="298" r:id="rId18"/>
    <p:sldId id="272" r:id="rId19"/>
    <p:sldId id="273" r:id="rId20"/>
    <p:sldId id="288" r:id="rId21"/>
    <p:sldId id="274" r:id="rId22"/>
    <p:sldId id="276" r:id="rId23"/>
    <p:sldId id="299" r:id="rId24"/>
    <p:sldId id="277" r:id="rId25"/>
    <p:sldId id="295" r:id="rId26"/>
    <p:sldId id="301" r:id="rId27"/>
    <p:sldId id="278" r:id="rId28"/>
    <p:sldId id="290" r:id="rId29"/>
    <p:sldId id="294" r:id="rId30"/>
    <p:sldId id="302" r:id="rId31"/>
    <p:sldId id="29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66"/>
    <a:srgbClr val="FF0000"/>
    <a:srgbClr val="0000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38" autoAdjust="0"/>
    <p:restoredTop sz="94660"/>
  </p:normalViewPr>
  <p:slideViewPr>
    <p:cSldViewPr>
      <p:cViewPr>
        <p:scale>
          <a:sx n="94" d="100"/>
          <a:sy n="94" d="100"/>
        </p:scale>
        <p:origin x="-7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2CD893-B4D8-4FC1-8F8E-B24AD474CE16}" type="doc">
      <dgm:prSet loTypeId="urn:microsoft.com/office/officeart/2005/8/layout/vList3#1" loCatId="list" qsTypeId="urn:microsoft.com/office/officeart/2005/8/quickstyle/simple4" qsCatId="simple" csTypeId="urn:microsoft.com/office/officeart/2005/8/colors/colorful3" csCatId="colorful" phldr="1"/>
      <dgm:spPr/>
    </dgm:pt>
    <dgm:pt modelId="{073749F7-6973-455A-BEAA-A2337F7A9B9A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Стадия «вызов»</a:t>
          </a:r>
          <a:endParaRPr lang="ru-RU" dirty="0">
            <a:solidFill>
              <a:schemeClr val="bg1"/>
            </a:solidFill>
          </a:endParaRPr>
        </a:p>
      </dgm:t>
    </dgm:pt>
    <dgm:pt modelId="{97308AA7-BB41-46CC-8394-654069A8C551}" type="parTrans" cxnId="{51D8FEFE-61DF-4B33-804B-F4DC949E732A}">
      <dgm:prSet/>
      <dgm:spPr/>
      <dgm:t>
        <a:bodyPr/>
        <a:lstStyle/>
        <a:p>
          <a:endParaRPr lang="ru-RU"/>
        </a:p>
      </dgm:t>
    </dgm:pt>
    <dgm:pt modelId="{DD809AF0-BB55-4F0F-9E4A-C9DA7CEEF0E2}" type="sibTrans" cxnId="{51D8FEFE-61DF-4B33-804B-F4DC949E732A}">
      <dgm:prSet/>
      <dgm:spPr/>
      <dgm:t>
        <a:bodyPr/>
        <a:lstStyle/>
        <a:p>
          <a:endParaRPr lang="ru-RU"/>
        </a:p>
      </dgm:t>
    </dgm:pt>
    <dgm:pt modelId="{D7CF4FA7-7B95-4DF1-95F3-60EB7133F198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Стадия «осмысление»</a:t>
          </a:r>
          <a:endParaRPr lang="ru-RU" dirty="0">
            <a:solidFill>
              <a:schemeClr val="bg1"/>
            </a:solidFill>
          </a:endParaRPr>
        </a:p>
      </dgm:t>
    </dgm:pt>
    <dgm:pt modelId="{47743E98-54DA-4349-8B4E-362B50B52DCD}" type="parTrans" cxnId="{E2BC86EC-E151-4F38-B567-81B087EA443F}">
      <dgm:prSet/>
      <dgm:spPr/>
      <dgm:t>
        <a:bodyPr/>
        <a:lstStyle/>
        <a:p>
          <a:endParaRPr lang="ru-RU"/>
        </a:p>
      </dgm:t>
    </dgm:pt>
    <dgm:pt modelId="{A2E46BFE-C9EC-4AE8-97E4-88BC0A05EDEB}" type="sibTrans" cxnId="{E2BC86EC-E151-4F38-B567-81B087EA443F}">
      <dgm:prSet/>
      <dgm:spPr/>
      <dgm:t>
        <a:bodyPr/>
        <a:lstStyle/>
        <a:p>
          <a:endParaRPr lang="ru-RU"/>
        </a:p>
      </dgm:t>
    </dgm:pt>
    <dgm:pt modelId="{66EE0253-7ED0-4F96-AB62-1A62C3A96D2A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Стадия «рефлексия»</a:t>
          </a:r>
          <a:endParaRPr lang="ru-RU" dirty="0">
            <a:solidFill>
              <a:schemeClr val="bg1"/>
            </a:solidFill>
          </a:endParaRPr>
        </a:p>
      </dgm:t>
    </dgm:pt>
    <dgm:pt modelId="{641F4A0C-AD7A-44F3-B670-6EDA64A8235A}" type="parTrans" cxnId="{71C4A63F-462B-4C98-808F-F2FFE1CBB415}">
      <dgm:prSet/>
      <dgm:spPr/>
      <dgm:t>
        <a:bodyPr/>
        <a:lstStyle/>
        <a:p>
          <a:endParaRPr lang="ru-RU"/>
        </a:p>
      </dgm:t>
    </dgm:pt>
    <dgm:pt modelId="{A1D6D1B2-8C2D-4502-A004-F7EBB4DE7BEE}" type="sibTrans" cxnId="{71C4A63F-462B-4C98-808F-F2FFE1CBB415}">
      <dgm:prSet/>
      <dgm:spPr/>
      <dgm:t>
        <a:bodyPr/>
        <a:lstStyle/>
        <a:p>
          <a:endParaRPr lang="ru-RU"/>
        </a:p>
      </dgm:t>
    </dgm:pt>
    <dgm:pt modelId="{51311F14-978C-4D24-AE9D-70F33678EDF9}" type="pres">
      <dgm:prSet presAssocID="{662CD893-B4D8-4FC1-8F8E-B24AD474CE16}" presName="linearFlow" presStyleCnt="0">
        <dgm:presLayoutVars>
          <dgm:dir/>
          <dgm:resizeHandles val="exact"/>
        </dgm:presLayoutVars>
      </dgm:prSet>
      <dgm:spPr/>
    </dgm:pt>
    <dgm:pt modelId="{3EB345EB-CC8F-4175-ABA8-1055D24C7101}" type="pres">
      <dgm:prSet presAssocID="{073749F7-6973-455A-BEAA-A2337F7A9B9A}" presName="composite" presStyleCnt="0"/>
      <dgm:spPr/>
    </dgm:pt>
    <dgm:pt modelId="{6DF790FC-E306-4AFA-99DD-34CEA3B6EF3A}" type="pres">
      <dgm:prSet presAssocID="{073749F7-6973-455A-BEAA-A2337F7A9B9A}" presName="imgShp" presStyleLbl="fgImgPlace1" presStyleIdx="0" presStyleCnt="3"/>
      <dgm:spPr/>
    </dgm:pt>
    <dgm:pt modelId="{03616E5F-BA2E-43D5-A236-7C1157210B92}" type="pres">
      <dgm:prSet presAssocID="{073749F7-6973-455A-BEAA-A2337F7A9B9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C16E6-DBA5-4D5E-82A9-9F6CD3A4AF08}" type="pres">
      <dgm:prSet presAssocID="{DD809AF0-BB55-4F0F-9E4A-C9DA7CEEF0E2}" presName="spacing" presStyleCnt="0"/>
      <dgm:spPr/>
    </dgm:pt>
    <dgm:pt modelId="{39C708A5-7A89-41A5-90CB-3C2DCF094FAE}" type="pres">
      <dgm:prSet presAssocID="{D7CF4FA7-7B95-4DF1-95F3-60EB7133F198}" presName="composite" presStyleCnt="0"/>
      <dgm:spPr/>
    </dgm:pt>
    <dgm:pt modelId="{D66D8783-42EB-401B-9ABD-00AE3C230F7A}" type="pres">
      <dgm:prSet presAssocID="{D7CF4FA7-7B95-4DF1-95F3-60EB7133F198}" presName="imgShp" presStyleLbl="fgImgPlace1" presStyleIdx="1" presStyleCnt="3"/>
      <dgm:spPr/>
    </dgm:pt>
    <dgm:pt modelId="{8D021522-D23A-4542-A113-F0F8D97D8F8D}" type="pres">
      <dgm:prSet presAssocID="{D7CF4FA7-7B95-4DF1-95F3-60EB7133F19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80249-357B-4CA5-A266-E20A81482531}" type="pres">
      <dgm:prSet presAssocID="{A2E46BFE-C9EC-4AE8-97E4-88BC0A05EDEB}" presName="spacing" presStyleCnt="0"/>
      <dgm:spPr/>
    </dgm:pt>
    <dgm:pt modelId="{530832EB-2827-47FF-A29F-277BDAD3B24C}" type="pres">
      <dgm:prSet presAssocID="{66EE0253-7ED0-4F96-AB62-1A62C3A96D2A}" presName="composite" presStyleCnt="0"/>
      <dgm:spPr/>
    </dgm:pt>
    <dgm:pt modelId="{9D12896E-AEC3-4D6F-B673-F6E4C41B94C4}" type="pres">
      <dgm:prSet presAssocID="{66EE0253-7ED0-4F96-AB62-1A62C3A96D2A}" presName="imgShp" presStyleLbl="fgImgPlace1" presStyleIdx="2" presStyleCnt="3"/>
      <dgm:spPr/>
    </dgm:pt>
    <dgm:pt modelId="{5535312D-D818-47EE-92FB-80DBF04164EC}" type="pres">
      <dgm:prSet presAssocID="{66EE0253-7ED0-4F96-AB62-1A62C3A96D2A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D8FEFE-61DF-4B33-804B-F4DC949E732A}" srcId="{662CD893-B4D8-4FC1-8F8E-B24AD474CE16}" destId="{073749F7-6973-455A-BEAA-A2337F7A9B9A}" srcOrd="0" destOrd="0" parTransId="{97308AA7-BB41-46CC-8394-654069A8C551}" sibTransId="{DD809AF0-BB55-4F0F-9E4A-C9DA7CEEF0E2}"/>
    <dgm:cxn modelId="{2C996F38-4A36-4591-882C-39F16786116E}" type="presOf" srcId="{662CD893-B4D8-4FC1-8F8E-B24AD474CE16}" destId="{51311F14-978C-4D24-AE9D-70F33678EDF9}" srcOrd="0" destOrd="0" presId="urn:microsoft.com/office/officeart/2005/8/layout/vList3#1"/>
    <dgm:cxn modelId="{6AC53489-8B71-457A-8A63-F7DFFFB9576F}" type="presOf" srcId="{073749F7-6973-455A-BEAA-A2337F7A9B9A}" destId="{03616E5F-BA2E-43D5-A236-7C1157210B92}" srcOrd="0" destOrd="0" presId="urn:microsoft.com/office/officeart/2005/8/layout/vList3#1"/>
    <dgm:cxn modelId="{E5B705BB-7D08-4237-A307-4D2D70F5D1DD}" type="presOf" srcId="{66EE0253-7ED0-4F96-AB62-1A62C3A96D2A}" destId="{5535312D-D818-47EE-92FB-80DBF04164EC}" srcOrd="0" destOrd="0" presId="urn:microsoft.com/office/officeart/2005/8/layout/vList3#1"/>
    <dgm:cxn modelId="{843F11B0-6F14-40A3-AC4C-0F697F9F9D1D}" type="presOf" srcId="{D7CF4FA7-7B95-4DF1-95F3-60EB7133F198}" destId="{8D021522-D23A-4542-A113-F0F8D97D8F8D}" srcOrd="0" destOrd="0" presId="urn:microsoft.com/office/officeart/2005/8/layout/vList3#1"/>
    <dgm:cxn modelId="{E2BC86EC-E151-4F38-B567-81B087EA443F}" srcId="{662CD893-B4D8-4FC1-8F8E-B24AD474CE16}" destId="{D7CF4FA7-7B95-4DF1-95F3-60EB7133F198}" srcOrd="1" destOrd="0" parTransId="{47743E98-54DA-4349-8B4E-362B50B52DCD}" sibTransId="{A2E46BFE-C9EC-4AE8-97E4-88BC0A05EDEB}"/>
    <dgm:cxn modelId="{71C4A63F-462B-4C98-808F-F2FFE1CBB415}" srcId="{662CD893-B4D8-4FC1-8F8E-B24AD474CE16}" destId="{66EE0253-7ED0-4F96-AB62-1A62C3A96D2A}" srcOrd="2" destOrd="0" parTransId="{641F4A0C-AD7A-44F3-B670-6EDA64A8235A}" sibTransId="{A1D6D1B2-8C2D-4502-A004-F7EBB4DE7BEE}"/>
    <dgm:cxn modelId="{5B98B5C4-483F-4948-8325-AB6234DF91AA}" type="presParOf" srcId="{51311F14-978C-4D24-AE9D-70F33678EDF9}" destId="{3EB345EB-CC8F-4175-ABA8-1055D24C7101}" srcOrd="0" destOrd="0" presId="urn:microsoft.com/office/officeart/2005/8/layout/vList3#1"/>
    <dgm:cxn modelId="{FA281879-3634-4B30-83A1-6CEF511C8AEE}" type="presParOf" srcId="{3EB345EB-CC8F-4175-ABA8-1055D24C7101}" destId="{6DF790FC-E306-4AFA-99DD-34CEA3B6EF3A}" srcOrd="0" destOrd="0" presId="urn:microsoft.com/office/officeart/2005/8/layout/vList3#1"/>
    <dgm:cxn modelId="{69DC264D-83C4-4556-A457-908447C6B38E}" type="presParOf" srcId="{3EB345EB-CC8F-4175-ABA8-1055D24C7101}" destId="{03616E5F-BA2E-43D5-A236-7C1157210B92}" srcOrd="1" destOrd="0" presId="urn:microsoft.com/office/officeart/2005/8/layout/vList3#1"/>
    <dgm:cxn modelId="{50EF8E98-13C6-4281-B9A2-A6523C7190BA}" type="presParOf" srcId="{51311F14-978C-4D24-AE9D-70F33678EDF9}" destId="{036C16E6-DBA5-4D5E-82A9-9F6CD3A4AF08}" srcOrd="1" destOrd="0" presId="urn:microsoft.com/office/officeart/2005/8/layout/vList3#1"/>
    <dgm:cxn modelId="{FEDAC6DC-A4DC-46B7-9B1E-7929D6C41AFD}" type="presParOf" srcId="{51311F14-978C-4D24-AE9D-70F33678EDF9}" destId="{39C708A5-7A89-41A5-90CB-3C2DCF094FAE}" srcOrd="2" destOrd="0" presId="urn:microsoft.com/office/officeart/2005/8/layout/vList3#1"/>
    <dgm:cxn modelId="{499C916C-0271-464B-9574-F085DDAE4FC3}" type="presParOf" srcId="{39C708A5-7A89-41A5-90CB-3C2DCF094FAE}" destId="{D66D8783-42EB-401B-9ABD-00AE3C230F7A}" srcOrd="0" destOrd="0" presId="urn:microsoft.com/office/officeart/2005/8/layout/vList3#1"/>
    <dgm:cxn modelId="{9FCE112F-85BD-4EB4-AC47-E3B5F3AC23E0}" type="presParOf" srcId="{39C708A5-7A89-41A5-90CB-3C2DCF094FAE}" destId="{8D021522-D23A-4542-A113-F0F8D97D8F8D}" srcOrd="1" destOrd="0" presId="urn:microsoft.com/office/officeart/2005/8/layout/vList3#1"/>
    <dgm:cxn modelId="{C80B128E-5AD3-4981-8CAE-0535F0DD1A57}" type="presParOf" srcId="{51311F14-978C-4D24-AE9D-70F33678EDF9}" destId="{7C780249-357B-4CA5-A266-E20A81482531}" srcOrd="3" destOrd="0" presId="urn:microsoft.com/office/officeart/2005/8/layout/vList3#1"/>
    <dgm:cxn modelId="{E56FDA11-1105-4DA8-8CFE-FAF8E006F077}" type="presParOf" srcId="{51311F14-978C-4D24-AE9D-70F33678EDF9}" destId="{530832EB-2827-47FF-A29F-277BDAD3B24C}" srcOrd="4" destOrd="0" presId="urn:microsoft.com/office/officeart/2005/8/layout/vList3#1"/>
    <dgm:cxn modelId="{5C2484A3-FC6C-4823-813B-E45C1D31095F}" type="presParOf" srcId="{530832EB-2827-47FF-A29F-277BDAD3B24C}" destId="{9D12896E-AEC3-4D6F-B673-F6E4C41B94C4}" srcOrd="0" destOrd="0" presId="urn:microsoft.com/office/officeart/2005/8/layout/vList3#1"/>
    <dgm:cxn modelId="{890633B0-5DB6-4919-8631-0985DF3631C2}" type="presParOf" srcId="{530832EB-2827-47FF-A29F-277BDAD3B24C}" destId="{5535312D-D818-47EE-92FB-80DBF04164EC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50BF1B-2B5E-4434-969C-100C393A0C8A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0D12A6-AEDE-4AE6-B6F3-C85190B81AAA}">
      <dgm:prSet phldrT="[Текст]" custT="1"/>
      <dgm:spPr/>
      <dgm:t>
        <a:bodyPr/>
        <a:lstStyle/>
        <a:p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Hogmanay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06B85E-8E25-46A8-AF0B-428369DF7BF4}" type="parTrans" cxnId="{A19B8E40-501E-4743-9DD0-9CFB96E2E8EA}">
      <dgm:prSet/>
      <dgm:spPr/>
      <dgm:t>
        <a:bodyPr/>
        <a:lstStyle/>
        <a:p>
          <a:endParaRPr lang="ru-RU"/>
        </a:p>
      </dgm:t>
    </dgm:pt>
    <dgm:pt modelId="{F08EFC4F-B93D-43F9-9C4A-9EDC55A6DB11}" type="sibTrans" cxnId="{A19B8E40-501E-4743-9DD0-9CFB96E2E8EA}">
      <dgm:prSet/>
      <dgm:spPr/>
      <dgm:t>
        <a:bodyPr/>
        <a:lstStyle/>
        <a:p>
          <a:endParaRPr lang="ru-RU"/>
        </a:p>
      </dgm:t>
    </dgm:pt>
    <dgm:pt modelId="{1C56CA61-C0FD-495C-81F5-CCB623A02D94}">
      <dgm:prSet phldrT="[Текст]" custT="1"/>
      <dgm:spPr/>
      <dgm:t>
        <a:bodyPr/>
        <a:lstStyle/>
        <a:p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440B5A-F852-42C6-8E7A-70E33F7DF916}" type="parTrans" cxnId="{DAB37330-6EA0-4934-81CA-BC93D4D8550D}">
      <dgm:prSet/>
      <dgm:spPr/>
      <dgm:t>
        <a:bodyPr/>
        <a:lstStyle/>
        <a:p>
          <a:endParaRPr lang="ru-RU"/>
        </a:p>
      </dgm:t>
    </dgm:pt>
    <dgm:pt modelId="{0D88BCFB-15C8-455C-AAB3-680C48813D57}" type="sibTrans" cxnId="{DAB37330-6EA0-4934-81CA-BC93D4D8550D}">
      <dgm:prSet/>
      <dgm:spPr/>
      <dgm:t>
        <a:bodyPr/>
        <a:lstStyle/>
        <a:p>
          <a:endParaRPr lang="ru-RU"/>
        </a:p>
      </dgm:t>
    </dgm:pt>
    <dgm:pt modelId="{C1CA0914-F4AF-43AB-B9B3-9EFDE4EA15AC}">
      <dgm:prSet phldrT="[Текст]" custT="1"/>
      <dgm:spPr/>
      <dgm:t>
        <a:bodyPr/>
        <a:lstStyle/>
        <a:p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D9BC0A-F0D9-4410-A056-6DC546FBEC88}" type="parTrans" cxnId="{3D24EB61-67D5-49CC-9746-72C4A1456AD7}">
      <dgm:prSet/>
      <dgm:spPr/>
      <dgm:t>
        <a:bodyPr/>
        <a:lstStyle/>
        <a:p>
          <a:endParaRPr lang="ru-RU"/>
        </a:p>
      </dgm:t>
    </dgm:pt>
    <dgm:pt modelId="{C869FFA8-5197-4E8B-B2AA-450590CC6269}" type="sibTrans" cxnId="{3D24EB61-67D5-49CC-9746-72C4A1456AD7}">
      <dgm:prSet/>
      <dgm:spPr/>
      <dgm:t>
        <a:bodyPr/>
        <a:lstStyle/>
        <a:p>
          <a:endParaRPr lang="ru-RU"/>
        </a:p>
      </dgm:t>
    </dgm:pt>
    <dgm:pt modelId="{C2F9A676-F37A-429C-91E9-507CB0228EC9}">
      <dgm:prSet phldrT="[Текст]" custT="1"/>
      <dgm:spPr/>
      <dgm:t>
        <a:bodyPr/>
        <a:lstStyle/>
        <a:p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3E4E17-1A43-4878-9C41-EC64D700A407}" type="parTrans" cxnId="{01985EF2-A256-4EC6-8C0E-958E6EBFE9A2}">
      <dgm:prSet/>
      <dgm:spPr/>
      <dgm:t>
        <a:bodyPr/>
        <a:lstStyle/>
        <a:p>
          <a:endParaRPr lang="ru-RU"/>
        </a:p>
      </dgm:t>
    </dgm:pt>
    <dgm:pt modelId="{D0AABC31-48D3-4450-A9EE-3E7211A41632}" type="sibTrans" cxnId="{01985EF2-A256-4EC6-8C0E-958E6EBFE9A2}">
      <dgm:prSet/>
      <dgm:spPr/>
      <dgm:t>
        <a:bodyPr/>
        <a:lstStyle/>
        <a:p>
          <a:endParaRPr lang="ru-RU"/>
        </a:p>
      </dgm:t>
    </dgm:pt>
    <dgm:pt modelId="{F2C7D0BD-58E1-488C-B7B8-973FC203FB5C}" type="pres">
      <dgm:prSet presAssocID="{7150BF1B-2B5E-4434-969C-100C393A0C8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0BEA26-7CC8-4C2A-A11B-53A6A1C74E33}" type="pres">
      <dgm:prSet presAssocID="{EA0D12A6-AEDE-4AE6-B6F3-C85190B81AAA}" presName="centerShape" presStyleLbl="node0" presStyleIdx="0" presStyleCnt="1" custScaleX="180376" custLinFactNeighborX="4651" custLinFactNeighborY="-5987"/>
      <dgm:spPr/>
      <dgm:t>
        <a:bodyPr/>
        <a:lstStyle/>
        <a:p>
          <a:endParaRPr lang="ru-RU"/>
        </a:p>
      </dgm:t>
    </dgm:pt>
    <dgm:pt modelId="{3F3C9342-C73F-45CF-94FF-58EA32C958EA}" type="pres">
      <dgm:prSet presAssocID="{FD440B5A-F852-42C6-8E7A-70E33F7DF916}" presName="Name9" presStyleLbl="parChTrans1D2" presStyleIdx="0" presStyleCnt="3"/>
      <dgm:spPr/>
      <dgm:t>
        <a:bodyPr/>
        <a:lstStyle/>
        <a:p>
          <a:endParaRPr lang="ru-RU"/>
        </a:p>
      </dgm:t>
    </dgm:pt>
    <dgm:pt modelId="{0D7327AA-5287-43D5-AF2C-D1661C1892AB}" type="pres">
      <dgm:prSet presAssocID="{FD440B5A-F852-42C6-8E7A-70E33F7DF916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C9AF29D-6130-4BE0-B70C-01075F823905}" type="pres">
      <dgm:prSet presAssocID="{1C56CA61-C0FD-495C-81F5-CCB623A02D94}" presName="node" presStyleLbl="node1" presStyleIdx="0" presStyleCnt="3" custScaleX="170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CDD2F5-26B4-44B1-B104-1AB07B500D2F}" type="pres">
      <dgm:prSet presAssocID="{AFD9BC0A-F0D9-4410-A056-6DC546FBEC88}" presName="Name9" presStyleLbl="parChTrans1D2" presStyleIdx="1" presStyleCnt="3"/>
      <dgm:spPr/>
      <dgm:t>
        <a:bodyPr/>
        <a:lstStyle/>
        <a:p>
          <a:endParaRPr lang="ru-RU"/>
        </a:p>
      </dgm:t>
    </dgm:pt>
    <dgm:pt modelId="{769D0ED4-AE30-44A5-958A-1AE82851E808}" type="pres">
      <dgm:prSet presAssocID="{AFD9BC0A-F0D9-4410-A056-6DC546FBEC88}" presName="connTx" presStyleLbl="parChTrans1D2" presStyleIdx="1" presStyleCnt="3"/>
      <dgm:spPr/>
      <dgm:t>
        <a:bodyPr/>
        <a:lstStyle/>
        <a:p>
          <a:endParaRPr lang="ru-RU"/>
        </a:p>
      </dgm:t>
    </dgm:pt>
    <dgm:pt modelId="{6D674D25-3E41-483A-B892-BAB1E5DE63D1}" type="pres">
      <dgm:prSet presAssocID="{C1CA0914-F4AF-43AB-B9B3-9EFDE4EA15AC}" presName="node" presStyleLbl="node1" presStyleIdx="1" presStyleCnt="3" custScaleX="156892" custRadScaleRad="123355" custRadScaleInc="-11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49515-CD15-4881-8446-805DA012F72B}" type="pres">
      <dgm:prSet presAssocID="{D73E4E17-1A43-4878-9C41-EC64D700A407}" presName="Name9" presStyleLbl="parChTrans1D2" presStyleIdx="2" presStyleCnt="3"/>
      <dgm:spPr/>
      <dgm:t>
        <a:bodyPr/>
        <a:lstStyle/>
        <a:p>
          <a:endParaRPr lang="ru-RU"/>
        </a:p>
      </dgm:t>
    </dgm:pt>
    <dgm:pt modelId="{3ECA6282-20B5-4224-BD91-94B35FE45D5E}" type="pres">
      <dgm:prSet presAssocID="{D73E4E17-1A43-4878-9C41-EC64D700A40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2526804D-8B3D-4EA7-A1E4-86F1CB9658EB}" type="pres">
      <dgm:prSet presAssocID="{C2F9A676-F37A-429C-91E9-507CB0228EC9}" presName="node" presStyleLbl="node1" presStyleIdx="2" presStyleCnt="3" custScaleX="161092" custRadScaleRad="105025" custRadScaleInc="13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8E3800-E9DF-49E7-94AA-EE8B69185EE8}" type="presOf" srcId="{FD440B5A-F852-42C6-8E7A-70E33F7DF916}" destId="{3F3C9342-C73F-45CF-94FF-58EA32C958EA}" srcOrd="0" destOrd="0" presId="urn:microsoft.com/office/officeart/2005/8/layout/radial1"/>
    <dgm:cxn modelId="{FA2F7FDF-6387-4DB1-90B6-1FF9B8E28D1D}" type="presOf" srcId="{AFD9BC0A-F0D9-4410-A056-6DC546FBEC88}" destId="{C8CDD2F5-26B4-44B1-B104-1AB07B500D2F}" srcOrd="0" destOrd="0" presId="urn:microsoft.com/office/officeart/2005/8/layout/radial1"/>
    <dgm:cxn modelId="{F4BD3364-6DAF-497A-94CB-4AA690162334}" type="presOf" srcId="{FD440B5A-F852-42C6-8E7A-70E33F7DF916}" destId="{0D7327AA-5287-43D5-AF2C-D1661C1892AB}" srcOrd="1" destOrd="0" presId="urn:microsoft.com/office/officeart/2005/8/layout/radial1"/>
    <dgm:cxn modelId="{3AFBBD3D-AE5D-4F3C-B7B8-D9FB54643350}" type="presOf" srcId="{EA0D12A6-AEDE-4AE6-B6F3-C85190B81AAA}" destId="{270BEA26-7CC8-4C2A-A11B-53A6A1C74E33}" srcOrd="0" destOrd="0" presId="urn:microsoft.com/office/officeart/2005/8/layout/radial1"/>
    <dgm:cxn modelId="{01985EF2-A256-4EC6-8C0E-958E6EBFE9A2}" srcId="{EA0D12A6-AEDE-4AE6-B6F3-C85190B81AAA}" destId="{C2F9A676-F37A-429C-91E9-507CB0228EC9}" srcOrd="2" destOrd="0" parTransId="{D73E4E17-1A43-4878-9C41-EC64D700A407}" sibTransId="{D0AABC31-48D3-4450-A9EE-3E7211A41632}"/>
    <dgm:cxn modelId="{43FD0899-FEE8-4D8B-93A2-C6329DB8D75E}" type="presOf" srcId="{AFD9BC0A-F0D9-4410-A056-6DC546FBEC88}" destId="{769D0ED4-AE30-44A5-958A-1AE82851E808}" srcOrd="1" destOrd="0" presId="urn:microsoft.com/office/officeart/2005/8/layout/radial1"/>
    <dgm:cxn modelId="{F822A2CE-52F7-46F4-BC8E-642C24703C9D}" type="presOf" srcId="{1C56CA61-C0FD-495C-81F5-CCB623A02D94}" destId="{0C9AF29D-6130-4BE0-B70C-01075F823905}" srcOrd="0" destOrd="0" presId="urn:microsoft.com/office/officeart/2005/8/layout/radial1"/>
    <dgm:cxn modelId="{3D24EB61-67D5-49CC-9746-72C4A1456AD7}" srcId="{EA0D12A6-AEDE-4AE6-B6F3-C85190B81AAA}" destId="{C1CA0914-F4AF-43AB-B9B3-9EFDE4EA15AC}" srcOrd="1" destOrd="0" parTransId="{AFD9BC0A-F0D9-4410-A056-6DC546FBEC88}" sibTransId="{C869FFA8-5197-4E8B-B2AA-450590CC6269}"/>
    <dgm:cxn modelId="{A19B8E40-501E-4743-9DD0-9CFB96E2E8EA}" srcId="{7150BF1B-2B5E-4434-969C-100C393A0C8A}" destId="{EA0D12A6-AEDE-4AE6-B6F3-C85190B81AAA}" srcOrd="0" destOrd="0" parTransId="{ED06B85E-8E25-46A8-AF0B-428369DF7BF4}" sibTransId="{F08EFC4F-B93D-43F9-9C4A-9EDC55A6DB11}"/>
    <dgm:cxn modelId="{0052F9BF-4462-40B2-A592-A731CCE05F79}" type="presOf" srcId="{D73E4E17-1A43-4878-9C41-EC64D700A407}" destId="{3ECA6282-20B5-4224-BD91-94B35FE45D5E}" srcOrd="1" destOrd="0" presId="urn:microsoft.com/office/officeart/2005/8/layout/radial1"/>
    <dgm:cxn modelId="{484F24BA-C3A5-4439-B51B-CBC16156A7B1}" type="presOf" srcId="{D73E4E17-1A43-4878-9C41-EC64D700A407}" destId="{71049515-CD15-4881-8446-805DA012F72B}" srcOrd="0" destOrd="0" presId="urn:microsoft.com/office/officeart/2005/8/layout/radial1"/>
    <dgm:cxn modelId="{09B561D8-FEAE-4F6C-81A3-52ABB82FD708}" type="presOf" srcId="{C2F9A676-F37A-429C-91E9-507CB0228EC9}" destId="{2526804D-8B3D-4EA7-A1E4-86F1CB9658EB}" srcOrd="0" destOrd="0" presId="urn:microsoft.com/office/officeart/2005/8/layout/radial1"/>
    <dgm:cxn modelId="{A34FA1E3-A7E3-46B0-93EF-0BFB924A01F7}" type="presOf" srcId="{7150BF1B-2B5E-4434-969C-100C393A0C8A}" destId="{F2C7D0BD-58E1-488C-B7B8-973FC203FB5C}" srcOrd="0" destOrd="0" presId="urn:microsoft.com/office/officeart/2005/8/layout/radial1"/>
    <dgm:cxn modelId="{3A8FC718-B434-4CA2-9F87-B0340163B31C}" type="presOf" srcId="{C1CA0914-F4AF-43AB-B9B3-9EFDE4EA15AC}" destId="{6D674D25-3E41-483A-B892-BAB1E5DE63D1}" srcOrd="0" destOrd="0" presId="urn:microsoft.com/office/officeart/2005/8/layout/radial1"/>
    <dgm:cxn modelId="{DAB37330-6EA0-4934-81CA-BC93D4D8550D}" srcId="{EA0D12A6-AEDE-4AE6-B6F3-C85190B81AAA}" destId="{1C56CA61-C0FD-495C-81F5-CCB623A02D94}" srcOrd="0" destOrd="0" parTransId="{FD440B5A-F852-42C6-8E7A-70E33F7DF916}" sibTransId="{0D88BCFB-15C8-455C-AAB3-680C48813D57}"/>
    <dgm:cxn modelId="{B31549A3-EC20-4493-A98C-FEE50AEB0C12}" type="presParOf" srcId="{F2C7D0BD-58E1-488C-B7B8-973FC203FB5C}" destId="{270BEA26-7CC8-4C2A-A11B-53A6A1C74E33}" srcOrd="0" destOrd="0" presId="urn:microsoft.com/office/officeart/2005/8/layout/radial1"/>
    <dgm:cxn modelId="{1CD05603-F95D-42AF-AD08-E75C1E489B95}" type="presParOf" srcId="{F2C7D0BD-58E1-488C-B7B8-973FC203FB5C}" destId="{3F3C9342-C73F-45CF-94FF-58EA32C958EA}" srcOrd="1" destOrd="0" presId="urn:microsoft.com/office/officeart/2005/8/layout/radial1"/>
    <dgm:cxn modelId="{BF74D166-F507-4B1F-836B-1ED113DDF6A3}" type="presParOf" srcId="{3F3C9342-C73F-45CF-94FF-58EA32C958EA}" destId="{0D7327AA-5287-43D5-AF2C-D1661C1892AB}" srcOrd="0" destOrd="0" presId="urn:microsoft.com/office/officeart/2005/8/layout/radial1"/>
    <dgm:cxn modelId="{1ED00F16-33CF-400A-8223-E48798EA4235}" type="presParOf" srcId="{F2C7D0BD-58E1-488C-B7B8-973FC203FB5C}" destId="{0C9AF29D-6130-4BE0-B70C-01075F823905}" srcOrd="2" destOrd="0" presId="urn:microsoft.com/office/officeart/2005/8/layout/radial1"/>
    <dgm:cxn modelId="{8212844B-89AE-4D15-B4D6-D872F50DD742}" type="presParOf" srcId="{F2C7D0BD-58E1-488C-B7B8-973FC203FB5C}" destId="{C8CDD2F5-26B4-44B1-B104-1AB07B500D2F}" srcOrd="3" destOrd="0" presId="urn:microsoft.com/office/officeart/2005/8/layout/radial1"/>
    <dgm:cxn modelId="{2549A21F-6A0B-4F14-8637-EA5B4576D138}" type="presParOf" srcId="{C8CDD2F5-26B4-44B1-B104-1AB07B500D2F}" destId="{769D0ED4-AE30-44A5-958A-1AE82851E808}" srcOrd="0" destOrd="0" presId="urn:microsoft.com/office/officeart/2005/8/layout/radial1"/>
    <dgm:cxn modelId="{0BBA7389-C9D6-4F62-B5B7-9F0A8B9FB8DC}" type="presParOf" srcId="{F2C7D0BD-58E1-488C-B7B8-973FC203FB5C}" destId="{6D674D25-3E41-483A-B892-BAB1E5DE63D1}" srcOrd="4" destOrd="0" presId="urn:microsoft.com/office/officeart/2005/8/layout/radial1"/>
    <dgm:cxn modelId="{C4331EE7-D0FA-4999-839E-62C1883FDC9C}" type="presParOf" srcId="{F2C7D0BD-58E1-488C-B7B8-973FC203FB5C}" destId="{71049515-CD15-4881-8446-805DA012F72B}" srcOrd="5" destOrd="0" presId="urn:microsoft.com/office/officeart/2005/8/layout/radial1"/>
    <dgm:cxn modelId="{E203F669-B98C-426D-B0DD-37AB05E65F37}" type="presParOf" srcId="{71049515-CD15-4881-8446-805DA012F72B}" destId="{3ECA6282-20B5-4224-BD91-94B35FE45D5E}" srcOrd="0" destOrd="0" presId="urn:microsoft.com/office/officeart/2005/8/layout/radial1"/>
    <dgm:cxn modelId="{10C955D6-6C80-4CA9-911E-E72F6994799A}" type="presParOf" srcId="{F2C7D0BD-58E1-488C-B7B8-973FC203FB5C}" destId="{2526804D-8B3D-4EA7-A1E4-86F1CB9658EB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616E5F-BA2E-43D5-A236-7C1157210B92}">
      <dsp:nvSpPr>
        <dsp:cNvPr id="0" name=""/>
        <dsp:cNvSpPr/>
      </dsp:nvSpPr>
      <dsp:spPr>
        <a:xfrm rot="10800000">
          <a:off x="1717351" y="401"/>
          <a:ext cx="5472684" cy="1355573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7770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Стадия «вызов»</a:t>
          </a:r>
          <a:endParaRPr lang="ru-RU" sz="3400" kern="1200" dirty="0">
            <a:solidFill>
              <a:schemeClr val="bg1"/>
            </a:solidFill>
          </a:endParaRPr>
        </a:p>
      </dsp:txBody>
      <dsp:txXfrm rot="10800000">
        <a:off x="2056244" y="401"/>
        <a:ext cx="5133791" cy="1355573"/>
      </dsp:txXfrm>
    </dsp:sp>
    <dsp:sp modelId="{6DF790FC-E306-4AFA-99DD-34CEA3B6EF3A}">
      <dsp:nvSpPr>
        <dsp:cNvPr id="0" name=""/>
        <dsp:cNvSpPr/>
      </dsp:nvSpPr>
      <dsp:spPr>
        <a:xfrm>
          <a:off x="1039564" y="401"/>
          <a:ext cx="1355573" cy="1355573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D021522-D23A-4542-A113-F0F8D97D8F8D}">
      <dsp:nvSpPr>
        <dsp:cNvPr id="0" name=""/>
        <dsp:cNvSpPr/>
      </dsp:nvSpPr>
      <dsp:spPr>
        <a:xfrm rot="10800000">
          <a:off x="1717351" y="1760623"/>
          <a:ext cx="5472684" cy="1355573"/>
        </a:xfrm>
        <a:prstGeom prst="homePlate">
          <a:avLst/>
        </a:prstGeom>
        <a:gradFill rotWithShape="0">
          <a:gsLst>
            <a:gs pos="0">
              <a:schemeClr val="accent3">
                <a:hueOff val="-8269636"/>
                <a:satOff val="13411"/>
                <a:lumOff val="98"/>
                <a:alphaOff val="0"/>
                <a:shade val="15000"/>
                <a:satMod val="180000"/>
              </a:schemeClr>
            </a:gs>
            <a:gs pos="50000">
              <a:schemeClr val="accent3">
                <a:hueOff val="-8269636"/>
                <a:satOff val="13411"/>
                <a:lumOff val="98"/>
                <a:alphaOff val="0"/>
                <a:shade val="45000"/>
                <a:satMod val="170000"/>
              </a:schemeClr>
            </a:gs>
            <a:gs pos="70000">
              <a:schemeClr val="accent3">
                <a:hueOff val="-8269636"/>
                <a:satOff val="13411"/>
                <a:lumOff val="98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-8269636"/>
                <a:satOff val="13411"/>
                <a:lumOff val="98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7770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Стадия «осмысление»</a:t>
          </a:r>
          <a:endParaRPr lang="ru-RU" sz="3400" kern="1200" dirty="0">
            <a:solidFill>
              <a:schemeClr val="bg1"/>
            </a:solidFill>
          </a:endParaRPr>
        </a:p>
      </dsp:txBody>
      <dsp:txXfrm rot="10800000">
        <a:off x="2056244" y="1760623"/>
        <a:ext cx="5133791" cy="1355573"/>
      </dsp:txXfrm>
    </dsp:sp>
    <dsp:sp modelId="{D66D8783-42EB-401B-9ABD-00AE3C230F7A}">
      <dsp:nvSpPr>
        <dsp:cNvPr id="0" name=""/>
        <dsp:cNvSpPr/>
      </dsp:nvSpPr>
      <dsp:spPr>
        <a:xfrm>
          <a:off x="1039564" y="1760623"/>
          <a:ext cx="1355573" cy="1355573"/>
        </a:xfrm>
        <a:prstGeom prst="ellipse">
          <a:avLst/>
        </a:prstGeom>
        <a:solidFill>
          <a:schemeClr val="accent3">
            <a:tint val="50000"/>
            <a:hueOff val="-8522508"/>
            <a:satOff val="9918"/>
            <a:lumOff val="843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535312D-D818-47EE-92FB-80DBF04164EC}">
      <dsp:nvSpPr>
        <dsp:cNvPr id="0" name=""/>
        <dsp:cNvSpPr/>
      </dsp:nvSpPr>
      <dsp:spPr>
        <a:xfrm rot="10800000">
          <a:off x="1717351" y="3520845"/>
          <a:ext cx="5472684" cy="1355573"/>
        </a:xfrm>
        <a:prstGeom prst="homePlate">
          <a:avLst/>
        </a:prstGeom>
        <a:gradFill rotWithShape="0">
          <a:gsLst>
            <a:gs pos="0">
              <a:schemeClr val="accent3">
                <a:hueOff val="-16539272"/>
                <a:satOff val="26822"/>
                <a:lumOff val="197"/>
                <a:alphaOff val="0"/>
                <a:shade val="15000"/>
                <a:satMod val="180000"/>
              </a:schemeClr>
            </a:gs>
            <a:gs pos="50000">
              <a:schemeClr val="accent3">
                <a:hueOff val="-16539272"/>
                <a:satOff val="26822"/>
                <a:lumOff val="197"/>
                <a:alphaOff val="0"/>
                <a:shade val="45000"/>
                <a:satMod val="170000"/>
              </a:schemeClr>
            </a:gs>
            <a:gs pos="70000">
              <a:schemeClr val="accent3">
                <a:hueOff val="-16539272"/>
                <a:satOff val="26822"/>
                <a:lumOff val="197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-16539272"/>
                <a:satOff val="26822"/>
                <a:lumOff val="197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97770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Стадия «рефлексия»</a:t>
          </a:r>
          <a:endParaRPr lang="ru-RU" sz="3400" kern="1200" dirty="0">
            <a:solidFill>
              <a:schemeClr val="bg1"/>
            </a:solidFill>
          </a:endParaRPr>
        </a:p>
      </dsp:txBody>
      <dsp:txXfrm rot="10800000">
        <a:off x="2056244" y="3520845"/>
        <a:ext cx="5133791" cy="1355573"/>
      </dsp:txXfrm>
    </dsp:sp>
    <dsp:sp modelId="{9D12896E-AEC3-4D6F-B673-F6E4C41B94C4}">
      <dsp:nvSpPr>
        <dsp:cNvPr id="0" name=""/>
        <dsp:cNvSpPr/>
      </dsp:nvSpPr>
      <dsp:spPr>
        <a:xfrm>
          <a:off x="1039564" y="3520845"/>
          <a:ext cx="1355573" cy="1355573"/>
        </a:xfrm>
        <a:prstGeom prst="ellipse">
          <a:avLst/>
        </a:prstGeom>
        <a:solidFill>
          <a:schemeClr val="accent3">
            <a:tint val="50000"/>
            <a:hueOff val="-17045015"/>
            <a:satOff val="19837"/>
            <a:lumOff val="1687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AB2A1-3944-495A-A900-8C1D2C0744B1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817D9E-C2FB-4957-AFFB-0440D337DD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85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53548A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152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26.01.2018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65414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/>
                </a:solidFill>
              </a:rPr>
              <a:pPr/>
              <a:t>26.01.2018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163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/>
                </a:solidFill>
              </a:rPr>
              <a:pPr/>
              <a:t>26.01.2018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28643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26.01.2018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871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/>
                </a:solidFill>
              </a:rPr>
              <a:pPr/>
              <a:t>26.01.2018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381601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26.01.2018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924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26.01.2018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5476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prstClr val="white"/>
                </a:solidFill>
              </a:rPr>
              <a:pPr/>
              <a:t>26.01.2018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7934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26.01.2018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0231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26.01.2018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391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26.01.2018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4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6" y="332656"/>
            <a:ext cx="9289032" cy="3900939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Достижение личностных, метапредметных </a:t>
            </a:r>
            <a:br>
              <a:rPr lang="ru-RU" sz="3200" dirty="0" smtClean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и предметных </a:t>
            </a:r>
            <a:r>
              <a:rPr lang="ru-RU" sz="3200" dirty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результатов </a:t>
            </a:r>
            <a:r>
              <a:rPr lang="ru-RU" sz="3200" dirty="0" smtClean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на </a:t>
            </a:r>
            <a:r>
              <a:rPr lang="ru-RU" sz="3200" dirty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уроках английского </a:t>
            </a:r>
            <a:r>
              <a:rPr lang="ru-RU" sz="3200" dirty="0" smtClean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языка</a:t>
            </a:r>
            <a:br>
              <a:rPr lang="ru-RU" sz="3200" dirty="0" smtClean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через применение технологии развития критического мышления</a:t>
            </a:r>
            <a:r>
              <a:rPr lang="ru-RU" sz="36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</a:br>
            <a:endParaRPr lang="ru-RU" sz="36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11727" y="3933056"/>
            <a:ext cx="37862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Выполнили: </a:t>
            </a:r>
          </a:p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Идрисова Н.Е.,</a:t>
            </a:r>
          </a:p>
          <a:p>
            <a:pPr algn="just"/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Чукаева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И.А.,</a:t>
            </a:r>
          </a:p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учителя английского языка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6000768"/>
            <a:ext cx="10826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г. Надым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2017 г.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Прогнозирование по иллюстрации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 Ключевые слова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 Таблица «Знаю. Хочу узнать. Узнал»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 Таблица «Верные – неверные утверждения»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Приёмы стадии «ВЫЗОВ»</a:t>
            </a:r>
            <a:endParaRPr lang="ru-RU" sz="4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1857364"/>
            <a:ext cx="3090357" cy="3090357"/>
          </a:xfrm>
        </p:spPr>
      </p:pic>
      <p:pic>
        <p:nvPicPr>
          <p:cNvPr id="9" name="Содержимое 6" descr="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928670"/>
            <a:ext cx="3090357" cy="2055088"/>
          </a:xfrm>
          <a:prstGeom prst="rect">
            <a:avLst/>
          </a:prstGeom>
          <a:ln>
            <a:noFill/>
            <a:prstDash val="sysDash"/>
            <a:miter lim="800000"/>
          </a:ln>
        </p:spPr>
      </p:pic>
      <p:pic>
        <p:nvPicPr>
          <p:cNvPr id="10" name="Содержимое 7" descr="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57620" y="5143512"/>
            <a:ext cx="3090357" cy="1714488"/>
          </a:xfrm>
          <a:prstGeom prst="rect">
            <a:avLst/>
          </a:prstGeom>
          <a:ln>
            <a:noFill/>
            <a:prstDash val="sysDash"/>
            <a:miter lim="800000"/>
          </a:ln>
        </p:spPr>
      </p:pic>
      <p:pic>
        <p:nvPicPr>
          <p:cNvPr id="11" name="Содержимое 6" descr="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857232"/>
            <a:ext cx="3090357" cy="2332344"/>
          </a:xfrm>
          <a:prstGeom prst="rect">
            <a:avLst/>
          </a:prstGeom>
          <a:ln>
            <a:noFill/>
            <a:prstDash val="sysDash"/>
            <a:miter lim="800000"/>
          </a:ln>
        </p:spPr>
      </p:pic>
      <p:pic>
        <p:nvPicPr>
          <p:cNvPr id="12" name="Содержимое 7" descr="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3286124"/>
            <a:ext cx="3090357" cy="2060238"/>
          </a:xfrm>
          <a:prstGeom prst="rect">
            <a:avLst/>
          </a:prstGeom>
          <a:ln>
            <a:noFill/>
            <a:prstDash val="sysDash"/>
            <a:miter lim="800000"/>
          </a:ln>
        </p:spPr>
      </p:pic>
      <p:pic>
        <p:nvPicPr>
          <p:cNvPr id="7" name="Содержимое 6" descr="1.jpg"/>
          <p:cNvPicPr>
            <a:picLocks noGrp="1" noChangeAspect="1"/>
          </p:cNvPicPr>
          <p:nvPr>
            <p:ph sz="quarter" idx="2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786190"/>
            <a:ext cx="3090358" cy="2379575"/>
          </a:xfr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86790" cy="725470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 «Прогнозирование по иллюстрации»</a:t>
            </a:r>
            <a:endParaRPr lang="ru-RU" sz="3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642918"/>
          <a:ext cx="8229600" cy="59588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7862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433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7150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decorate</a:t>
                      </a:r>
                      <a:r>
                        <a:rPr lang="ru-RU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(украшать)</a:t>
                      </a:r>
                      <a:endParaRPr lang="en-US" sz="2400" b="0" spc="-1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a present</a:t>
                      </a:r>
                      <a:r>
                        <a:rPr lang="ru-RU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(подарок)</a:t>
                      </a:r>
                      <a:endParaRPr lang="en-US" sz="2400" b="0" spc="-1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a firework</a:t>
                      </a:r>
                      <a:r>
                        <a:rPr lang="ru-RU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(фейерверк)</a:t>
                      </a:r>
                      <a:endParaRPr lang="en-US" sz="2400" b="0" spc="-1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a stocking </a:t>
                      </a:r>
                      <a:r>
                        <a:rPr lang="en-US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носок</a:t>
                      </a:r>
                      <a:r>
                        <a:rPr lang="en-US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a candle </a:t>
                      </a:r>
                      <a:r>
                        <a:rPr lang="ru-RU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(свеча)</a:t>
                      </a:r>
                      <a:endParaRPr lang="en-US" sz="2400" b="0" spc="-1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midnight</a:t>
                      </a:r>
                      <a:r>
                        <a:rPr lang="ru-RU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(полночь)</a:t>
                      </a:r>
                      <a:endParaRPr lang="en-US" sz="2400" b="0" spc="-1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make a wish</a:t>
                      </a:r>
                      <a:r>
                        <a:rPr lang="ru-RU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(загадать желание)</a:t>
                      </a:r>
                      <a:endParaRPr lang="en-US" sz="2400" b="0" spc="-1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congratulate</a:t>
                      </a:r>
                      <a:r>
                        <a:rPr lang="ru-RU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(поздравлять)</a:t>
                      </a:r>
                      <a:endParaRPr lang="en-US" sz="2400" b="0" spc="-1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buNone/>
                      </a:pPr>
                      <a:r>
                        <a:rPr lang="en-US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a fireplace</a:t>
                      </a:r>
                      <a:r>
                        <a:rPr lang="ru-RU" sz="24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4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(камин)</a:t>
                      </a:r>
                    </a:p>
                    <a:p>
                      <a:endParaRPr lang="ru-RU" sz="2500" b="0" spc="-100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a bagpipe </a:t>
                      </a:r>
                      <a:r>
                        <a:rPr lang="ru-RU" sz="25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(волынка)</a:t>
                      </a:r>
                      <a:endParaRPr lang="en-US" sz="2500" b="0" spc="-1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thistle</a:t>
                      </a:r>
                      <a:r>
                        <a:rPr lang="ru-RU" sz="25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5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(чертополох)</a:t>
                      </a:r>
                      <a:endParaRPr lang="en-US" sz="2500" b="0" spc="-1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b="1" spc="-100" baseline="0" dirty="0" err="1" smtClean="0">
                          <a:latin typeface="Arial" pitchFamily="34" charset="0"/>
                          <a:cs typeface="Arial" pitchFamily="34" charset="0"/>
                        </a:rPr>
                        <a:t>Nessie</a:t>
                      </a:r>
                      <a:r>
                        <a:rPr lang="en-US" sz="25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5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kumimoji="0" lang="ru-RU" sz="2500" b="0" i="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Лох-несское</a:t>
                      </a:r>
                      <a:r>
                        <a:rPr kumimoji="0" lang="ru-RU" sz="2500" b="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чудовище</a:t>
                      </a:r>
                      <a:r>
                        <a:rPr lang="en-US" sz="25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b="1" spc="-100" baseline="0" dirty="0" smtClean="0">
                          <a:latin typeface="Arial" pitchFamily="34" charset="0"/>
                          <a:cs typeface="Arial" pitchFamily="34" charset="0"/>
                        </a:rPr>
                        <a:t>tartan </a:t>
                      </a:r>
                      <a:r>
                        <a:rPr lang="en-US" sz="25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25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шотландка, клетчатая шерстяная ткань</a:t>
                      </a:r>
                      <a:r>
                        <a:rPr lang="en-US" sz="2500" b="0" spc="-100" baseline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b="1" spc="-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kilt </a:t>
                      </a:r>
                      <a:r>
                        <a:rPr lang="en-US" sz="2500" b="0" spc="-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2500" b="0" spc="-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килт, юбка шотландского горца</a:t>
                      </a:r>
                      <a:r>
                        <a:rPr lang="en-US" sz="2500" b="0" spc="-1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2500" b="0" spc="-100" baseline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 «Ключевые слова»</a:t>
            </a:r>
            <a:endParaRPr lang="ru-RU" sz="3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472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Знаю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Хочу узнать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Узнал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 «Знаю. Хочу узнать. Узнал.»</a:t>
            </a:r>
            <a:endParaRPr lang="ru-RU" sz="3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796908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 «Верные – неверные утверждения»</a:t>
            </a:r>
            <a:endParaRPr lang="ru-RU" sz="3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928670"/>
          <a:ext cx="8229600" cy="49682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2864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4299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Утверждения</a:t>
                      </a:r>
                    </a:p>
                    <a:p>
                      <a:pPr algn="ctr"/>
                      <a:r>
                        <a:rPr lang="ru-RU" sz="2000" b="1" i="1" dirty="0" smtClean="0">
                          <a:solidFill>
                            <a:srgbClr val="000099"/>
                          </a:solidFill>
                          <a:latin typeface="Arial" pitchFamily="34" charset="0"/>
                          <a:cs typeface="Arial" pitchFamily="34" charset="0"/>
                        </a:rPr>
                        <a:t>Верите ли вы</a:t>
                      </a:r>
                      <a:r>
                        <a:rPr lang="ru-RU" sz="2000" b="1" i="1" baseline="0" dirty="0" smtClean="0">
                          <a:solidFill>
                            <a:srgbClr val="000099"/>
                          </a:solidFill>
                          <a:latin typeface="Arial" pitchFamily="34" charset="0"/>
                          <a:cs typeface="Arial" pitchFamily="34" charset="0"/>
                        </a:rPr>
                        <a:t>, что ….</a:t>
                      </a:r>
                      <a:endParaRPr lang="ru-RU" sz="2000" b="1" i="1" dirty="0">
                        <a:solidFill>
                          <a:srgbClr val="0000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До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После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чтения текста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4842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…. Новый год в Шотландии называется </a:t>
                      </a:r>
                      <a:r>
                        <a:rPr lang="en-US" sz="25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“</a:t>
                      </a:r>
                      <a:r>
                        <a:rPr lang="en-US" sz="25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Hogmanay</a:t>
                      </a:r>
                      <a:r>
                        <a:rPr lang="en-US" sz="25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” </a:t>
                      </a:r>
                      <a:r>
                        <a:rPr lang="ru-RU" sz="25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25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Хогмани</a:t>
                      </a:r>
                      <a:r>
                        <a:rPr lang="ru-RU" sz="25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)?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… у названия 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“</a:t>
                      </a:r>
                      <a:r>
                        <a:rPr lang="en-US" sz="2500" dirty="0" err="1" smtClean="0">
                          <a:latin typeface="Arial" pitchFamily="34" charset="0"/>
                          <a:cs typeface="Arial" pitchFamily="34" charset="0"/>
                        </a:rPr>
                        <a:t>Hogmanay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” </a:t>
                      </a:r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шотландское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 происхождение?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… Новый год 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“</a:t>
                      </a:r>
                      <a:r>
                        <a:rPr lang="en-US" sz="2500" dirty="0" err="1" smtClean="0">
                          <a:latin typeface="Arial" pitchFamily="34" charset="0"/>
                          <a:cs typeface="Arial" pitchFamily="34" charset="0"/>
                        </a:rPr>
                        <a:t>Hogmanay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” </a:t>
                      </a:r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связан с днём зимнего солнцестояния?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… </a:t>
                      </a:r>
                      <a:r>
                        <a:rPr kumimoji="0" lang="ru-RU" sz="25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важной частью праздника является музыкальная составляющая?                     и т.д.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8062664" cy="93610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стадии «Осмысление»</a:t>
            </a:r>
            <a:endParaRPr lang="ru-RU" sz="4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12776"/>
            <a:ext cx="7772400" cy="432048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олучить новую информацию;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орректировать поставленные цели обучения;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3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3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охранить интерес к теме при непосредственной работе с новой информацией.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51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нформационная;</a:t>
            </a:r>
          </a:p>
          <a:p>
            <a:pPr>
              <a:buFontTx/>
              <a:buChar char="-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отивационная;</a:t>
            </a:r>
          </a:p>
          <a:p>
            <a:pPr>
              <a:buFontTx/>
              <a:buChar char="-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елеполагания;</a:t>
            </a:r>
          </a:p>
          <a:p>
            <a:pPr>
              <a:buFontTx/>
              <a:buChar char="-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оммуникационная.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Функции </a:t>
            </a:r>
            <a:r>
              <a:rPr lang="ru-RU" sz="4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стадии «Осмысление</a:t>
            </a:r>
            <a:r>
              <a:rPr lang="ru-RU" sz="4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11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Прием «</a:t>
            </a:r>
            <a:r>
              <a:rPr lang="ru-RU" sz="3000" b="1" dirty="0" err="1" smtClean="0">
                <a:latin typeface="Arial" pitchFamily="34" charset="0"/>
                <a:cs typeface="Arial" pitchFamily="34" charset="0"/>
              </a:rPr>
              <a:t>Инсерт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Прием «Тонкие» и «толстые» вопросы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 Составление «Кластера»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Приёмы стадии «Осмысление»</a:t>
            </a:r>
            <a:endParaRPr lang="ru-RU" sz="4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1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 «Инсерт» (чтение с пометками)</a:t>
            </a:r>
            <a:endParaRPr lang="ru-RU" sz="3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8218114"/>
              </p:ext>
            </p:extLst>
          </p:nvPr>
        </p:nvGraphicFramePr>
        <p:xfrm>
          <a:off x="457200" y="1481138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27653" y="2793820"/>
            <a:ext cx="28400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 V »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уже знал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3518710"/>
            <a:ext cx="2530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« + »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- новое</a:t>
            </a:r>
            <a:endParaRPr lang="ru-RU" sz="2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7653" y="4243600"/>
            <a:ext cx="51678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 - »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ru-RU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думал  иначе (удивило)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7653" y="5076212"/>
            <a:ext cx="52685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 ? » 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не понял, </a:t>
            </a:r>
            <a:r>
              <a:rPr lang="ru-RU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есть</a:t>
            </a:r>
            <a:r>
              <a:rPr lang="en-US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вопросы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13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4490218"/>
              </p:ext>
            </p:extLst>
          </p:nvPr>
        </p:nvGraphicFramePr>
        <p:xfrm>
          <a:off x="457200" y="1481138"/>
          <a:ext cx="82296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«Тонкие» вопросы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«Толстые» вопросы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Где?</a:t>
                      </a:r>
                    </a:p>
                    <a:p>
                      <a:r>
                        <a:rPr lang="ru-RU" dirty="0" smtClean="0"/>
                        <a:t>Когда?</a:t>
                      </a:r>
                    </a:p>
                    <a:p>
                      <a:r>
                        <a:rPr lang="ru-RU" dirty="0" smtClean="0"/>
                        <a:t>Кем?</a:t>
                      </a:r>
                    </a:p>
                    <a:p>
                      <a:r>
                        <a:rPr lang="ru-RU" dirty="0" smtClean="0"/>
                        <a:t>Кто? Что?</a:t>
                      </a:r>
                    </a:p>
                    <a:p>
                      <a:r>
                        <a:rPr lang="ru-RU" dirty="0" smtClean="0"/>
                        <a:t>Как?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Почему?</a:t>
                      </a:r>
                    </a:p>
                    <a:p>
                      <a:r>
                        <a:rPr lang="ru-RU" dirty="0" smtClean="0"/>
                        <a:t>С какой целью?</a:t>
                      </a:r>
                    </a:p>
                    <a:p>
                      <a:r>
                        <a:rPr lang="ru-RU" dirty="0" smtClean="0"/>
                        <a:t>Как ты считаешь?</a:t>
                      </a:r>
                    </a:p>
                    <a:p>
                      <a:r>
                        <a:rPr lang="ru-RU" dirty="0" smtClean="0"/>
                        <a:t>Объясни, почему ты так думаешь?</a:t>
                      </a:r>
                    </a:p>
                    <a:p>
                      <a:r>
                        <a:rPr lang="ru-RU" dirty="0" smtClean="0"/>
                        <a:t>Чем</a:t>
                      </a:r>
                      <a:r>
                        <a:rPr lang="ru-RU" baseline="0" dirty="0" smtClean="0"/>
                        <a:t> отличаются..?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000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 </a:t>
            </a:r>
            <a:r>
              <a:rPr lang="ru-RU" sz="3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«Тонкие» и «толстые» вопросы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7126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2680938"/>
              </p:ext>
            </p:extLst>
          </p:nvPr>
        </p:nvGraphicFramePr>
        <p:xfrm>
          <a:off x="428596" y="1142984"/>
          <a:ext cx="8258204" cy="4785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291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291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40081"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Что мне известно </a:t>
                      </a:r>
                      <a:endParaRPr lang="en-US" sz="25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по данной теме?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Что нового я узнал?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6042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86790" cy="725470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 «Бортовой журнал»</a:t>
            </a:r>
            <a:endParaRPr lang="ru-RU" sz="3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864095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Прием «Кластер»</a:t>
            </a:r>
            <a:endParaRPr lang="ru-RU" sz="30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412776"/>
            <a:ext cx="7772400" cy="3312367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0820895"/>
              </p:ext>
            </p:extLst>
          </p:nvPr>
        </p:nvGraphicFramePr>
        <p:xfrm>
          <a:off x="1115616" y="1052736"/>
          <a:ext cx="734258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88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858280" cy="492922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формировать самостоятельность мышления; </a:t>
            </a:r>
          </a:p>
          <a:p>
            <a:pPr marL="0" indent="0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формировать умение </a:t>
            </a:r>
            <a:r>
              <a:rPr lang="ru-RU" sz="3000" dirty="0">
                <a:latin typeface="Arial" pitchFamily="34" charset="0"/>
                <a:cs typeface="Arial" pitchFamily="34" charset="0"/>
              </a:rPr>
              <a:t>работать с 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понятиями; интерпретировать, творчески перерабатывать новую информацию, давать рефлексивную оценку пройденному; 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оценивать свою работу в группе, команде.</a:t>
            </a:r>
          </a:p>
          <a:p>
            <a:pPr marL="0" indent="0"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Задачи стадии «РЕФЛЕКСИЯ»:</a:t>
            </a:r>
            <a:endParaRPr lang="ru-RU" sz="4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52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метакогнитивных умений учащихся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Функция </a:t>
            </a:r>
            <a:r>
              <a:rPr lang="ru-RU" sz="4400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стадии «РЕФЛЕКСИЯ»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61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2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Таблица «Знаю. Хочу узнать. Узнал</a:t>
            </a:r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>
              <a:lnSpc>
                <a:spcPct val="2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Приём </a:t>
            </a:r>
            <a:r>
              <a:rPr lang="ru-RU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«Верные – неверные утверждения»</a:t>
            </a:r>
          </a:p>
          <a:p>
            <a:pPr marL="0" lvl="0" indent="0">
              <a:lnSpc>
                <a:spcPct val="2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Прием «Синквейн»</a:t>
            </a:r>
          </a:p>
          <a:p>
            <a:pPr marL="0" lvl="0" indent="0">
              <a:lnSpc>
                <a:spcPct val="2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Прием </a:t>
            </a:r>
            <a:r>
              <a:rPr lang="ru-RU" sz="3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«Общее - уникальное</a:t>
            </a:r>
            <a:r>
              <a:rPr lang="ru-RU" sz="3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endParaRPr lang="ru-RU" sz="30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Приёмы стадии «РЕФЛЕКСИЯ»</a:t>
            </a:r>
            <a:endParaRPr lang="ru-RU" sz="4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00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47244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Знаю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Хочу узнать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Узнал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 «Знаю. Хочу узнать. Узнал.»</a:t>
            </a:r>
            <a:endParaRPr lang="ru-RU" sz="3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30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796908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 «Верные – неверные утверждения»</a:t>
            </a:r>
            <a:endParaRPr lang="ru-RU" sz="3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28596" y="928670"/>
          <a:ext cx="8229600" cy="49682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2864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4299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Утверждения</a:t>
                      </a:r>
                    </a:p>
                    <a:p>
                      <a:pPr algn="ctr"/>
                      <a:r>
                        <a:rPr lang="ru-RU" sz="2000" b="1" i="1" dirty="0" smtClean="0">
                          <a:solidFill>
                            <a:srgbClr val="000099"/>
                          </a:solidFill>
                          <a:latin typeface="Arial" pitchFamily="34" charset="0"/>
                          <a:cs typeface="Arial" pitchFamily="34" charset="0"/>
                        </a:rPr>
                        <a:t>Верите ли вы</a:t>
                      </a:r>
                      <a:r>
                        <a:rPr lang="ru-RU" sz="2000" b="1" i="1" baseline="0" dirty="0" smtClean="0">
                          <a:solidFill>
                            <a:srgbClr val="000099"/>
                          </a:solidFill>
                          <a:latin typeface="Arial" pitchFamily="34" charset="0"/>
                          <a:cs typeface="Arial" pitchFamily="34" charset="0"/>
                        </a:rPr>
                        <a:t>, что ….</a:t>
                      </a:r>
                      <a:endParaRPr lang="ru-RU" sz="2000" b="1" i="1" dirty="0">
                        <a:solidFill>
                          <a:srgbClr val="0000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До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После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чтения текста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4842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…. Новый год в Шотландии называется </a:t>
                      </a:r>
                      <a:r>
                        <a:rPr lang="en-US" sz="25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“</a:t>
                      </a:r>
                      <a:r>
                        <a:rPr lang="en-US" sz="25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Hogmanay</a:t>
                      </a:r>
                      <a:r>
                        <a:rPr lang="en-US" sz="25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” </a:t>
                      </a:r>
                      <a:r>
                        <a:rPr lang="ru-RU" sz="25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25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Хогмани</a:t>
                      </a:r>
                      <a:r>
                        <a:rPr lang="ru-RU" sz="25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)?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… у названия 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“</a:t>
                      </a:r>
                      <a:r>
                        <a:rPr lang="en-US" sz="2500" dirty="0" err="1" smtClean="0">
                          <a:latin typeface="Arial" pitchFamily="34" charset="0"/>
                          <a:cs typeface="Arial" pitchFamily="34" charset="0"/>
                        </a:rPr>
                        <a:t>Hogmanay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” </a:t>
                      </a:r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шотландское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 происхождение?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… Новый год 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“</a:t>
                      </a:r>
                      <a:r>
                        <a:rPr lang="en-US" sz="2500" dirty="0" err="1" smtClean="0">
                          <a:latin typeface="Arial" pitchFamily="34" charset="0"/>
                          <a:cs typeface="Arial" pitchFamily="34" charset="0"/>
                        </a:rPr>
                        <a:t>Hogmanay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” </a:t>
                      </a:r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связан с днём зимнего солнцестояния?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… </a:t>
                      </a:r>
                      <a:r>
                        <a:rPr kumimoji="0" lang="ru-RU" sz="25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важной частью праздника является музыкальная составляющая?                     и т.д.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677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Прием «Синквейн»</a:t>
            </a:r>
            <a:br>
              <a:rPr lang="ru-RU" dirty="0"/>
            </a:br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052736"/>
            <a:ext cx="8810880" cy="567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714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4" y="12010"/>
            <a:ext cx="9036496" cy="677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97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0624678"/>
              </p:ext>
            </p:extLst>
          </p:nvPr>
        </p:nvGraphicFramePr>
        <p:xfrm>
          <a:off x="428596" y="1142984"/>
          <a:ext cx="8258204" cy="47853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1291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291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40081"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Что мне известно </a:t>
                      </a:r>
                      <a:endParaRPr lang="en-US" sz="25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по данной теме?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Что нового я узнал?</a:t>
                      </a:r>
                      <a:endParaRPr lang="ru-RU" sz="25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60428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86790" cy="725470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Приём «Бортовой журнал»</a:t>
            </a:r>
            <a:endParaRPr lang="ru-RU" sz="3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4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538" y="764704"/>
            <a:ext cx="8879638" cy="5645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54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Чарльз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Темпл</a:t>
            </a:r>
          </a:p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Джинни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Курт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Мередит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технологии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77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928802"/>
            <a:ext cx="7851648" cy="16859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000" dirty="0" smtClean="0">
                <a:solidFill>
                  <a:srgbClr val="000066"/>
                </a:solidFill>
                <a:effectLst/>
                <a:latin typeface="Arial" pitchFamily="34" charset="0"/>
                <a:cs typeface="Arial" pitchFamily="34" charset="0"/>
              </a:rPr>
              <a:t>Спасибо за внимание!</a:t>
            </a:r>
            <a:r>
              <a:rPr lang="ru-RU" sz="5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</a:br>
            <a:endParaRPr lang="ru-RU" sz="50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81328"/>
            <a:ext cx="8329642" cy="4525963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развитие интеллектуальных способностей ученика, позволяющих ему учиться самостоятельно.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Цель технологии развития критического мышления:</a:t>
            </a:r>
            <a:endParaRPr lang="ru-RU" sz="4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500034" y="1571612"/>
            <a:ext cx="7600358" cy="4017628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это интеллектуально организованный процесс, направленный на активную деятельность по осмыслению, применению, анализу, обобщению или оценке информации, полученной или создаваемой путём наблюдения, опыта, рефлексии, рассуждений или коммуникации как руководство к действию или формированию убеждения.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Национальный Совет по развитию </a:t>
            </a:r>
          </a:p>
          <a:p>
            <a:pPr marL="0" indent="0" algn="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критического мышления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ru-RU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7154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Что такое </a:t>
            </a:r>
            <a:b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«критическое мышление»?</a:t>
            </a:r>
            <a:endParaRPr lang="ru-RU" sz="4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Что я знаю?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 Что я узнал?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 Как изменились мои знания?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 Что я буду с этим делать?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Критически мыслящий человек задаёт вопросы:</a:t>
            </a:r>
            <a:endParaRPr lang="ru-RU" sz="4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046327"/>
              </p:ext>
            </p:extLst>
          </p:nvPr>
        </p:nvGraphicFramePr>
        <p:xfrm>
          <a:off x="457200" y="1481138"/>
          <a:ext cx="8229600" cy="48768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Базовая модель технологии</a:t>
            </a:r>
            <a:endParaRPr lang="ru-RU" sz="4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858280" cy="492922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актуализировать и обобщить имеющиеся у учащихся знания по данной теме или проблеме;</a:t>
            </a:r>
          </a:p>
          <a:p>
            <a:pPr marL="0" indent="0"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вызвать устойчивый интерес к изучаемой теме, мотивировать учащихся к учебной деятельности;</a:t>
            </a:r>
          </a:p>
          <a:p>
            <a:pPr marL="0" indent="0"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обнаружить и осознать недостаточность наличных знаний; </a:t>
            </a:r>
          </a:p>
          <a:p>
            <a:pPr marL="0" indent="0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побудить учащихся к активной деятельности. </a:t>
            </a: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Задачи стадии «ВЫЗОВ»</a:t>
            </a:r>
            <a:endParaRPr lang="ru-RU" sz="4000" dirty="0"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</a:t>
            </a:r>
          </a:p>
          <a:p>
            <a:pPr>
              <a:buFontTx/>
              <a:buChar char="-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</a:t>
            </a:r>
          </a:p>
          <a:p>
            <a:pPr>
              <a:buFontTx/>
              <a:buChar char="-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Систематизации</a:t>
            </a:r>
          </a:p>
          <a:p>
            <a:pPr>
              <a:buFontTx/>
              <a:buChar char="-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Целеполагания</a:t>
            </a:r>
          </a:p>
          <a:p>
            <a:pPr>
              <a:buFontTx/>
              <a:buChar char="-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Функции </a:t>
            </a:r>
            <a:r>
              <a:rPr lang="ru-RU" sz="4400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стадии «ВЫЗОВ»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81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ткрыт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1171</TotalTime>
  <Words>751</Words>
  <Application>Microsoft Office PowerPoint</Application>
  <PresentationFormat>Экран (4:3)</PresentationFormat>
  <Paragraphs>182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Открытая</vt:lpstr>
      <vt:lpstr>1_Открытая</vt:lpstr>
      <vt:lpstr>Достижение личностных, метапредметных  и предметных результатов  на уроках английского языка через применение технологии развития критического мышления </vt:lpstr>
      <vt:lpstr>Приём «Бортовой журнал»</vt:lpstr>
      <vt:lpstr>Авторы технологии</vt:lpstr>
      <vt:lpstr>Цель технологии развития критического мышления:</vt:lpstr>
      <vt:lpstr>Что такое  «критическое мышление»?</vt:lpstr>
      <vt:lpstr>Критически мыслящий человек задаёт вопросы:</vt:lpstr>
      <vt:lpstr>Базовая модель технологии</vt:lpstr>
      <vt:lpstr>Задачи стадии «ВЫЗОВ»</vt:lpstr>
      <vt:lpstr>Функции стадии «ВЫЗОВ»</vt:lpstr>
      <vt:lpstr>Приёмы стадии «ВЫЗОВ»</vt:lpstr>
      <vt:lpstr>Приём «Прогнозирование по иллюстрации»</vt:lpstr>
      <vt:lpstr>Приём «Ключевые слова»</vt:lpstr>
      <vt:lpstr>Приём «Знаю. Хочу узнать. Узнал.»</vt:lpstr>
      <vt:lpstr>Приём «Верные – неверные утверждения»</vt:lpstr>
      <vt:lpstr>Задачи стадии «Осмысление»</vt:lpstr>
      <vt:lpstr>Функции стадии «Осмысление»:</vt:lpstr>
      <vt:lpstr>Приёмы стадии «Осмысление»</vt:lpstr>
      <vt:lpstr>Приём «Инсерт» (чтение с пометками)</vt:lpstr>
      <vt:lpstr>Приём «Тонкие» и «толстые» вопросы</vt:lpstr>
      <vt:lpstr>Прием «Кластер»</vt:lpstr>
      <vt:lpstr>Задачи стадии «РЕФЛЕКСИЯ»:</vt:lpstr>
      <vt:lpstr>Функция стадии «РЕФЛЕКСИЯ»</vt:lpstr>
      <vt:lpstr>Приёмы стадии «РЕФЛЕКСИЯ»</vt:lpstr>
      <vt:lpstr>Приём «Знаю. Хочу узнать. Узнал.»</vt:lpstr>
      <vt:lpstr>Приём «Верные – неверные утверждения»</vt:lpstr>
      <vt:lpstr>Прием «Синквейн» </vt:lpstr>
      <vt:lpstr>Презентация PowerPoint</vt:lpstr>
      <vt:lpstr>Приём «Бортовой журнал»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урока английского языка с применением технологии развития критического мышления</dc:title>
  <dc:creator>Наташа</dc:creator>
  <cp:lastModifiedBy>InnA</cp:lastModifiedBy>
  <cp:revision>110</cp:revision>
  <dcterms:created xsi:type="dcterms:W3CDTF">2016-11-27T11:28:40Z</dcterms:created>
  <dcterms:modified xsi:type="dcterms:W3CDTF">2018-01-26T16:37:09Z</dcterms:modified>
</cp:coreProperties>
</file>