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772400" cy="450059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Беседа: «Лень и безделье – отрицательные качества человека».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-Кто назовет похожие качества лени?</a:t>
            </a:r>
            <a:endParaRPr lang="en-US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Знаете ли вы качества, противоположные лени?</a:t>
            </a:r>
          </a:p>
          <a:p>
            <a:pPr algn="ctr">
              <a:buNone/>
            </a:pPr>
            <a:r>
              <a:rPr lang="ru-RU" dirty="0" smtClean="0"/>
              <a:t>-Сделаем вывод:</a:t>
            </a:r>
          </a:p>
          <a:p>
            <a:pPr algn="ctr">
              <a:buNone/>
            </a:pPr>
            <a:r>
              <a:rPr lang="ru-RU" dirty="0" smtClean="0"/>
              <a:t>Труд – это работа, дело, занятие, увлечение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4400552" cy="548324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-Вспомните пословицы о труде.</a:t>
            </a:r>
          </a:p>
          <a:p>
            <a:pPr algn="ctr">
              <a:buNone/>
            </a:pPr>
            <a:r>
              <a:rPr lang="ru-RU" dirty="0" smtClean="0"/>
              <a:t>-Делу время, а потехе час.</a:t>
            </a:r>
          </a:p>
          <a:p>
            <a:pPr algn="ctr">
              <a:buNone/>
            </a:pPr>
            <a:r>
              <a:rPr lang="ru-RU" dirty="0" smtClean="0"/>
              <a:t>-Человек от лени болеет, а от труда здоровеет.</a:t>
            </a:r>
          </a:p>
          <a:p>
            <a:pPr algn="ctr">
              <a:buNone/>
            </a:pPr>
            <a:r>
              <a:rPr lang="ru-RU" dirty="0" smtClean="0"/>
              <a:t>-Труд человека кормит, а лень портит.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5122" name="Picture 2" descr="http://www.znaikak.ru/design/pic/visred/Detiubi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928670"/>
            <a:ext cx="3476625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/>
                </a:solidFill>
              </a:rPr>
              <a:t>«Стрекоза и муравей»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Рассмотрим более подробно эту пословицу на примере басни И. Крылова «Стрекоза и муравей».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4543428" cy="576899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Попрыгунья Стрекоза</a:t>
            </a:r>
            <a:br>
              <a:rPr lang="ru-RU" dirty="0" smtClean="0"/>
            </a:br>
            <a:r>
              <a:rPr lang="ru-RU" dirty="0" smtClean="0"/>
              <a:t>Лето красное пропела,</a:t>
            </a:r>
            <a:br>
              <a:rPr lang="ru-RU" dirty="0" smtClean="0"/>
            </a:br>
            <a:r>
              <a:rPr lang="ru-RU" dirty="0" smtClean="0"/>
              <a:t>Оглянуться не успела,</a:t>
            </a:r>
            <a:br>
              <a:rPr lang="ru-RU" dirty="0" smtClean="0"/>
            </a:br>
            <a:r>
              <a:rPr lang="ru-RU" dirty="0" smtClean="0"/>
              <a:t>Как зима катит в глаза.</a:t>
            </a:r>
            <a:br>
              <a:rPr lang="ru-RU" dirty="0" smtClean="0"/>
            </a:br>
            <a:r>
              <a:rPr lang="ru-RU" dirty="0" smtClean="0"/>
              <a:t>Помертвело чисто поле,</a:t>
            </a:r>
            <a:br>
              <a:rPr lang="ru-RU" dirty="0" smtClean="0"/>
            </a:br>
            <a:r>
              <a:rPr lang="ru-RU" dirty="0" smtClean="0"/>
              <a:t>Нет уж дней тех светлых боле,</a:t>
            </a:r>
            <a:br>
              <a:rPr lang="ru-RU" dirty="0" smtClean="0"/>
            </a:br>
            <a:r>
              <a:rPr lang="ru-RU" dirty="0" smtClean="0"/>
              <a:t>Как под каждым ей листком</a:t>
            </a:r>
            <a:br>
              <a:rPr lang="ru-RU" dirty="0" smtClean="0"/>
            </a:br>
            <a:r>
              <a:rPr lang="ru-RU" dirty="0" smtClean="0"/>
              <a:t>Был готов и стол и дом.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6" name="Picture 4" descr="http://videoxq.com/img/catalog/frames/22753_strekoza_i_muravey/f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500042"/>
            <a:ext cx="3673356" cy="2733661"/>
          </a:xfrm>
          <a:prstGeom prst="rect">
            <a:avLst/>
          </a:prstGeom>
          <a:noFill/>
        </p:spPr>
      </p:pic>
      <p:pic>
        <p:nvPicPr>
          <p:cNvPr id="3078" name="Picture 6" descr="http://img1.liveinternet.ru/images/attach/c/0/48/179/48179615_66cac48330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357562"/>
            <a:ext cx="3643338" cy="27431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4329114" cy="571504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Все прошло: с зимой холодной</a:t>
            </a:r>
            <a:br>
              <a:rPr lang="ru-RU" dirty="0" smtClean="0"/>
            </a:br>
            <a:r>
              <a:rPr lang="ru-RU" dirty="0" smtClean="0"/>
              <a:t>Нужда, голод настает,</a:t>
            </a:r>
            <a:br>
              <a:rPr lang="ru-RU" dirty="0" smtClean="0"/>
            </a:br>
            <a:r>
              <a:rPr lang="ru-RU" dirty="0" smtClean="0"/>
              <a:t>Стрекоза уж не поет,</a:t>
            </a:r>
            <a:br>
              <a:rPr lang="ru-RU" dirty="0" smtClean="0"/>
            </a:br>
            <a:r>
              <a:rPr lang="ru-RU" dirty="0" smtClean="0"/>
              <a:t>И кому же в ум пойдет</a:t>
            </a:r>
            <a:br>
              <a:rPr lang="ru-RU" dirty="0" smtClean="0"/>
            </a:br>
            <a:r>
              <a:rPr lang="ru-RU" dirty="0" smtClean="0"/>
              <a:t>На желудок петь голодный!</a:t>
            </a:r>
            <a:br>
              <a:rPr lang="ru-RU" dirty="0" smtClean="0"/>
            </a:br>
            <a:r>
              <a:rPr lang="ru-RU" dirty="0" smtClean="0"/>
              <a:t>Злой тоской удручена,</a:t>
            </a:r>
            <a:br>
              <a:rPr lang="ru-RU" dirty="0" smtClean="0"/>
            </a:br>
            <a:r>
              <a:rPr lang="ru-RU" dirty="0" smtClean="0"/>
              <a:t>К Муравью ползет она:</a:t>
            </a:r>
            <a:br>
              <a:rPr lang="ru-RU" dirty="0" smtClean="0"/>
            </a:br>
            <a:r>
              <a:rPr lang="ru-RU" dirty="0" smtClean="0"/>
              <a:t>Не оставь меня, кум милый!</a:t>
            </a:r>
            <a:br>
              <a:rPr lang="ru-RU" dirty="0" smtClean="0"/>
            </a:br>
            <a:r>
              <a:rPr lang="ru-RU" dirty="0" smtClean="0"/>
              <a:t>Дай ты мне собраться с силой</a:t>
            </a:r>
            <a:br>
              <a:rPr lang="ru-RU" dirty="0" smtClean="0"/>
            </a:br>
            <a:r>
              <a:rPr lang="ru-RU" dirty="0" smtClean="0"/>
              <a:t>И до вешних только дней</a:t>
            </a:r>
            <a:br>
              <a:rPr lang="ru-RU" dirty="0" smtClean="0"/>
            </a:br>
            <a:r>
              <a:rPr lang="ru-RU" dirty="0" smtClean="0"/>
              <a:t>Прокорми и обогрей!</a:t>
            </a:r>
          </a:p>
        </p:txBody>
      </p:sp>
      <p:pic>
        <p:nvPicPr>
          <p:cNvPr id="2050" name="Picture 2" descr="http://img01.chitalnya.ru/upload/380/957415836397558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642918"/>
            <a:ext cx="3714776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4543428" cy="5411807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Кумушка, мне странно это:</a:t>
            </a:r>
            <a:br>
              <a:rPr lang="ru-RU" dirty="0" smtClean="0"/>
            </a:br>
            <a:r>
              <a:rPr lang="ru-RU" dirty="0" smtClean="0"/>
              <a:t>Да работала ль ты в лето?</a:t>
            </a:r>
            <a:br>
              <a:rPr lang="ru-RU" dirty="0" smtClean="0"/>
            </a:br>
            <a:r>
              <a:rPr lang="ru-RU" dirty="0" smtClean="0"/>
              <a:t>Говорит ей Муравей.</a:t>
            </a:r>
          </a:p>
          <a:p>
            <a:pPr algn="ctr">
              <a:buNone/>
            </a:pPr>
            <a:r>
              <a:rPr lang="ru-RU" dirty="0" smtClean="0"/>
              <a:t>До того ль, голубчик, было?</a:t>
            </a:r>
            <a:br>
              <a:rPr lang="ru-RU" dirty="0" smtClean="0"/>
            </a:br>
            <a:r>
              <a:rPr lang="ru-RU" dirty="0" smtClean="0"/>
              <a:t>В мягких </a:t>
            </a:r>
            <a:r>
              <a:rPr lang="ru-RU" dirty="0" err="1" smtClean="0"/>
              <a:t>муравах</a:t>
            </a:r>
            <a:r>
              <a:rPr lang="ru-RU" dirty="0" smtClean="0"/>
              <a:t> у нас -</a:t>
            </a:r>
            <a:br>
              <a:rPr lang="ru-RU" dirty="0" smtClean="0"/>
            </a:br>
            <a:r>
              <a:rPr lang="ru-RU" dirty="0" smtClean="0"/>
              <a:t>Песни, резвость всякий час,</a:t>
            </a:r>
            <a:br>
              <a:rPr lang="ru-RU" dirty="0" smtClean="0"/>
            </a:br>
            <a:r>
              <a:rPr lang="ru-RU" dirty="0" smtClean="0"/>
              <a:t>Так, что голову вскружило.</a:t>
            </a:r>
          </a:p>
          <a:p>
            <a:pPr algn="ctr">
              <a:buNone/>
            </a:pPr>
            <a:r>
              <a:rPr lang="ru-RU" dirty="0" smtClean="0"/>
              <a:t>А, так ты...</a:t>
            </a:r>
          </a:p>
          <a:p>
            <a:pPr algn="ctr">
              <a:buNone/>
            </a:pPr>
            <a:r>
              <a:rPr lang="ru-RU" dirty="0" smtClean="0"/>
              <a:t>Я без души лето целое все пела.</a:t>
            </a:r>
          </a:p>
          <a:p>
            <a:pPr algn="ctr">
              <a:buNone/>
            </a:pPr>
            <a:r>
              <a:rPr lang="ru-RU" dirty="0" smtClean="0"/>
              <a:t>Ты все пела? Это дело:</a:t>
            </a:r>
            <a:br>
              <a:rPr lang="ru-RU" dirty="0" smtClean="0"/>
            </a:br>
            <a:r>
              <a:rPr lang="ru-RU" dirty="0" smtClean="0"/>
              <a:t>Так поди же, попляши!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1026" name="Picture 2" descr="http://www.divodvd.ru/screenshots/183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000108"/>
            <a:ext cx="3500462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-В чем проявляется лень стрекозы? </a:t>
            </a:r>
          </a:p>
          <a:p>
            <a:pPr algn="ctr">
              <a:buNone/>
            </a:pPr>
            <a:r>
              <a:rPr lang="ru-RU" dirty="0" smtClean="0"/>
              <a:t>-Правильно, в безделье, нежелании трудиться, в праздности, в желании поспать сверх меры и полежать подольше.</a:t>
            </a:r>
          </a:p>
          <a:p>
            <a:pPr algn="ctr">
              <a:buNone/>
            </a:pPr>
            <a:r>
              <a:rPr lang="ru-RU" dirty="0" smtClean="0"/>
              <a:t>-Давайте, вместе назовем главную мысль басни (мораль):</a:t>
            </a:r>
          </a:p>
          <a:p>
            <a:pPr algn="ctr">
              <a:buNone/>
            </a:pPr>
            <a:r>
              <a:rPr lang="ru-RU" dirty="0" smtClean="0"/>
              <a:t>Надо не плясать (развлекаться), а трудиться (учиться мастерству).</a:t>
            </a:r>
          </a:p>
          <a:p>
            <a:pPr algn="ctr">
              <a:buNone/>
            </a:pPr>
            <a:r>
              <a:rPr lang="ru-RU" dirty="0" smtClean="0"/>
              <a:t>-Сделаем вывод вместе: только труд поможет справиться с ленью, усилием воли, постоянной работой можно побороть этот недостаток.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3971924" cy="5268931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-Хорошие положительные примеры очень помогают в таких случаях.</a:t>
            </a:r>
          </a:p>
          <a:p>
            <a:pPr algn="ctr">
              <a:buNone/>
            </a:pPr>
            <a:r>
              <a:rPr lang="ru-RU" dirty="0" smtClean="0"/>
              <a:t>-Может кто-то знает свои примеры о людях, кто много добился своим трудом.</a:t>
            </a:r>
          </a:p>
          <a:p>
            <a:pPr algn="ctr">
              <a:buNone/>
            </a:pPr>
            <a:r>
              <a:rPr lang="ru-RU" dirty="0" smtClean="0"/>
              <a:t>-Посмотрите на этих людей, они достойны подражания и должны стать примером.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nnn_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857232"/>
            <a:ext cx="4048130" cy="501967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4357718" cy="5768997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Английский мальчик, </a:t>
            </a:r>
            <a:r>
              <a:rPr lang="ru-RU" dirty="0" err="1" smtClean="0"/>
              <a:t>Харли</a:t>
            </a:r>
            <a:r>
              <a:rPr lang="ru-RU" dirty="0" smtClean="0"/>
              <a:t> </a:t>
            </a:r>
            <a:r>
              <a:rPr lang="ru-RU" dirty="0" err="1" smtClean="0"/>
              <a:t>Лейн</a:t>
            </a:r>
            <a:r>
              <a:rPr lang="ru-RU" dirty="0" smtClean="0"/>
              <a:t>, переболев тяжелой формой менингита, остался не только без ног, но и без рук. Но стойкий малыш начал ходить в обычную школу, где его сверстники, несмотря на детский возраст, сразу же прониклись уважением к нему – каждый считает себя лучшим другом </a:t>
            </a:r>
            <a:r>
              <a:rPr lang="ru-RU" dirty="0" err="1" smtClean="0"/>
              <a:t>Харли</a:t>
            </a:r>
            <a:r>
              <a:rPr lang="ru-RU" dirty="0" smtClean="0"/>
              <a:t>. Этот мужественный малыш должен служить примером каждому из нас, ведь несмотря на свою болезнь, он продолжает жить, трудиться, ходить в школу.</a:t>
            </a: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http://i.milliyet.com.tr/YeniAnaResim/2010/10/01/iste-gercek-mucize-harley-84978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643314"/>
            <a:ext cx="4000528" cy="3048001"/>
          </a:xfrm>
          <a:prstGeom prst="rect">
            <a:avLst/>
          </a:prstGeom>
          <a:noFill/>
        </p:spPr>
      </p:pic>
      <p:pic>
        <p:nvPicPr>
          <p:cNvPr id="4100" name="Picture 4" descr="http://i1.wp.com/mamamia-cdn.s3.amazonaws.com/wp-content/gallery/septwip4/article-1316191-0b6688d7000005dc-52_634x5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42852"/>
            <a:ext cx="3969947" cy="3459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Основная цель: показать отрицательное воздействие безделья и лени на формирование человека.</a:t>
            </a:r>
          </a:p>
          <a:p>
            <a:pPr algn="ctr"/>
            <a:r>
              <a:rPr lang="ru-RU" dirty="0" smtClean="0"/>
              <a:t>Задачи:</a:t>
            </a:r>
          </a:p>
          <a:p>
            <a:pPr algn="ctr"/>
            <a:r>
              <a:rPr lang="ru-RU" dirty="0" smtClean="0"/>
              <a:t>-образовательные: учить выявлять основную мысль беседы , басни, подбирать пословицы, делать выводы;</a:t>
            </a:r>
          </a:p>
          <a:p>
            <a:pPr algn="ctr"/>
            <a:r>
              <a:rPr lang="ru-RU" dirty="0" smtClean="0"/>
              <a:t>-коррекционно-развивающие: развитие и коррекция мышления на основе работы с пословицами, обогащение словарного запаса;</a:t>
            </a:r>
          </a:p>
          <a:p>
            <a:pPr algn="ctr"/>
            <a:r>
              <a:rPr lang="ru-RU" dirty="0" smtClean="0"/>
              <a:t>-воспитательные: воспитание нравственных качеств к положительному отношению к труду на примере героев, учить состраданию.</a:t>
            </a:r>
          </a:p>
          <a:p>
            <a:pPr algn="ctr"/>
            <a:r>
              <a:rPr lang="ru-RU" dirty="0" smtClean="0"/>
              <a:t>Оборудование: компьютер, проектор, экран, карточки.</a:t>
            </a:r>
          </a:p>
          <a:p>
            <a:pPr algn="ctr"/>
            <a:r>
              <a:rPr lang="ru-RU" dirty="0" smtClean="0"/>
              <a:t>Ход занятия: </a:t>
            </a:r>
          </a:p>
          <a:p>
            <a:pPr algn="ctr"/>
            <a:r>
              <a:rPr lang="ru-RU" dirty="0" smtClean="0"/>
              <a:t>1.Организационный момент. </a:t>
            </a:r>
          </a:p>
          <a:p>
            <a:pPr algn="ctr"/>
            <a:r>
              <a:rPr lang="ru-RU" dirty="0" smtClean="0"/>
              <a:t>Позитивный настрой: улыбнёмся друг другу и с вниманием поучаствуем в беседе.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Это советы трудолюбивых людей:</a:t>
            </a:r>
          </a:p>
          <a:p>
            <a:pPr algn="ctr">
              <a:buNone/>
            </a:pPr>
            <a:r>
              <a:rPr lang="ru-RU" dirty="0" smtClean="0"/>
              <a:t>-Ложиться и вставать в одно и то же время.</a:t>
            </a:r>
          </a:p>
          <a:p>
            <a:pPr algn="ctr">
              <a:buNone/>
            </a:pPr>
            <a:r>
              <a:rPr lang="ru-RU" dirty="0" smtClean="0"/>
              <a:t>-Утренняя гимнастика заряжает энергией на весь день.</a:t>
            </a:r>
          </a:p>
          <a:p>
            <a:pPr algn="ctr">
              <a:buNone/>
            </a:pPr>
            <a:r>
              <a:rPr lang="ru-RU" dirty="0" smtClean="0"/>
              <a:t>-Чашечка чая придаст бодрости и активности.</a:t>
            </a:r>
          </a:p>
          <a:p>
            <a:pPr algn="ctr">
              <a:buNone/>
            </a:pPr>
            <a:r>
              <a:rPr lang="ru-RU" dirty="0" smtClean="0"/>
              <a:t>-Не забывайте про хорошее настроение, улыбайтесь почаще.</a:t>
            </a:r>
          </a:p>
          <a:p>
            <a:pPr algn="ctr">
              <a:buNone/>
            </a:pPr>
            <a:r>
              <a:rPr lang="ru-RU" dirty="0" smtClean="0"/>
              <a:t>-Помните, что каждый ученик должен чередовать умственный труд с физическим.</a:t>
            </a:r>
          </a:p>
          <a:p>
            <a:pPr algn="ctr">
              <a:buNone/>
            </a:pPr>
            <a:r>
              <a:rPr lang="ru-RU" dirty="0" smtClean="0"/>
              <a:t>-Помогайте родителям в домашних делах.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4757742" cy="526893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-Закончим наше занятие стихотворением .</a:t>
            </a:r>
          </a:p>
          <a:p>
            <a:pPr algn="ctr">
              <a:buNone/>
            </a:pPr>
            <a:r>
              <a:rPr lang="ru-RU" dirty="0" smtClean="0"/>
              <a:t>Если ты хочешь чего-то добиться,</a:t>
            </a:r>
          </a:p>
          <a:p>
            <a:pPr algn="ctr">
              <a:buNone/>
            </a:pPr>
            <a:r>
              <a:rPr lang="ru-RU" dirty="0" smtClean="0"/>
              <a:t>То надо много будет трудиться!</a:t>
            </a:r>
          </a:p>
          <a:p>
            <a:pPr algn="ctr">
              <a:buNone/>
            </a:pPr>
            <a:r>
              <a:rPr lang="ru-RU" dirty="0" smtClean="0"/>
              <a:t>Лени сейчас же войну объявляй,</a:t>
            </a:r>
          </a:p>
          <a:p>
            <a:pPr algn="ctr">
              <a:buNone/>
            </a:pPr>
            <a:r>
              <a:rPr lang="ru-RU" dirty="0" smtClean="0"/>
              <a:t>И как можно скорей её побеждай.</a:t>
            </a:r>
          </a:p>
          <a:p>
            <a:pPr algn="ctr">
              <a:buNone/>
            </a:pPr>
            <a:r>
              <a:rPr lang="ru-RU" dirty="0" smtClean="0"/>
              <a:t>-Спасибо, ребята!</a:t>
            </a:r>
          </a:p>
          <a:p>
            <a:endParaRPr lang="ru-RU" dirty="0"/>
          </a:p>
        </p:txBody>
      </p:sp>
      <p:pic>
        <p:nvPicPr>
          <p:cNvPr id="28674" name="Picture 2" descr="http://www.edu54.ru/sites/default/files/userfiles/image/022657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285860"/>
            <a:ext cx="3105159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2857496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5114932" cy="6072230"/>
          </a:xfrm>
        </p:spPr>
        <p:txBody>
          <a:bodyPr/>
          <a:lstStyle/>
          <a:p>
            <a:pPr algn="ctr"/>
            <a:r>
              <a:rPr lang="ru-RU" dirty="0" smtClean="0"/>
              <a:t>«Здравствуйте, ребята. Послушайте песенку про муравья «Нес однажды муравей».</a:t>
            </a:r>
          </a:p>
          <a:p>
            <a:pPr algn="ctr"/>
            <a:r>
              <a:rPr lang="ru-RU" b="1" dirty="0" smtClean="0"/>
              <a:t>Тема сегодняшнего занятия: «Безделье и лень – отрицательные качества».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4338" name="Picture 2" descr="http://img-fotki.yandex.ru/get/4314/annaze63.a0/0_3a8a4_bb040935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928670"/>
            <a:ext cx="3000396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4043362" cy="571504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-Начну со стихов о лени:</a:t>
            </a:r>
          </a:p>
          <a:p>
            <a:pPr algn="ctr">
              <a:buNone/>
            </a:pPr>
            <a:r>
              <a:rPr lang="ru-RU" dirty="0" smtClean="0"/>
              <a:t>Мне лень… Проснуться. Встать.</a:t>
            </a:r>
          </a:p>
          <a:p>
            <a:pPr algn="ctr">
              <a:buNone/>
            </a:pPr>
            <a:r>
              <a:rPr lang="ru-RU" dirty="0" smtClean="0"/>
              <a:t>Умыться. Убрать постель. На стол накрыть.</a:t>
            </a:r>
          </a:p>
          <a:p>
            <a:pPr algn="ctr">
              <a:buNone/>
            </a:pPr>
            <a:r>
              <a:rPr lang="ru-RU" dirty="0" smtClean="0"/>
              <a:t>Мне лень… хочу в кровать! </a:t>
            </a:r>
          </a:p>
          <a:p>
            <a:pPr algn="ctr">
              <a:buNone/>
            </a:pPr>
            <a:r>
              <a:rPr lang="ru-RU" dirty="0" smtClean="0"/>
              <a:t>Забыться! Нет! Не пойду! </a:t>
            </a:r>
          </a:p>
          <a:p>
            <a:pPr algn="ctr">
              <a:buNone/>
            </a:pPr>
            <a:r>
              <a:rPr lang="ru-RU" dirty="0" smtClean="0"/>
              <a:t>Не буду! Лень! Лень! </a:t>
            </a:r>
          </a:p>
          <a:p>
            <a:pPr algn="ctr">
              <a:buNone/>
            </a:pPr>
            <a:r>
              <a:rPr lang="ru-RU" dirty="0" smtClean="0"/>
              <a:t>В подушку головой зарыться</a:t>
            </a:r>
          </a:p>
          <a:p>
            <a:pPr algn="ctr">
              <a:buNone/>
            </a:pPr>
            <a:r>
              <a:rPr lang="ru-RU" dirty="0" smtClean="0"/>
              <a:t>И провести так целый день.</a:t>
            </a:r>
          </a:p>
          <a:p>
            <a:pPr algn="ctr">
              <a:buNone/>
            </a:pPr>
            <a:r>
              <a:rPr lang="ru-RU" dirty="0" smtClean="0"/>
              <a:t>- Есть среди вас такие? </a:t>
            </a:r>
            <a:endParaRPr lang="ru-RU" dirty="0"/>
          </a:p>
        </p:txBody>
      </p:sp>
      <p:pic>
        <p:nvPicPr>
          <p:cNvPr id="4" name="Рисунок 3" descr="1271077010_13307003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357298"/>
            <a:ext cx="3857632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357298"/>
            <a:ext cx="4400552" cy="307183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-Молодцы! Если кто-то хоть раз сказал: «Да», то срочно постарайтесь избавиться от этого плохого качества.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2290" name="Picture 2" descr="http://img01.chitalnya.ru/upload2/268/471534804441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32004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4400552" cy="5786478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-Как, ребята, можно побороть в себе лень?</a:t>
            </a:r>
          </a:p>
          <a:p>
            <a:pPr algn="ctr">
              <a:buNone/>
            </a:pPr>
            <a:r>
              <a:rPr lang="ru-RU" dirty="0" smtClean="0"/>
              <a:t>-Правильно, надо трудиться, работать.</a:t>
            </a:r>
          </a:p>
          <a:p>
            <a:pPr algn="ctr">
              <a:buNone/>
            </a:pPr>
            <a:r>
              <a:rPr lang="ru-RU" dirty="0" smtClean="0"/>
              <a:t>-А какая главная работа для вас?</a:t>
            </a:r>
          </a:p>
          <a:p>
            <a:pPr algn="ctr">
              <a:buNone/>
            </a:pPr>
            <a:r>
              <a:rPr lang="ru-RU" dirty="0" smtClean="0"/>
              <a:t>-Да, главный труд школьников – учеба, добросовестное выполнение обязанностей по школе и дома.</a:t>
            </a:r>
          </a:p>
          <a:p>
            <a:pPr algn="ctr">
              <a:buNone/>
            </a:pPr>
            <a:r>
              <a:rPr lang="ru-RU" dirty="0" smtClean="0"/>
              <a:t>-Назовите свои школьные обязанности.</a:t>
            </a:r>
          </a:p>
          <a:p>
            <a:pPr algn="ctr">
              <a:buNone/>
            </a:pPr>
            <a:r>
              <a:rPr lang="ru-RU" dirty="0" smtClean="0"/>
              <a:t>-Назовите, чем вы занимаетесь дома.</a:t>
            </a:r>
          </a:p>
          <a:p>
            <a:pPr algn="ctr">
              <a:buNone/>
            </a:pPr>
            <a:r>
              <a:rPr lang="ru-RU" dirty="0" smtClean="0"/>
              <a:t>-Какие вы молодцы! Ленивых среди вас нет. Сделаем вывод:</a:t>
            </a:r>
          </a:p>
          <a:p>
            <a:pPr algn="ctr">
              <a:buNone/>
            </a:pPr>
            <a:r>
              <a:rPr lang="ru-RU" dirty="0" smtClean="0"/>
              <a:t>Лень – это нежелание трудиться, уклонение от обязанностей.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1266" name="Picture 2" descr="http://img.galya.ru/galya.ru/Pictures2/catalog_diary/2011/09/16/t4_27915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28604"/>
            <a:ext cx="2643206" cy="2714644"/>
          </a:xfrm>
          <a:prstGeom prst="rect">
            <a:avLst/>
          </a:prstGeom>
          <a:noFill/>
        </p:spPr>
      </p:pic>
      <p:pic>
        <p:nvPicPr>
          <p:cNvPr id="11268" name="Picture 4" descr="http://school52-nvkz.ucoz.ru/_bd/1/1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214686"/>
            <a:ext cx="2890325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-Устали? Проведем физкультминутку:</a:t>
            </a:r>
          </a:p>
          <a:p>
            <a:pPr algn="ctr">
              <a:buNone/>
            </a:pPr>
            <a:r>
              <a:rPr lang="ru-RU" dirty="0" smtClean="0"/>
              <a:t>Исходное положение – стоя или сидя, руки на поясе. 1 – правую руку вперед, левую вверх. 2 – переменить положения рук. Повторить 3-4 раза, затем расслабленно опустить вниз и потрясти кистями, голову наклонить вперед. Темп средний.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4471990" cy="555468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-Ребята, </a:t>
            </a:r>
            <a:r>
              <a:rPr lang="ru-RU" dirty="0" smtClean="0"/>
              <a:t>давайте вместе вспомним пословицы </a:t>
            </a:r>
            <a:r>
              <a:rPr lang="ru-RU" dirty="0" smtClean="0"/>
              <a:t>о </a:t>
            </a:r>
            <a:r>
              <a:rPr lang="ru-RU" dirty="0" smtClean="0"/>
              <a:t>лени.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-Лень вперед его родилась.</a:t>
            </a:r>
          </a:p>
          <a:p>
            <a:pPr algn="ctr">
              <a:buNone/>
            </a:pPr>
            <a:r>
              <a:rPr lang="ru-RU" dirty="0" smtClean="0"/>
              <a:t>-Маленькое дело лучше большого безделья.</a:t>
            </a:r>
          </a:p>
          <a:p>
            <a:pPr algn="ctr">
              <a:buNone/>
            </a:pPr>
            <a:r>
              <a:rPr lang="ru-RU" dirty="0" smtClean="0"/>
              <a:t>-Не учи безделью, а учи рукоделью.</a:t>
            </a:r>
          </a:p>
          <a:p>
            <a:pPr algn="ctr">
              <a:buNone/>
            </a:pPr>
            <a:r>
              <a:rPr lang="ru-RU" dirty="0" smtClean="0"/>
              <a:t>-Скучен день до вечера, коли делать нечего.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9218" name="Picture 2" descr="http://i029.radikal.ru/1105/22/83bbfc5bdc6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500042"/>
            <a:ext cx="3300414" cy="2643206"/>
          </a:xfrm>
          <a:prstGeom prst="rect">
            <a:avLst/>
          </a:prstGeom>
          <a:noFill/>
        </p:spPr>
      </p:pic>
      <p:pic>
        <p:nvPicPr>
          <p:cNvPr id="9220" name="Picture 4" descr="http://www.likebook.ru/store/pictures/173/173637/9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286124"/>
            <a:ext cx="3071834" cy="2990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254318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-Запомните эти пословицы, если кто-то не знал или забыл. Постарайтесь избавиться навсегда от этого плохого (отрицательного) качества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804</Words>
  <PresentationFormat>Экран (4:3)</PresentationFormat>
  <Paragraphs>80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Беседа: «Лень и безделье – отрицательные качества человека».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«Стрекоза и муравей»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Беседа: «Лень и безделье – отрицательные качества человека».</dc:title>
  <cp:lastModifiedBy>Admin</cp:lastModifiedBy>
  <cp:revision>13</cp:revision>
  <dcterms:modified xsi:type="dcterms:W3CDTF">2017-06-18T12:43:31Z</dcterms:modified>
</cp:coreProperties>
</file>