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75" r:id="rId5"/>
    <p:sldId id="260" r:id="rId6"/>
    <p:sldId id="276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7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DEBA22"/>
    <a:srgbClr val="A09D23"/>
    <a:srgbClr val="487278"/>
    <a:srgbClr val="F8F8F8"/>
    <a:srgbClr val="CCFF33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ABDA-0EA2-442A-A16F-7DD8C26F69AF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64C79-DA33-4A71-B4A3-4D7FF214C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ABDA-0EA2-442A-A16F-7DD8C26F69AF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64C79-DA33-4A71-B4A3-4D7FF214C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ABDA-0EA2-442A-A16F-7DD8C26F69AF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64C79-DA33-4A71-B4A3-4D7FF214C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ABDA-0EA2-442A-A16F-7DD8C26F69AF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64C79-DA33-4A71-B4A3-4D7FF214C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ABDA-0EA2-442A-A16F-7DD8C26F69AF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64C79-DA33-4A71-B4A3-4D7FF214C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ABDA-0EA2-442A-A16F-7DD8C26F69AF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64C79-DA33-4A71-B4A3-4D7FF214C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ABDA-0EA2-442A-A16F-7DD8C26F69AF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64C79-DA33-4A71-B4A3-4D7FF214C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ABDA-0EA2-442A-A16F-7DD8C26F69AF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64C79-DA33-4A71-B4A3-4D7FF214C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ABDA-0EA2-442A-A16F-7DD8C26F69AF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64C79-DA33-4A71-B4A3-4D7FF214C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ABDA-0EA2-442A-A16F-7DD8C26F69AF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64C79-DA33-4A71-B4A3-4D7FF214C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1ABDA-0EA2-442A-A16F-7DD8C26F69AF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64C79-DA33-4A71-B4A3-4D7FF214C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1ABDA-0EA2-442A-A16F-7DD8C26F69AF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64C79-DA33-4A71-B4A3-4D7FF214C5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9.jpeg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3.wmf"/><Relationship Id="rId10" Type="http://schemas.openxmlformats.org/officeDocument/2006/relationships/image" Target="../media/image21.png"/><Relationship Id="rId4" Type="http://schemas.openxmlformats.org/officeDocument/2006/relationships/oleObject" Target="../embeddings/oleObject15.bin"/><Relationship Id="rId9" Type="http://schemas.openxmlformats.org/officeDocument/2006/relationships/image" Target="../media/image2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wmf"/><Relationship Id="rId3" Type="http://schemas.openxmlformats.org/officeDocument/2006/relationships/image" Target="../media/image9.jpeg"/><Relationship Id="rId7" Type="http://schemas.openxmlformats.org/officeDocument/2006/relationships/image" Target="../media/image3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8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5" Type="http://schemas.openxmlformats.org/officeDocument/2006/relationships/image" Target="../media/image7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Relationship Id="rId14" Type="http://schemas.openxmlformats.org/officeDocument/2006/relationships/oleObject" Target="../embeddings/oleObject6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14.wmf"/><Relationship Id="rId3" Type="http://schemas.openxmlformats.org/officeDocument/2006/relationships/image" Target="../media/image9.jpeg"/><Relationship Id="rId7" Type="http://schemas.openxmlformats.org/officeDocument/2006/relationships/image" Target="../media/image11.wmf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3.wmf"/><Relationship Id="rId5" Type="http://schemas.openxmlformats.org/officeDocument/2006/relationships/image" Target="../media/image10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EBA22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49796" y="3645024"/>
            <a:ext cx="7772400" cy="13620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333300"/>
                </a:solidFill>
                <a:latin typeface="Bookman Old Style" pitchFamily="18" charset="0"/>
              </a:rPr>
              <a:t>Первый признак </a:t>
            </a:r>
            <a:r>
              <a:rPr lang="ru-RU" sz="5400" b="1" dirty="0" smtClean="0">
                <a:solidFill>
                  <a:srgbClr val="333300"/>
                </a:solidFill>
                <a:latin typeface="Bookman Old Style" pitchFamily="18" charset="0"/>
              </a:rPr>
              <a:t>подобия треугольников</a:t>
            </a:r>
            <a:br>
              <a:rPr lang="ru-RU" sz="5400" b="1" dirty="0" smtClean="0">
                <a:solidFill>
                  <a:srgbClr val="333300"/>
                </a:solidFill>
                <a:latin typeface="Bookman Old Style" pitchFamily="18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Bookman Old Style" pitchFamily="18" charset="0"/>
              </a:rPr>
              <a:t>презентацию подготовила: Зуйкова Елена Викторовна, учитель математики МБОУ СОШ п. Пионерский</a:t>
            </a:r>
            <a:endParaRPr lang="ru-RU" sz="5400" b="1" dirty="0" smtClean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Picture 2" descr="&amp;Ncy;&amp;acy;&amp;jcy;&amp;tcy;&amp;icy; &amp;bcy;&amp;iecy;&amp;scy;&amp;pcy;&amp;lcy;&amp;acy;&amp;tcy;&amp;ncy;&amp;ycy;&amp;iecy; &amp;pcy;&amp;rcy;&amp;yacy;&amp;mcy;&amp;ocy;&amp;ucy;&amp;gcy;&amp;ocy;&amp;lcy;&amp;softcy;&amp;ncy;&amp;icy;&amp;kcy;&amp;icy; &amp;Icy;&amp;scy;&amp;kcy;&amp;ucy;&amp;scy;&amp;scy;&amp;tcy;&amp;vcy;&amp;ocy;, &amp;Pcy;&amp;ocy;&amp;icy;&amp;scy;&amp;kcy;, &amp;Scy;&amp;acy;&amp;jcy;&amp;tcy; &amp;bcy;&amp;iecy;&amp;scy;&amp;pcy;&amp;lcy;&amp;acy;&amp;tcy;&amp;ncy;&amp;ycy;&amp;khcy; &amp;vcy;&amp;iecy;&amp;kcy;&amp;tcy;&amp;ocy;&amp;r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476672"/>
            <a:ext cx="6984776" cy="3010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899592" y="1484784"/>
            <a:ext cx="7272808" cy="3528392"/>
          </a:xfrm>
          <a:prstGeom prst="triangle">
            <a:avLst>
              <a:gd name="adj" fmla="val 31840"/>
            </a:avLst>
          </a:prstGeom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04664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>
            <a:stCxn id="2" idx="0"/>
            <a:endCxn id="2" idx="3"/>
          </p:cNvCxnSpPr>
          <p:nvPr/>
        </p:nvCxnSpPr>
        <p:spPr>
          <a:xfrm>
            <a:off x="3215254" y="1484784"/>
            <a:ext cx="0" cy="352839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 rot="1912454">
            <a:off x="3118440" y="1543392"/>
            <a:ext cx="288032" cy="288032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4725144"/>
            <a:ext cx="288032" cy="288032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467544" y="4941168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2987824" y="980728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8100392" y="5013176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131840" y="5085184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Дуга 13"/>
          <p:cNvSpPr/>
          <p:nvPr/>
        </p:nvSpPr>
        <p:spPr>
          <a:xfrm rot="15663253">
            <a:off x="7508211" y="4433068"/>
            <a:ext cx="792088" cy="936104"/>
          </a:xfrm>
          <a:prstGeom prst="arc">
            <a:avLst>
              <a:gd name="adj1" fmla="val 15846411"/>
              <a:gd name="adj2" fmla="val 19457146"/>
            </a:avLst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364621">
            <a:off x="658885" y="4764441"/>
            <a:ext cx="792088" cy="936104"/>
          </a:xfrm>
          <a:prstGeom prst="arc">
            <a:avLst>
              <a:gd name="adj1" fmla="val 15846411"/>
              <a:gd name="adj2" fmla="val 1945714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8312525">
            <a:off x="2982451" y="1053654"/>
            <a:ext cx="792088" cy="936104"/>
          </a:xfrm>
          <a:prstGeom prst="arc">
            <a:avLst>
              <a:gd name="adj1" fmla="val 15846411"/>
              <a:gd name="adj2" fmla="val 20153138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1187624" y="1484784"/>
            <a:ext cx="6336704" cy="3600400"/>
          </a:xfrm>
          <a:prstGeom prst="parallelogram">
            <a:avLst/>
          </a:prstGeom>
          <a:solidFill>
            <a:srgbClr val="009999">
              <a:alpha val="32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123728" y="1484784"/>
            <a:ext cx="0" cy="3600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123728" y="1484784"/>
            <a:ext cx="5112568" cy="12241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2123728" y="4797152"/>
            <a:ext cx="288032" cy="288032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933930">
            <a:off x="6981627" y="2382243"/>
            <a:ext cx="288032" cy="288032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467544" y="4941168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7236296" y="2564904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K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1907704" y="5085184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6516216" y="5085184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7380312" y="980728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691680" y="980728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3528" y="404664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Дуга 18"/>
          <p:cNvSpPr/>
          <p:nvPr/>
        </p:nvSpPr>
        <p:spPr>
          <a:xfrm rot="12334722">
            <a:off x="7183539" y="961831"/>
            <a:ext cx="792088" cy="936104"/>
          </a:xfrm>
          <a:prstGeom prst="arc">
            <a:avLst>
              <a:gd name="adj1" fmla="val 15846411"/>
              <a:gd name="adj2" fmla="val 1945714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469240">
            <a:off x="887589" y="4774681"/>
            <a:ext cx="792088" cy="936104"/>
          </a:xfrm>
          <a:prstGeom prst="arc">
            <a:avLst>
              <a:gd name="adj1" fmla="val 15209170"/>
              <a:gd name="adj2" fmla="val 19651261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55776" y="5589240"/>
            <a:ext cx="388843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ABCD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параллелограмм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 animBg="1"/>
      <p:bldP spid="2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flipV="1">
            <a:off x="1043608" y="2276872"/>
            <a:ext cx="936104" cy="28803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979712" y="2276872"/>
            <a:ext cx="20162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995936" y="2276872"/>
            <a:ext cx="4032448" cy="28803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043608" y="5157192"/>
            <a:ext cx="69847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1043608" y="2276872"/>
            <a:ext cx="2952328" cy="28803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Дуга 32"/>
          <p:cNvSpPr/>
          <p:nvPr/>
        </p:nvSpPr>
        <p:spPr>
          <a:xfrm rot="7180502">
            <a:off x="1876115" y="2163206"/>
            <a:ext cx="437410" cy="347237"/>
          </a:xfrm>
          <a:prstGeom prst="arc">
            <a:avLst>
              <a:gd name="adj1" fmla="val 13887980"/>
              <a:gd name="adj2" fmla="val 1106904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Дуга 33"/>
          <p:cNvSpPr/>
          <p:nvPr/>
        </p:nvSpPr>
        <p:spPr>
          <a:xfrm rot="7180502">
            <a:off x="1876114" y="2163206"/>
            <a:ext cx="437410" cy="347237"/>
          </a:xfrm>
          <a:prstGeom prst="arc">
            <a:avLst>
              <a:gd name="adj1" fmla="val 13887980"/>
              <a:gd name="adj2" fmla="val 1106904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23528" y="404664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Дуга 35"/>
          <p:cNvSpPr/>
          <p:nvPr/>
        </p:nvSpPr>
        <p:spPr>
          <a:xfrm rot="9534707">
            <a:off x="3759963" y="2146912"/>
            <a:ext cx="551357" cy="391998"/>
          </a:xfrm>
          <a:prstGeom prst="arc">
            <a:avLst>
              <a:gd name="adj1" fmla="val 13887980"/>
              <a:gd name="adj2" fmla="val 2095682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611560" y="4941168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8028384" y="4941168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 Box 15"/>
          <p:cNvSpPr txBox="1">
            <a:spLocks noChangeArrowheads="1"/>
          </p:cNvSpPr>
          <p:nvPr/>
        </p:nvSpPr>
        <p:spPr bwMode="auto">
          <a:xfrm>
            <a:off x="3851920" y="1772816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 Box 15"/>
          <p:cNvSpPr txBox="1">
            <a:spLocks noChangeArrowheads="1"/>
          </p:cNvSpPr>
          <p:nvPr/>
        </p:nvSpPr>
        <p:spPr bwMode="auto">
          <a:xfrm>
            <a:off x="1547664" y="1916832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Дуга 40"/>
          <p:cNvSpPr/>
          <p:nvPr/>
        </p:nvSpPr>
        <p:spPr>
          <a:xfrm rot="11905152">
            <a:off x="3331449" y="1657950"/>
            <a:ext cx="792088" cy="936104"/>
          </a:xfrm>
          <a:prstGeom prst="arc">
            <a:avLst>
              <a:gd name="adj1" fmla="val 15372216"/>
              <a:gd name="adj2" fmla="val 1945714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Дуга 41"/>
          <p:cNvSpPr/>
          <p:nvPr/>
        </p:nvSpPr>
        <p:spPr>
          <a:xfrm rot="1792750">
            <a:off x="862341" y="4716680"/>
            <a:ext cx="792088" cy="929061"/>
          </a:xfrm>
          <a:prstGeom prst="arc">
            <a:avLst>
              <a:gd name="adj1" fmla="val 15846411"/>
              <a:gd name="adj2" fmla="val 1945714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1" animBg="1"/>
      <p:bldP spid="42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856475" y="1429135"/>
            <a:ext cx="6702845" cy="3400296"/>
          </a:xfrm>
          <a:prstGeom prst="triangle">
            <a:avLst>
              <a:gd name="adj" fmla="val 29444"/>
            </a:avLst>
          </a:prstGeom>
          <a:solidFill>
            <a:srgbClr val="009999">
              <a:alpha val="30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67544" y="4581128"/>
            <a:ext cx="1117141" cy="119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7668344" y="4581128"/>
            <a:ext cx="1117141" cy="119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627784" y="908720"/>
            <a:ext cx="1117141" cy="119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8" name="AutoShape 8"/>
          <p:cNvSpPr>
            <a:spLocks noChangeShapeType="1"/>
          </p:cNvSpPr>
          <p:nvPr/>
        </p:nvSpPr>
        <p:spPr bwMode="auto">
          <a:xfrm>
            <a:off x="1601235" y="3497356"/>
            <a:ext cx="405894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59632" y="2996952"/>
            <a:ext cx="1117141" cy="119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5652120" y="2924944"/>
            <a:ext cx="1117141" cy="119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904566" y="4829431"/>
            <a:ext cx="1861901" cy="119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</a:t>
            </a: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827584" y="3789040"/>
            <a:ext cx="1861901" cy="119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923928" y="1844824"/>
            <a:ext cx="1861901" cy="119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771800" y="3068960"/>
            <a:ext cx="1861901" cy="119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475656" y="1988840"/>
            <a:ext cx="1861901" cy="119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x+6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395536" y="332656"/>
            <a:ext cx="27443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72200" y="692696"/>
            <a:ext cx="2304256" cy="9361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DE||AC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Найти: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AB; BC.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915816" y="2204864"/>
            <a:ext cx="637610" cy="6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5148064" y="2204864"/>
            <a:ext cx="136815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2x-3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8" name="AutoShape 8"/>
          <p:cNvSpPr>
            <a:spLocks noChangeShapeType="1"/>
          </p:cNvSpPr>
          <p:nvPr/>
        </p:nvSpPr>
        <p:spPr bwMode="auto">
          <a:xfrm>
            <a:off x="844743" y="1800767"/>
            <a:ext cx="7400826" cy="0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7" name="AutoShape 7"/>
          <p:cNvSpPr>
            <a:spLocks noChangeShapeType="1"/>
          </p:cNvSpPr>
          <p:nvPr/>
        </p:nvSpPr>
        <p:spPr bwMode="auto">
          <a:xfrm>
            <a:off x="844743" y="4809190"/>
            <a:ext cx="7400826" cy="0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9" name="AutoShape 9"/>
          <p:cNvSpPr>
            <a:spLocks noChangeShapeType="1"/>
          </p:cNvSpPr>
          <p:nvPr/>
        </p:nvSpPr>
        <p:spPr bwMode="auto">
          <a:xfrm flipV="1">
            <a:off x="1959325" y="1800767"/>
            <a:ext cx="4681245" cy="3008423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10" name="AutoShape 10"/>
          <p:cNvSpPr>
            <a:spLocks noChangeShapeType="1"/>
          </p:cNvSpPr>
          <p:nvPr/>
        </p:nvSpPr>
        <p:spPr bwMode="auto">
          <a:xfrm>
            <a:off x="3252240" y="1800767"/>
            <a:ext cx="44583" cy="3008423"/>
          </a:xfrm>
          <a:prstGeom prst="straightConnector1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339752" y="4653136"/>
            <a:ext cx="2229164" cy="99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y-1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4211960" y="1052736"/>
            <a:ext cx="2229164" cy="99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275856" y="3645024"/>
            <a:ext cx="2229164" cy="99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195736" y="3573016"/>
            <a:ext cx="2229164" cy="99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755576" y="4869160"/>
            <a:ext cx="2229164" cy="99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899592" y="1340768"/>
            <a:ext cx="2229164" cy="99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0" y="866001"/>
            <a:ext cx="33855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kumimoji="0" lang="ru-RU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1371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20272" y="476672"/>
            <a:ext cx="1728192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a||b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Найти: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x; y.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1285860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780184" y="1205136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428992" y="3714752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143240" y="4857760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71604" y="4572008"/>
            <a:ext cx="576064" cy="11237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 rot="8380205">
            <a:off x="1115616" y="1988840"/>
            <a:ext cx="2304256" cy="1368152"/>
          </a:xfrm>
          <a:prstGeom prst="triangle">
            <a:avLst>
              <a:gd name="adj" fmla="val 84289"/>
            </a:avLst>
          </a:prstGeom>
          <a:solidFill>
            <a:srgbClr val="0070C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915816" y="1988840"/>
            <a:ext cx="5184576" cy="3096344"/>
          </a:xfrm>
          <a:prstGeom prst="triangle">
            <a:avLst>
              <a:gd name="adj" fmla="val 84289"/>
            </a:avLst>
          </a:prstGeom>
          <a:solidFill>
            <a:srgbClr val="92D05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1052736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028384" y="4869160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20272" y="1484784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5013176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3645024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708920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39952" y="764704"/>
            <a:ext cx="2448272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Найти: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BC; MN.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2348880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96336" y="3212976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75656" y="1700808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92080" y="5013176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Дуга 14"/>
          <p:cNvSpPr/>
          <p:nvPr/>
        </p:nvSpPr>
        <p:spPr>
          <a:xfrm rot="8773179">
            <a:off x="2227388" y="1418332"/>
            <a:ext cx="432048" cy="504056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1365717">
            <a:off x="3068511" y="4717089"/>
            <a:ext cx="432048" cy="504056"/>
          </a:xfrm>
          <a:prstGeom prst="arc">
            <a:avLst>
              <a:gd name="adj1" fmla="val 16200000"/>
              <a:gd name="adj2" fmla="val 48507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 rot="8204209">
            <a:off x="778287" y="2554412"/>
            <a:ext cx="592434" cy="511346"/>
            <a:chOff x="1841423" y="3310403"/>
            <a:chExt cx="592434" cy="511346"/>
          </a:xfrm>
        </p:grpSpPr>
        <p:sp>
          <p:nvSpPr>
            <p:cNvPr id="17" name="Дуга 16"/>
            <p:cNvSpPr/>
            <p:nvPr/>
          </p:nvSpPr>
          <p:spPr>
            <a:xfrm rot="17620500">
              <a:off x="1881967" y="3269859"/>
              <a:ext cx="511346" cy="592434"/>
            </a:xfrm>
            <a:prstGeom prst="arc">
              <a:avLst>
                <a:gd name="adj1" fmla="val 15336951"/>
                <a:gd name="adj2" fmla="val 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Дуга 17"/>
            <p:cNvSpPr/>
            <p:nvPr/>
          </p:nvSpPr>
          <p:spPr>
            <a:xfrm rot="17431702">
              <a:off x="1931449" y="3323641"/>
              <a:ext cx="432048" cy="504056"/>
            </a:xfrm>
            <a:prstGeom prst="arc">
              <a:avLst>
                <a:gd name="adj1" fmla="val 15396791"/>
                <a:gd name="adj2" fmla="val 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 rot="20773286">
            <a:off x="7720713" y="4788336"/>
            <a:ext cx="592434" cy="511346"/>
            <a:chOff x="1841423" y="3310403"/>
            <a:chExt cx="592434" cy="511346"/>
          </a:xfrm>
        </p:grpSpPr>
        <p:sp>
          <p:nvSpPr>
            <p:cNvPr id="21" name="Дуга 20"/>
            <p:cNvSpPr/>
            <p:nvPr/>
          </p:nvSpPr>
          <p:spPr>
            <a:xfrm rot="17620500">
              <a:off x="1881967" y="3269859"/>
              <a:ext cx="511346" cy="592434"/>
            </a:xfrm>
            <a:prstGeom prst="arc">
              <a:avLst>
                <a:gd name="adj1" fmla="val 15336951"/>
                <a:gd name="adj2" fmla="val 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Дуга 21"/>
            <p:cNvSpPr/>
            <p:nvPr/>
          </p:nvSpPr>
          <p:spPr>
            <a:xfrm rot="17431702">
              <a:off x="1931449" y="3323641"/>
              <a:ext cx="432048" cy="504056"/>
            </a:xfrm>
            <a:prstGeom prst="arc">
              <a:avLst>
                <a:gd name="adj1" fmla="val 15396791"/>
                <a:gd name="adj2" fmla="val 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323528" y="404664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flipV="1">
            <a:off x="899592" y="3140968"/>
            <a:ext cx="1368152" cy="2088232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endCxn id="32" idx="1"/>
          </p:cNvCxnSpPr>
          <p:nvPr/>
        </p:nvCxnSpPr>
        <p:spPr>
          <a:xfrm>
            <a:off x="2267744" y="3140968"/>
            <a:ext cx="3168352" cy="2052228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899592" y="1772816"/>
            <a:ext cx="6192688" cy="3456384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endCxn id="32" idx="1"/>
          </p:cNvCxnSpPr>
          <p:nvPr/>
        </p:nvCxnSpPr>
        <p:spPr>
          <a:xfrm flipH="1">
            <a:off x="5436096" y="1772816"/>
            <a:ext cx="1656184" cy="3420380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Дуга 27"/>
          <p:cNvSpPr/>
          <p:nvPr/>
        </p:nvSpPr>
        <p:spPr>
          <a:xfrm rot="19907796">
            <a:off x="4962207" y="4856746"/>
            <a:ext cx="792088" cy="936104"/>
          </a:xfrm>
          <a:prstGeom prst="arc">
            <a:avLst>
              <a:gd name="adj1" fmla="val 15570577"/>
              <a:gd name="adj2" fmla="val 1945714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уга 28"/>
          <p:cNvSpPr/>
          <p:nvPr/>
        </p:nvSpPr>
        <p:spPr>
          <a:xfrm rot="9029055">
            <a:off x="1870874" y="2483253"/>
            <a:ext cx="792088" cy="936104"/>
          </a:xfrm>
          <a:prstGeom prst="arc">
            <a:avLst>
              <a:gd name="adj1" fmla="val 15846411"/>
              <a:gd name="adj2" fmla="val 1928264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020272" y="1268760"/>
            <a:ext cx="648072" cy="648072"/>
          </a:xfrm>
          <a:prstGeom prst="rect">
            <a:avLst/>
          </a:prstGeom>
          <a:solidFill>
            <a:schemeClr val="tx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436096" y="4869160"/>
            <a:ext cx="648072" cy="648072"/>
          </a:xfrm>
          <a:prstGeom prst="rect">
            <a:avLst/>
          </a:prstGeom>
          <a:solidFill>
            <a:schemeClr val="tx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987824" y="3861048"/>
            <a:ext cx="648072" cy="648072"/>
          </a:xfrm>
          <a:prstGeom prst="rect">
            <a:avLst/>
          </a:prstGeom>
          <a:solidFill>
            <a:schemeClr val="tx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907704" y="2564904"/>
            <a:ext cx="648072" cy="648072"/>
          </a:xfrm>
          <a:prstGeom prst="rect">
            <a:avLst/>
          </a:prstGeom>
          <a:solidFill>
            <a:schemeClr val="tx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51520" y="5085184"/>
            <a:ext cx="648072" cy="648072"/>
          </a:xfrm>
          <a:prstGeom prst="rect">
            <a:avLst/>
          </a:prstGeom>
          <a:solidFill>
            <a:schemeClr val="tx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23528" y="476672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Дуга 37"/>
          <p:cNvSpPr/>
          <p:nvPr/>
        </p:nvSpPr>
        <p:spPr>
          <a:xfrm>
            <a:off x="4716016" y="3501008"/>
            <a:ext cx="72008" cy="28803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131840" y="764704"/>
            <a:ext cx="2448272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Найти: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BO; CO.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1" name="Группа 30"/>
          <p:cNvGrpSpPr/>
          <p:nvPr/>
        </p:nvGrpSpPr>
        <p:grpSpPr>
          <a:xfrm rot="18331035">
            <a:off x="2831060" y="3586972"/>
            <a:ext cx="710373" cy="511346"/>
            <a:chOff x="1841423" y="3310403"/>
            <a:chExt cx="592434" cy="511346"/>
          </a:xfrm>
        </p:grpSpPr>
        <p:sp>
          <p:nvSpPr>
            <p:cNvPr id="37" name="Дуга 36"/>
            <p:cNvSpPr/>
            <p:nvPr/>
          </p:nvSpPr>
          <p:spPr>
            <a:xfrm rot="17620500">
              <a:off x="1881967" y="3269859"/>
              <a:ext cx="511346" cy="592434"/>
            </a:xfrm>
            <a:prstGeom prst="arc">
              <a:avLst>
                <a:gd name="adj1" fmla="val 15336951"/>
                <a:gd name="adj2" fmla="val 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Дуга 40"/>
            <p:cNvSpPr/>
            <p:nvPr/>
          </p:nvSpPr>
          <p:spPr>
            <a:xfrm rot="17431702">
              <a:off x="1931449" y="3323641"/>
              <a:ext cx="432048" cy="504056"/>
            </a:xfrm>
            <a:prstGeom prst="arc">
              <a:avLst>
                <a:gd name="adj1" fmla="val 15396791"/>
                <a:gd name="adj2" fmla="val 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1"/>
          <p:cNvGrpSpPr/>
          <p:nvPr/>
        </p:nvGrpSpPr>
        <p:grpSpPr>
          <a:xfrm rot="6783864">
            <a:off x="3235091" y="3654011"/>
            <a:ext cx="670769" cy="511346"/>
            <a:chOff x="1841423" y="3310403"/>
            <a:chExt cx="592434" cy="511346"/>
          </a:xfrm>
        </p:grpSpPr>
        <p:sp>
          <p:nvSpPr>
            <p:cNvPr id="43" name="Дуга 42"/>
            <p:cNvSpPr/>
            <p:nvPr/>
          </p:nvSpPr>
          <p:spPr>
            <a:xfrm rot="17620500">
              <a:off x="1881967" y="3269859"/>
              <a:ext cx="511346" cy="592434"/>
            </a:xfrm>
            <a:prstGeom prst="arc">
              <a:avLst>
                <a:gd name="adj1" fmla="val 15336951"/>
                <a:gd name="adj2" fmla="val 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Дуга 43"/>
            <p:cNvSpPr/>
            <p:nvPr/>
          </p:nvSpPr>
          <p:spPr>
            <a:xfrm rot="17431702">
              <a:off x="1931449" y="3323641"/>
              <a:ext cx="432048" cy="504056"/>
            </a:xfrm>
            <a:prstGeom prst="arc">
              <a:avLst>
                <a:gd name="adj1" fmla="val 15396791"/>
                <a:gd name="adj2" fmla="val 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5" name="Прямоугольник 44"/>
          <p:cNvSpPr/>
          <p:nvPr/>
        </p:nvSpPr>
        <p:spPr>
          <a:xfrm>
            <a:off x="1115616" y="3717032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228184" y="3356992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851920" y="4293096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051720" y="4437112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Дуга 50"/>
          <p:cNvSpPr/>
          <p:nvPr/>
        </p:nvSpPr>
        <p:spPr>
          <a:xfrm rot="19907796">
            <a:off x="4962206" y="4856746"/>
            <a:ext cx="792088" cy="936104"/>
          </a:xfrm>
          <a:prstGeom prst="arc">
            <a:avLst>
              <a:gd name="adj1" fmla="val 15570577"/>
              <a:gd name="adj2" fmla="val 1945714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6" name="Группа 55"/>
          <p:cNvGrpSpPr/>
          <p:nvPr/>
        </p:nvGrpSpPr>
        <p:grpSpPr>
          <a:xfrm>
            <a:off x="818872" y="4619146"/>
            <a:ext cx="797025" cy="936104"/>
            <a:chOff x="818872" y="4619146"/>
            <a:chExt cx="797025" cy="936104"/>
          </a:xfrm>
        </p:grpSpPr>
        <p:sp>
          <p:nvSpPr>
            <p:cNvPr id="53" name="Дуга 52"/>
            <p:cNvSpPr/>
            <p:nvPr/>
          </p:nvSpPr>
          <p:spPr>
            <a:xfrm rot="1246195">
              <a:off x="823809" y="4619146"/>
              <a:ext cx="792088" cy="936104"/>
            </a:xfrm>
            <a:prstGeom prst="arc">
              <a:avLst>
                <a:gd name="adj1" fmla="val 15570577"/>
                <a:gd name="adj2" fmla="val 1824844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Дуга 53"/>
            <p:cNvSpPr/>
            <p:nvPr/>
          </p:nvSpPr>
          <p:spPr>
            <a:xfrm rot="1639166">
              <a:off x="859580" y="4685956"/>
              <a:ext cx="615366" cy="652397"/>
            </a:xfrm>
            <a:prstGeom prst="arc">
              <a:avLst>
                <a:gd name="adj1" fmla="val 15570577"/>
                <a:gd name="adj2" fmla="val 18784801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Дуга 54"/>
            <p:cNvSpPr/>
            <p:nvPr/>
          </p:nvSpPr>
          <p:spPr>
            <a:xfrm rot="1300449">
              <a:off x="818872" y="4751856"/>
              <a:ext cx="623047" cy="462041"/>
            </a:xfrm>
            <a:prstGeom prst="arc">
              <a:avLst>
                <a:gd name="adj1" fmla="val 15570577"/>
                <a:gd name="adj2" fmla="val 20125215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/>
        </p:nvGrpSpPr>
        <p:grpSpPr>
          <a:xfrm rot="11232155">
            <a:off x="6422485" y="1548557"/>
            <a:ext cx="868866" cy="939462"/>
            <a:chOff x="750122" y="4602283"/>
            <a:chExt cx="868866" cy="939462"/>
          </a:xfrm>
        </p:grpSpPr>
        <p:sp>
          <p:nvSpPr>
            <p:cNvPr id="58" name="Дуга 57"/>
            <p:cNvSpPr/>
            <p:nvPr/>
          </p:nvSpPr>
          <p:spPr>
            <a:xfrm rot="1246195">
              <a:off x="750122" y="4602283"/>
              <a:ext cx="868866" cy="939462"/>
            </a:xfrm>
            <a:prstGeom prst="arc">
              <a:avLst>
                <a:gd name="adj1" fmla="val 15186146"/>
                <a:gd name="adj2" fmla="val 18756995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Дуга 58"/>
            <p:cNvSpPr/>
            <p:nvPr/>
          </p:nvSpPr>
          <p:spPr>
            <a:xfrm rot="1639166">
              <a:off x="859579" y="4685956"/>
              <a:ext cx="615366" cy="652397"/>
            </a:xfrm>
            <a:prstGeom prst="arc">
              <a:avLst>
                <a:gd name="adj1" fmla="val 14590607"/>
                <a:gd name="adj2" fmla="val 19364265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Дуга 59"/>
            <p:cNvSpPr/>
            <p:nvPr/>
          </p:nvSpPr>
          <p:spPr>
            <a:xfrm rot="1300449">
              <a:off x="818872" y="4751856"/>
              <a:ext cx="623047" cy="462041"/>
            </a:xfrm>
            <a:prstGeom prst="arc">
              <a:avLst>
                <a:gd name="adj1" fmla="val 15570577"/>
                <a:gd name="adj2" fmla="val 20712087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1187624" y="1484784"/>
            <a:ext cx="6336704" cy="3600400"/>
          </a:xfrm>
          <a:prstGeom prst="parallelogram">
            <a:avLst/>
          </a:prstGeom>
          <a:solidFill>
            <a:srgbClr val="009999">
              <a:alpha val="32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123728" y="1484784"/>
            <a:ext cx="0" cy="36004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123728" y="1484784"/>
            <a:ext cx="5112568" cy="12241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2123728" y="4797152"/>
            <a:ext cx="288032" cy="288032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933930">
            <a:off x="6981627" y="2382243"/>
            <a:ext cx="288032" cy="288032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467544" y="4941168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7236296" y="2564904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1907704" y="5085184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6516216" y="5085184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7380312" y="980728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691680" y="980728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3528" y="404664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Дуга 18"/>
          <p:cNvSpPr/>
          <p:nvPr/>
        </p:nvSpPr>
        <p:spPr>
          <a:xfrm rot="12334722">
            <a:off x="7183539" y="961831"/>
            <a:ext cx="792088" cy="936104"/>
          </a:xfrm>
          <a:prstGeom prst="arc">
            <a:avLst>
              <a:gd name="adj1" fmla="val 15846411"/>
              <a:gd name="adj2" fmla="val 1945714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rot="469240">
            <a:off x="887589" y="4774681"/>
            <a:ext cx="792088" cy="936104"/>
          </a:xfrm>
          <a:prstGeom prst="arc">
            <a:avLst>
              <a:gd name="adj1" fmla="val 15209170"/>
              <a:gd name="adj2" fmla="val 19651261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55776" y="5589240"/>
            <a:ext cx="388843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ABCD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параллелограмм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331640" y="5085184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380312" y="1844824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07904" y="404664"/>
            <a:ext cx="2448272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Найти: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BC.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071538" y="2643182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034" y="1428736"/>
            <a:ext cx="3983026" cy="364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3982119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endParaRPr lang="ru-RU" dirty="0" smtClean="0">
              <a:solidFill>
                <a:srgbClr val="E3593D"/>
              </a:solidFill>
            </a:endParaRPr>
          </a:p>
          <a:p>
            <a:pPr lvl="0"/>
            <a:endParaRPr lang="ru-RU" dirty="0" smtClean="0">
              <a:solidFill>
                <a:srgbClr val="E3593D"/>
              </a:solidFill>
            </a:endParaRPr>
          </a:p>
          <a:p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90" y="1428736"/>
            <a:ext cx="3312368" cy="350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58204" cy="12033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</a:rPr>
              <a:t>Самостоятельная работа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21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ПРОВЕРКА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28596" y="2285992"/>
            <a:ext cx="80724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AutoNum type="arabicParenR"/>
            </a:pPr>
            <a:r>
              <a:rPr lang="ru-RU" dirty="0" smtClean="0"/>
              <a:t>См.  ∆СРQ ~∆АСВ :    Q=    А,     </a:t>
            </a:r>
            <a:r>
              <a:rPr lang="ru-RU" dirty="0" err="1" smtClean="0"/>
              <a:t>С-общий</a:t>
            </a:r>
            <a:r>
              <a:rPr lang="ru-RU" dirty="0" smtClean="0"/>
              <a:t>,</a:t>
            </a:r>
          </a:p>
          <a:p>
            <a:pPr marL="342900" lvl="0" indent="-342900"/>
            <a:r>
              <a:rPr lang="ru-RU" dirty="0" smtClean="0"/>
              <a:t>    значит ∆СРQ ~∆АСВ по I признаку подобия (по двум углам)</a:t>
            </a:r>
          </a:p>
          <a:p>
            <a:r>
              <a:rPr lang="ru-RU" dirty="0" smtClean="0"/>
              <a:t>2)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значит   АС=12 см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16" name="Содержимое 15"/>
          <p:cNvGraphicFramePr>
            <a:graphicFrameLocks noGrp="1" noChangeAspect="1"/>
          </p:cNvGraphicFramePr>
          <p:nvPr>
            <p:ph sz="half" idx="2"/>
          </p:nvPr>
        </p:nvGraphicFramePr>
        <p:xfrm>
          <a:off x="3428992" y="2357430"/>
          <a:ext cx="268263" cy="2476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Формула" r:id="rId4" imgW="164880" imgH="152280" progId="Equation.3">
                  <p:embed/>
                </p:oleObj>
              </mc:Choice>
              <mc:Fallback>
                <p:oleObj name="Формула" r:id="rId4" imgW="164880" imgH="152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8992" y="2357430"/>
                        <a:ext cx="268263" cy="2476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7" name="Содержимое 15"/>
          <p:cNvGraphicFramePr>
            <a:graphicFrameLocks noChangeAspect="1"/>
          </p:cNvGraphicFramePr>
          <p:nvPr/>
        </p:nvGraphicFramePr>
        <p:xfrm>
          <a:off x="2857488" y="2357430"/>
          <a:ext cx="268288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Формула" r:id="rId6" imgW="164880" imgH="152280" progId="Equation.3">
                  <p:embed/>
                </p:oleObj>
              </mc:Choice>
              <mc:Fallback>
                <p:oleObj name="Формула" r:id="rId6" imgW="164880" imgH="152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488" y="2357430"/>
                        <a:ext cx="268288" cy="24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8" name="Содержимое 15"/>
          <p:cNvGraphicFramePr>
            <a:graphicFrameLocks noChangeAspect="1"/>
          </p:cNvGraphicFramePr>
          <p:nvPr/>
        </p:nvGraphicFramePr>
        <p:xfrm>
          <a:off x="4000496" y="2357430"/>
          <a:ext cx="268288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Формула" r:id="rId7" imgW="164880" imgH="152280" progId="Equation.3">
                  <p:embed/>
                </p:oleObj>
              </mc:Choice>
              <mc:Fallback>
                <p:oleObj name="Формула" r:id="rId7" imgW="164880" imgH="152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496" y="2357430"/>
                        <a:ext cx="268288" cy="24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Содержимое 18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785786" y="2928933"/>
          <a:ext cx="1071570" cy="667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Формула" r:id="rId8" imgW="672840" imgH="419040" progId="Equation.3">
                  <p:embed/>
                </p:oleObj>
              </mc:Choice>
              <mc:Fallback>
                <p:oleObj name="Формула" r:id="rId8" imgW="6728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2928933"/>
                        <a:ext cx="1071570" cy="6671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7620" y="3286124"/>
            <a:ext cx="2889646" cy="2643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482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3923928" y="1412776"/>
            <a:ext cx="3625850" cy="3157538"/>
          </a:xfrm>
          <a:prstGeom prst="triangle">
            <a:avLst>
              <a:gd name="adj" fmla="val 79688"/>
            </a:avLst>
          </a:prstGeom>
          <a:solidFill>
            <a:srgbClr val="48727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3563888" y="4509120"/>
            <a:ext cx="514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А</a:t>
            </a:r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6660232" y="872183"/>
            <a:ext cx="5476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В</a:t>
            </a:r>
          </a:p>
        </p:txBody>
      </p: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7538666" y="4516339"/>
            <a:ext cx="492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С</a:t>
            </a:r>
          </a:p>
        </p:txBody>
      </p:sp>
      <p:sp>
        <p:nvSpPr>
          <p:cNvPr id="8" name="Arc 21"/>
          <p:cNvSpPr>
            <a:spLocks/>
          </p:cNvSpPr>
          <p:nvPr/>
        </p:nvSpPr>
        <p:spPr bwMode="auto">
          <a:xfrm>
            <a:off x="4325566" y="4151214"/>
            <a:ext cx="265348" cy="410182"/>
          </a:xfrm>
          <a:custGeom>
            <a:avLst/>
            <a:gdLst>
              <a:gd name="T0" fmla="*/ 0 w 21600"/>
              <a:gd name="T1" fmla="*/ 0 h 21600"/>
              <a:gd name="T2" fmla="*/ 1387427329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rc 23"/>
          <p:cNvSpPr>
            <a:spLocks/>
          </p:cNvSpPr>
          <p:nvPr/>
        </p:nvSpPr>
        <p:spPr bwMode="auto">
          <a:xfrm flipH="1">
            <a:off x="7363219" y="4345372"/>
            <a:ext cx="180022" cy="216024"/>
          </a:xfrm>
          <a:custGeom>
            <a:avLst/>
            <a:gdLst>
              <a:gd name="T0" fmla="*/ 10312885 w 21600"/>
              <a:gd name="T1" fmla="*/ 0 h 21071"/>
              <a:gd name="T2" fmla="*/ 46865478 w 21600"/>
              <a:gd name="T3" fmla="*/ 493901575 h 21071"/>
              <a:gd name="T4" fmla="*/ 0 w 21600"/>
              <a:gd name="T5" fmla="*/ 493901575 h 21071"/>
              <a:gd name="T6" fmla="*/ 0 60000 65536"/>
              <a:gd name="T7" fmla="*/ 0 60000 65536"/>
              <a:gd name="T8" fmla="*/ 0 60000 65536"/>
              <a:gd name="T9" fmla="*/ 0 w 21600"/>
              <a:gd name="T10" fmla="*/ 0 h 21071"/>
              <a:gd name="T11" fmla="*/ 21600 w 21600"/>
              <a:gd name="T12" fmla="*/ 21071 h 210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071" fill="none" extrusionOk="0">
                <a:moveTo>
                  <a:pt x="4752" y="0"/>
                </a:moveTo>
                <a:cubicBezTo>
                  <a:pt x="14603" y="2222"/>
                  <a:pt x="21600" y="10972"/>
                  <a:pt x="21600" y="21071"/>
                </a:cubicBezTo>
              </a:path>
              <a:path w="21600" h="21071" stroke="0" extrusionOk="0">
                <a:moveTo>
                  <a:pt x="4752" y="0"/>
                </a:moveTo>
                <a:cubicBezTo>
                  <a:pt x="14603" y="2222"/>
                  <a:pt x="21600" y="10972"/>
                  <a:pt x="21600" y="21071"/>
                </a:cubicBezTo>
                <a:lnTo>
                  <a:pt x="0" y="21071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rc 24"/>
          <p:cNvSpPr>
            <a:spLocks/>
          </p:cNvSpPr>
          <p:nvPr/>
        </p:nvSpPr>
        <p:spPr bwMode="auto">
          <a:xfrm flipH="1">
            <a:off x="7183201" y="4165352"/>
            <a:ext cx="432047" cy="396044"/>
          </a:xfrm>
          <a:custGeom>
            <a:avLst/>
            <a:gdLst>
              <a:gd name="T0" fmla="*/ 539282511 w 21600"/>
              <a:gd name="T1" fmla="*/ 0 h 20521"/>
              <a:gd name="T2" fmla="*/ 1728279844 w 21600"/>
              <a:gd name="T3" fmla="*/ 2147483647 h 20521"/>
              <a:gd name="T4" fmla="*/ 0 w 21600"/>
              <a:gd name="T5" fmla="*/ 2147483647 h 20521"/>
              <a:gd name="T6" fmla="*/ 0 60000 65536"/>
              <a:gd name="T7" fmla="*/ 0 60000 65536"/>
              <a:gd name="T8" fmla="*/ 0 60000 65536"/>
              <a:gd name="T9" fmla="*/ 0 w 21600"/>
              <a:gd name="T10" fmla="*/ 0 h 20521"/>
              <a:gd name="T11" fmla="*/ 21600 w 21600"/>
              <a:gd name="T12" fmla="*/ 20521 h 205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521" fill="none" extrusionOk="0">
                <a:moveTo>
                  <a:pt x="6740" y="-1"/>
                </a:moveTo>
                <a:cubicBezTo>
                  <a:pt x="15606" y="2911"/>
                  <a:pt x="21600" y="11188"/>
                  <a:pt x="21600" y="20521"/>
                </a:cubicBezTo>
              </a:path>
              <a:path w="21600" h="20521" stroke="0" extrusionOk="0">
                <a:moveTo>
                  <a:pt x="6740" y="-1"/>
                </a:moveTo>
                <a:cubicBezTo>
                  <a:pt x="15606" y="2911"/>
                  <a:pt x="21600" y="11188"/>
                  <a:pt x="21600" y="20521"/>
                </a:cubicBezTo>
                <a:lnTo>
                  <a:pt x="0" y="20521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1" name="Группа 33"/>
          <p:cNvGrpSpPr>
            <a:grpSpLocks/>
          </p:cNvGrpSpPr>
          <p:nvPr/>
        </p:nvGrpSpPr>
        <p:grpSpPr bwMode="auto">
          <a:xfrm>
            <a:off x="6406778" y="1303239"/>
            <a:ext cx="1095375" cy="847725"/>
            <a:chOff x="2044915" y="2096325"/>
            <a:chExt cx="864096" cy="618025"/>
          </a:xfrm>
        </p:grpSpPr>
        <p:sp>
          <p:nvSpPr>
            <p:cNvPr id="12" name="Дуга 11"/>
            <p:cNvSpPr/>
            <p:nvPr/>
          </p:nvSpPr>
          <p:spPr>
            <a:xfrm rot="9783037">
              <a:off x="2044915" y="2137990"/>
              <a:ext cx="864096" cy="576360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 rot="9783037">
              <a:off x="2162632" y="2202801"/>
              <a:ext cx="463356" cy="328687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Дуга 13"/>
            <p:cNvSpPr/>
            <p:nvPr/>
          </p:nvSpPr>
          <p:spPr>
            <a:xfrm rot="9783037">
              <a:off x="2079980" y="2096325"/>
              <a:ext cx="663726" cy="541640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539552" y="1268760"/>
            <a:ext cx="2884487" cy="2324100"/>
          </a:xfrm>
          <a:prstGeom prst="triangle">
            <a:avLst>
              <a:gd name="adj" fmla="val 82097"/>
            </a:avLst>
          </a:prstGeom>
          <a:solidFill>
            <a:srgbClr val="CDDDE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323528" y="3356992"/>
            <a:ext cx="949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baseline="-25000" dirty="0"/>
              <a:t>N</a:t>
            </a:r>
            <a:endParaRPr lang="ru-RU" sz="5400" baseline="-25000" dirty="0"/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2699792" y="620688"/>
            <a:ext cx="9858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baseline="-25000" dirty="0">
                <a:latin typeface="Arial" pitchFamily="34" charset="0"/>
                <a:cs typeface="Arial" pitchFamily="34" charset="0"/>
              </a:rPr>
              <a:t>K</a:t>
            </a:r>
            <a:endParaRPr lang="ru-RU" sz="48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3203848" y="3356992"/>
            <a:ext cx="9064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baseline="-25000" dirty="0"/>
              <a:t>M</a:t>
            </a:r>
            <a:endParaRPr lang="ru-RU" sz="5400" baseline="-25000" dirty="0"/>
          </a:p>
        </p:txBody>
      </p:sp>
      <p:sp>
        <p:nvSpPr>
          <p:cNvPr id="19" name="Arc 22"/>
          <p:cNvSpPr>
            <a:spLocks/>
          </p:cNvSpPr>
          <p:nvPr/>
        </p:nvSpPr>
        <p:spPr bwMode="auto">
          <a:xfrm>
            <a:off x="977702" y="3167409"/>
            <a:ext cx="277353" cy="453305"/>
          </a:xfrm>
          <a:custGeom>
            <a:avLst/>
            <a:gdLst>
              <a:gd name="T0" fmla="*/ 0 w 21600"/>
              <a:gd name="T1" fmla="*/ 0 h 21600"/>
              <a:gd name="T2" fmla="*/ 1387427329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rc 28"/>
          <p:cNvSpPr>
            <a:spLocks/>
          </p:cNvSpPr>
          <p:nvPr/>
        </p:nvSpPr>
        <p:spPr bwMode="auto">
          <a:xfrm flipH="1">
            <a:off x="3091258" y="3296679"/>
            <a:ext cx="360040" cy="288032"/>
          </a:xfrm>
          <a:custGeom>
            <a:avLst/>
            <a:gdLst>
              <a:gd name="T0" fmla="*/ 75498067 w 21600"/>
              <a:gd name="T1" fmla="*/ 0 h 20725"/>
              <a:gd name="T2" fmla="*/ 267954473 w 21600"/>
              <a:gd name="T3" fmla="*/ 1261860644 h 20725"/>
              <a:gd name="T4" fmla="*/ 0 w 21600"/>
              <a:gd name="T5" fmla="*/ 1261860644 h 20725"/>
              <a:gd name="T6" fmla="*/ 0 60000 65536"/>
              <a:gd name="T7" fmla="*/ 0 60000 65536"/>
              <a:gd name="T8" fmla="*/ 0 60000 65536"/>
              <a:gd name="T9" fmla="*/ 0 w 21600"/>
              <a:gd name="T10" fmla="*/ 0 h 20725"/>
              <a:gd name="T11" fmla="*/ 21600 w 21600"/>
              <a:gd name="T12" fmla="*/ 20725 h 207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25" fill="none" extrusionOk="0">
                <a:moveTo>
                  <a:pt x="6085" y="0"/>
                </a:moveTo>
                <a:cubicBezTo>
                  <a:pt x="15282" y="2700"/>
                  <a:pt x="21600" y="11139"/>
                  <a:pt x="21600" y="20725"/>
                </a:cubicBezTo>
              </a:path>
              <a:path w="21600" h="20725" stroke="0" extrusionOk="0">
                <a:moveTo>
                  <a:pt x="6085" y="0"/>
                </a:moveTo>
                <a:cubicBezTo>
                  <a:pt x="15282" y="2700"/>
                  <a:pt x="21600" y="11139"/>
                  <a:pt x="21600" y="20725"/>
                </a:cubicBezTo>
                <a:lnTo>
                  <a:pt x="0" y="20725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rc 30"/>
          <p:cNvSpPr>
            <a:spLocks/>
          </p:cNvSpPr>
          <p:nvPr/>
        </p:nvSpPr>
        <p:spPr bwMode="auto">
          <a:xfrm flipH="1">
            <a:off x="3019250" y="3224671"/>
            <a:ext cx="324037" cy="360039"/>
          </a:xfrm>
          <a:custGeom>
            <a:avLst/>
            <a:gdLst>
              <a:gd name="T0" fmla="*/ 0 w 21600"/>
              <a:gd name="T1" fmla="*/ 0 h 21600"/>
              <a:gd name="T2" fmla="*/ 433565158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2" name="Группа 36"/>
          <p:cNvGrpSpPr>
            <a:grpSpLocks/>
          </p:cNvGrpSpPr>
          <p:nvPr/>
        </p:nvGrpSpPr>
        <p:grpSpPr bwMode="auto">
          <a:xfrm>
            <a:off x="2474714" y="1086197"/>
            <a:ext cx="958850" cy="841375"/>
            <a:chOff x="2044915" y="2096325"/>
            <a:chExt cx="864096" cy="618025"/>
          </a:xfrm>
        </p:grpSpPr>
        <p:sp>
          <p:nvSpPr>
            <p:cNvPr id="23" name="Дуга 22"/>
            <p:cNvSpPr/>
            <p:nvPr/>
          </p:nvSpPr>
          <p:spPr>
            <a:xfrm rot="9783037">
              <a:off x="2044915" y="2138304"/>
              <a:ext cx="864096" cy="576046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Дуга 23"/>
            <p:cNvSpPr/>
            <p:nvPr/>
          </p:nvSpPr>
          <p:spPr>
            <a:xfrm rot="9783037">
              <a:off x="2160796" y="2202439"/>
              <a:ext cx="464952" cy="328836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Дуга 24"/>
            <p:cNvSpPr/>
            <p:nvPr/>
          </p:nvSpPr>
          <p:spPr>
            <a:xfrm rot="9783037">
              <a:off x="2079250" y="2096325"/>
              <a:ext cx="665240" cy="541063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827584" y="116632"/>
            <a:ext cx="7000924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Проверим домашнее задание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23528" y="1052736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544</a:t>
            </a:r>
            <a:endParaRPr lang="ru-RU" sz="36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364088" y="3212976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S=300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6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547664" y="2420888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S=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6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Прямая соединительная линия 31"/>
          <p:cNvCxnSpPr>
            <a:stCxn id="4" idx="2"/>
            <a:endCxn id="4" idx="0"/>
          </p:cNvCxnSpPr>
          <p:nvPr/>
        </p:nvCxnSpPr>
        <p:spPr>
          <a:xfrm flipV="1">
            <a:off x="3923928" y="1412776"/>
            <a:ext cx="2889368" cy="315753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 rot="18747203">
            <a:off x="4390070" y="2443309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 см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51520" y="4869160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07504" y="4869160"/>
            <a:ext cx="208823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Найти: </a:t>
            </a:r>
            <a:r>
              <a:rPr lang="en-US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NK.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0" y="5301208"/>
            <a:ext cx="208823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 Box 29"/>
          <p:cNvSpPr txBox="1">
            <a:spLocks noChangeArrowheads="1"/>
          </p:cNvSpPr>
          <p:nvPr/>
        </p:nvSpPr>
        <p:spPr bwMode="auto">
          <a:xfrm>
            <a:off x="1619672" y="5445224"/>
            <a:ext cx="30243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∆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NKM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~∆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АВС,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</a:t>
            </a:r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4572000" y="4941168"/>
          <a:ext cx="1708429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Формула" r:id="rId4" imgW="774360" imgH="431640" progId="Equation.3">
                  <p:embed/>
                </p:oleObj>
              </mc:Choice>
              <mc:Fallback>
                <p:oleObj name="Формула" r:id="rId4" imgW="774360" imgH="431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941168"/>
                        <a:ext cx="1708429" cy="9361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2"/>
          <p:cNvGraphicFramePr>
            <a:graphicFrameLocks noChangeAspect="1"/>
          </p:cNvGraphicFramePr>
          <p:nvPr/>
        </p:nvGraphicFramePr>
        <p:xfrm>
          <a:off x="6228184" y="4941168"/>
          <a:ext cx="2100263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Формула" r:id="rId6" imgW="952200" imgH="431640" progId="Equation.3">
                  <p:embed/>
                </p:oleObj>
              </mc:Choice>
              <mc:Fallback>
                <p:oleObj name="Формула" r:id="rId6" imgW="952200" imgH="431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4941168"/>
                        <a:ext cx="2100263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2"/>
          <p:cNvGraphicFramePr>
            <a:graphicFrameLocks noChangeAspect="1"/>
          </p:cNvGraphicFramePr>
          <p:nvPr/>
        </p:nvGraphicFramePr>
        <p:xfrm>
          <a:off x="8460432" y="4941168"/>
          <a:ext cx="449262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Формула" r:id="rId8" imgW="203040" imgH="393480" progId="Equation.3">
                  <p:embed/>
                </p:oleObj>
              </mc:Choice>
              <mc:Fallback>
                <p:oleObj name="Формула" r:id="rId8" imgW="20304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0432" y="4941168"/>
                        <a:ext cx="449262" cy="85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2"/>
          <p:cNvGraphicFramePr>
            <a:graphicFrameLocks noChangeAspect="1"/>
          </p:cNvGraphicFramePr>
          <p:nvPr/>
        </p:nvGraphicFramePr>
        <p:xfrm>
          <a:off x="395536" y="5733256"/>
          <a:ext cx="954087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Формула" r:id="rId10" imgW="431640" imgH="393480" progId="Equation.3">
                  <p:embed/>
                </p:oleObj>
              </mc:Choice>
              <mc:Fallback>
                <p:oleObj name="Формула" r:id="rId10" imgW="43164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5733256"/>
                        <a:ext cx="954087" cy="85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 Box 29"/>
          <p:cNvSpPr txBox="1">
            <a:spLocks noChangeArrowheads="1"/>
          </p:cNvSpPr>
          <p:nvPr/>
        </p:nvSpPr>
        <p:spPr bwMode="auto">
          <a:xfrm>
            <a:off x="1547664" y="5949280"/>
            <a:ext cx="30243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0" name="Прямая соединительная линия 49"/>
          <p:cNvCxnSpPr>
            <a:stCxn id="15" idx="0"/>
          </p:cNvCxnSpPr>
          <p:nvPr/>
        </p:nvCxnSpPr>
        <p:spPr>
          <a:xfrm flipH="1">
            <a:off x="539552" y="1268760"/>
            <a:ext cx="2368077" cy="23042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Object 2"/>
          <p:cNvGraphicFramePr>
            <a:graphicFrameLocks noChangeAspect="1"/>
          </p:cNvGraphicFramePr>
          <p:nvPr/>
        </p:nvGraphicFramePr>
        <p:xfrm>
          <a:off x="1907705" y="5805265"/>
          <a:ext cx="1296144" cy="822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Формула" r:id="rId12" imgW="609480" imgH="393480" progId="Equation.3">
                  <p:embed/>
                </p:oleObj>
              </mc:Choice>
              <mc:Fallback>
                <p:oleObj name="Формула" r:id="rId12" imgW="60948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5" y="5805265"/>
                        <a:ext cx="1296144" cy="8229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8"/>
          <p:cNvGraphicFramePr>
            <a:graphicFrameLocks noChangeAspect="1"/>
          </p:cNvGraphicFramePr>
          <p:nvPr/>
        </p:nvGraphicFramePr>
        <p:xfrm>
          <a:off x="3203848" y="5805264"/>
          <a:ext cx="129540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Формула" r:id="rId14" imgW="609480" imgH="393480" progId="Equation.3">
                  <p:embed/>
                </p:oleObj>
              </mc:Choice>
              <mc:Fallback>
                <p:oleObj name="Формула" r:id="rId14" imgW="60948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5805264"/>
                        <a:ext cx="1295400" cy="82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9"/>
          <p:cNvGraphicFramePr>
            <a:graphicFrameLocks noChangeAspect="1"/>
          </p:cNvGraphicFramePr>
          <p:nvPr/>
        </p:nvGraphicFramePr>
        <p:xfrm>
          <a:off x="4572000" y="6021288"/>
          <a:ext cx="1376362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Формула" r:id="rId16" imgW="647640" imgH="203040" progId="Equation.3">
                  <p:embed/>
                </p:oleObj>
              </mc:Choice>
              <mc:Fallback>
                <p:oleObj name="Формула" r:id="rId16" imgW="64764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6021288"/>
                        <a:ext cx="1376362" cy="423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637" y="2708920"/>
            <a:ext cx="5904656" cy="161710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П.59, </a:t>
            </a:r>
            <a:r>
              <a:rPr lang="ru-RU" dirty="0" err="1" smtClean="0">
                <a:solidFill>
                  <a:srgbClr val="7030A0"/>
                </a:solidFill>
              </a:rPr>
              <a:t>вопр</a:t>
            </a:r>
            <a:r>
              <a:rPr lang="ru-RU" dirty="0" smtClean="0">
                <a:solidFill>
                  <a:srgbClr val="7030A0"/>
                </a:solidFill>
              </a:rPr>
              <a:t>. 1-5 (стр. 160)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№ 550, 551(а)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12740" y="475258"/>
            <a:ext cx="50093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Задание на дом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4338" name="Picture 2" descr="C:\Users\Куркчи Наталья\Desktop\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206" y="2060848"/>
            <a:ext cx="2447950" cy="434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42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РЕФЛЕКСИЯ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43050"/>
            <a:ext cx="6972320" cy="4483113"/>
          </a:xfrm>
        </p:spPr>
        <p:txBody>
          <a:bodyPr/>
          <a:lstStyle/>
          <a:p>
            <a:pPr lvl="0"/>
            <a:r>
              <a:rPr lang="ru-RU" sz="3200" b="1" dirty="0" smtClean="0">
                <a:solidFill>
                  <a:srgbClr val="7030A0"/>
                </a:solidFill>
              </a:rPr>
              <a:t>Что нового вы узнали на уроке?</a:t>
            </a:r>
          </a:p>
          <a:p>
            <a:pPr lvl="0"/>
            <a:r>
              <a:rPr lang="ru-RU" sz="3200" b="1" dirty="0" smtClean="0">
                <a:solidFill>
                  <a:srgbClr val="7030A0"/>
                </a:solidFill>
              </a:rPr>
              <a:t>На сколько трудным вам показался материал?</a:t>
            </a:r>
          </a:p>
          <a:p>
            <a:pPr lvl="0"/>
            <a:r>
              <a:rPr lang="ru-RU" sz="3200" b="1" dirty="0" smtClean="0">
                <a:solidFill>
                  <a:srgbClr val="7030A0"/>
                </a:solidFill>
              </a:rPr>
              <a:t>Какую оценку вы бы себе поставили за работу на уроке?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437112"/>
            <a:ext cx="2533568" cy="1923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324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3923928" y="1412776"/>
            <a:ext cx="3625850" cy="3157538"/>
          </a:xfrm>
          <a:prstGeom prst="triangle">
            <a:avLst>
              <a:gd name="adj" fmla="val 79688"/>
            </a:avLst>
          </a:prstGeom>
          <a:solidFill>
            <a:srgbClr val="48727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251520" y="3573016"/>
            <a:ext cx="7200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2699792" y="764704"/>
            <a:ext cx="7920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3419872" y="3501008"/>
            <a:ext cx="7057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</a:t>
            </a:r>
            <a:r>
              <a:rPr lang="en-US" sz="2800" baseline="-25000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rc 21"/>
          <p:cNvSpPr>
            <a:spLocks/>
          </p:cNvSpPr>
          <p:nvPr/>
        </p:nvSpPr>
        <p:spPr bwMode="auto">
          <a:xfrm>
            <a:off x="4325566" y="4151214"/>
            <a:ext cx="265348" cy="410182"/>
          </a:xfrm>
          <a:custGeom>
            <a:avLst/>
            <a:gdLst>
              <a:gd name="T0" fmla="*/ 0 w 21600"/>
              <a:gd name="T1" fmla="*/ 0 h 21600"/>
              <a:gd name="T2" fmla="*/ 1387427329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rc 23"/>
          <p:cNvSpPr>
            <a:spLocks/>
          </p:cNvSpPr>
          <p:nvPr/>
        </p:nvSpPr>
        <p:spPr bwMode="auto">
          <a:xfrm flipH="1">
            <a:off x="7363219" y="4345372"/>
            <a:ext cx="180022" cy="216024"/>
          </a:xfrm>
          <a:custGeom>
            <a:avLst/>
            <a:gdLst>
              <a:gd name="T0" fmla="*/ 10312885 w 21600"/>
              <a:gd name="T1" fmla="*/ 0 h 21071"/>
              <a:gd name="T2" fmla="*/ 46865478 w 21600"/>
              <a:gd name="T3" fmla="*/ 493901575 h 21071"/>
              <a:gd name="T4" fmla="*/ 0 w 21600"/>
              <a:gd name="T5" fmla="*/ 493901575 h 21071"/>
              <a:gd name="T6" fmla="*/ 0 60000 65536"/>
              <a:gd name="T7" fmla="*/ 0 60000 65536"/>
              <a:gd name="T8" fmla="*/ 0 60000 65536"/>
              <a:gd name="T9" fmla="*/ 0 w 21600"/>
              <a:gd name="T10" fmla="*/ 0 h 21071"/>
              <a:gd name="T11" fmla="*/ 21600 w 21600"/>
              <a:gd name="T12" fmla="*/ 21071 h 2107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071" fill="none" extrusionOk="0">
                <a:moveTo>
                  <a:pt x="4752" y="0"/>
                </a:moveTo>
                <a:cubicBezTo>
                  <a:pt x="14603" y="2222"/>
                  <a:pt x="21600" y="10972"/>
                  <a:pt x="21600" y="21071"/>
                </a:cubicBezTo>
              </a:path>
              <a:path w="21600" h="21071" stroke="0" extrusionOk="0">
                <a:moveTo>
                  <a:pt x="4752" y="0"/>
                </a:moveTo>
                <a:cubicBezTo>
                  <a:pt x="14603" y="2222"/>
                  <a:pt x="21600" y="10972"/>
                  <a:pt x="21600" y="21071"/>
                </a:cubicBezTo>
                <a:lnTo>
                  <a:pt x="0" y="21071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rc 24"/>
          <p:cNvSpPr>
            <a:spLocks/>
          </p:cNvSpPr>
          <p:nvPr/>
        </p:nvSpPr>
        <p:spPr bwMode="auto">
          <a:xfrm flipH="1">
            <a:off x="7183201" y="4165352"/>
            <a:ext cx="432047" cy="396044"/>
          </a:xfrm>
          <a:custGeom>
            <a:avLst/>
            <a:gdLst>
              <a:gd name="T0" fmla="*/ 539282511 w 21600"/>
              <a:gd name="T1" fmla="*/ 0 h 20521"/>
              <a:gd name="T2" fmla="*/ 1728279844 w 21600"/>
              <a:gd name="T3" fmla="*/ 2147483647 h 20521"/>
              <a:gd name="T4" fmla="*/ 0 w 21600"/>
              <a:gd name="T5" fmla="*/ 2147483647 h 20521"/>
              <a:gd name="T6" fmla="*/ 0 60000 65536"/>
              <a:gd name="T7" fmla="*/ 0 60000 65536"/>
              <a:gd name="T8" fmla="*/ 0 60000 65536"/>
              <a:gd name="T9" fmla="*/ 0 w 21600"/>
              <a:gd name="T10" fmla="*/ 0 h 20521"/>
              <a:gd name="T11" fmla="*/ 21600 w 21600"/>
              <a:gd name="T12" fmla="*/ 20521 h 2052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521" fill="none" extrusionOk="0">
                <a:moveTo>
                  <a:pt x="6740" y="-1"/>
                </a:moveTo>
                <a:cubicBezTo>
                  <a:pt x="15606" y="2911"/>
                  <a:pt x="21600" y="11188"/>
                  <a:pt x="21600" y="20521"/>
                </a:cubicBezTo>
              </a:path>
              <a:path w="21600" h="20521" stroke="0" extrusionOk="0">
                <a:moveTo>
                  <a:pt x="6740" y="-1"/>
                </a:moveTo>
                <a:cubicBezTo>
                  <a:pt x="15606" y="2911"/>
                  <a:pt x="21600" y="11188"/>
                  <a:pt x="21600" y="20521"/>
                </a:cubicBezTo>
                <a:lnTo>
                  <a:pt x="0" y="20521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Группа 33"/>
          <p:cNvGrpSpPr>
            <a:grpSpLocks/>
          </p:cNvGrpSpPr>
          <p:nvPr/>
        </p:nvGrpSpPr>
        <p:grpSpPr bwMode="auto">
          <a:xfrm>
            <a:off x="6406778" y="1303239"/>
            <a:ext cx="1095375" cy="847725"/>
            <a:chOff x="2044915" y="2096325"/>
            <a:chExt cx="864096" cy="618025"/>
          </a:xfrm>
        </p:grpSpPr>
        <p:sp>
          <p:nvSpPr>
            <p:cNvPr id="12" name="Дуга 11"/>
            <p:cNvSpPr/>
            <p:nvPr/>
          </p:nvSpPr>
          <p:spPr>
            <a:xfrm rot="9783037">
              <a:off x="2044915" y="2137990"/>
              <a:ext cx="864096" cy="576360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 rot="9783037">
              <a:off x="2162632" y="2202801"/>
              <a:ext cx="463356" cy="328687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Дуга 13"/>
            <p:cNvSpPr/>
            <p:nvPr/>
          </p:nvSpPr>
          <p:spPr>
            <a:xfrm rot="9783037">
              <a:off x="2079980" y="2096325"/>
              <a:ext cx="663726" cy="541640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539552" y="1268760"/>
            <a:ext cx="2884487" cy="2324100"/>
          </a:xfrm>
          <a:prstGeom prst="triangle">
            <a:avLst>
              <a:gd name="adj" fmla="val 82097"/>
            </a:avLst>
          </a:prstGeom>
          <a:solidFill>
            <a:srgbClr val="CDDDE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3707904" y="4293096"/>
            <a:ext cx="949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baseline="-25000" dirty="0" smtClean="0"/>
              <a:t>A</a:t>
            </a:r>
            <a:endParaRPr lang="ru-RU" sz="5400" baseline="-25000" dirty="0"/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6588224" y="764704"/>
            <a:ext cx="9858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800" baseline="-25000" dirty="0" smtClean="0">
                <a:latin typeface="Arial" pitchFamily="34" charset="0"/>
                <a:cs typeface="Arial" pitchFamily="34" charset="0"/>
              </a:rPr>
              <a:t>B</a:t>
            </a:r>
            <a:endParaRPr lang="ru-RU" sz="48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7524328" y="4149080"/>
            <a:ext cx="9064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baseline="-25000" dirty="0" smtClean="0"/>
              <a:t>C</a:t>
            </a:r>
            <a:endParaRPr lang="ru-RU" sz="5400" baseline="-25000" dirty="0"/>
          </a:p>
        </p:txBody>
      </p:sp>
      <p:sp>
        <p:nvSpPr>
          <p:cNvPr id="19" name="Arc 22"/>
          <p:cNvSpPr>
            <a:spLocks/>
          </p:cNvSpPr>
          <p:nvPr/>
        </p:nvSpPr>
        <p:spPr bwMode="auto">
          <a:xfrm>
            <a:off x="977702" y="3167409"/>
            <a:ext cx="277353" cy="453305"/>
          </a:xfrm>
          <a:custGeom>
            <a:avLst/>
            <a:gdLst>
              <a:gd name="T0" fmla="*/ 0 w 21600"/>
              <a:gd name="T1" fmla="*/ 0 h 21600"/>
              <a:gd name="T2" fmla="*/ 1387427329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Arc 28"/>
          <p:cNvSpPr>
            <a:spLocks/>
          </p:cNvSpPr>
          <p:nvPr/>
        </p:nvSpPr>
        <p:spPr bwMode="auto">
          <a:xfrm flipH="1">
            <a:off x="3091258" y="3296679"/>
            <a:ext cx="360040" cy="288032"/>
          </a:xfrm>
          <a:custGeom>
            <a:avLst/>
            <a:gdLst>
              <a:gd name="T0" fmla="*/ 75498067 w 21600"/>
              <a:gd name="T1" fmla="*/ 0 h 20725"/>
              <a:gd name="T2" fmla="*/ 267954473 w 21600"/>
              <a:gd name="T3" fmla="*/ 1261860644 h 20725"/>
              <a:gd name="T4" fmla="*/ 0 w 21600"/>
              <a:gd name="T5" fmla="*/ 1261860644 h 20725"/>
              <a:gd name="T6" fmla="*/ 0 60000 65536"/>
              <a:gd name="T7" fmla="*/ 0 60000 65536"/>
              <a:gd name="T8" fmla="*/ 0 60000 65536"/>
              <a:gd name="T9" fmla="*/ 0 w 21600"/>
              <a:gd name="T10" fmla="*/ 0 h 20725"/>
              <a:gd name="T11" fmla="*/ 21600 w 21600"/>
              <a:gd name="T12" fmla="*/ 20725 h 207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725" fill="none" extrusionOk="0">
                <a:moveTo>
                  <a:pt x="6085" y="0"/>
                </a:moveTo>
                <a:cubicBezTo>
                  <a:pt x="15282" y="2700"/>
                  <a:pt x="21600" y="11139"/>
                  <a:pt x="21600" y="20725"/>
                </a:cubicBezTo>
              </a:path>
              <a:path w="21600" h="20725" stroke="0" extrusionOk="0">
                <a:moveTo>
                  <a:pt x="6085" y="0"/>
                </a:moveTo>
                <a:cubicBezTo>
                  <a:pt x="15282" y="2700"/>
                  <a:pt x="21600" y="11139"/>
                  <a:pt x="21600" y="20725"/>
                </a:cubicBezTo>
                <a:lnTo>
                  <a:pt x="0" y="20725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Arc 30"/>
          <p:cNvSpPr>
            <a:spLocks/>
          </p:cNvSpPr>
          <p:nvPr/>
        </p:nvSpPr>
        <p:spPr bwMode="auto">
          <a:xfrm flipH="1">
            <a:off x="3019250" y="3224671"/>
            <a:ext cx="324037" cy="360039"/>
          </a:xfrm>
          <a:custGeom>
            <a:avLst/>
            <a:gdLst>
              <a:gd name="T0" fmla="*/ 0 w 21600"/>
              <a:gd name="T1" fmla="*/ 0 h 21600"/>
              <a:gd name="T2" fmla="*/ 433565158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Группа 36"/>
          <p:cNvGrpSpPr>
            <a:grpSpLocks/>
          </p:cNvGrpSpPr>
          <p:nvPr/>
        </p:nvGrpSpPr>
        <p:grpSpPr bwMode="auto">
          <a:xfrm>
            <a:off x="2474714" y="1086197"/>
            <a:ext cx="958850" cy="841375"/>
            <a:chOff x="2044915" y="2096325"/>
            <a:chExt cx="864096" cy="618025"/>
          </a:xfrm>
        </p:grpSpPr>
        <p:sp>
          <p:nvSpPr>
            <p:cNvPr id="23" name="Дуга 22"/>
            <p:cNvSpPr/>
            <p:nvPr/>
          </p:nvSpPr>
          <p:spPr>
            <a:xfrm rot="9783037">
              <a:off x="2044915" y="2138304"/>
              <a:ext cx="864096" cy="576046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Дуга 23"/>
            <p:cNvSpPr/>
            <p:nvPr/>
          </p:nvSpPr>
          <p:spPr>
            <a:xfrm rot="9783037">
              <a:off x="2160796" y="2202439"/>
              <a:ext cx="464952" cy="328836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Дуга 24"/>
            <p:cNvSpPr/>
            <p:nvPr/>
          </p:nvSpPr>
          <p:spPr>
            <a:xfrm rot="9783037">
              <a:off x="2079250" y="2096325"/>
              <a:ext cx="665240" cy="541063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323528" y="188640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54</a:t>
            </a:r>
            <a:r>
              <a:rPr lang="en-US" sz="3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36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4625069">
            <a:off x="2640157" y="2067036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 rot="4640873">
            <a:off x="6669093" y="2714518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140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Прямая соединительная линия 31"/>
          <p:cNvCxnSpPr>
            <a:stCxn id="4" idx="4"/>
            <a:endCxn id="4" idx="0"/>
          </p:cNvCxnSpPr>
          <p:nvPr/>
        </p:nvCxnSpPr>
        <p:spPr>
          <a:xfrm flipH="1" flipV="1">
            <a:off x="6813296" y="1412776"/>
            <a:ext cx="736482" cy="315753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251520" y="4869160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-180528" y="4869160"/>
            <a:ext cx="208823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Найти: 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0" y="5445224"/>
            <a:ext cx="208823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 Box 29"/>
          <p:cNvSpPr txBox="1">
            <a:spLocks noChangeArrowheads="1"/>
          </p:cNvSpPr>
          <p:nvPr/>
        </p:nvSpPr>
        <p:spPr bwMode="auto">
          <a:xfrm>
            <a:off x="1619672" y="5589240"/>
            <a:ext cx="32403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∆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~∆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то</a:t>
            </a:r>
          </a:p>
        </p:txBody>
      </p:sp>
      <p:graphicFrame>
        <p:nvGraphicFramePr>
          <p:cNvPr id="43" name="Object 2"/>
          <p:cNvGraphicFramePr>
            <a:graphicFrameLocks noChangeAspect="1"/>
          </p:cNvGraphicFramePr>
          <p:nvPr/>
        </p:nvGraphicFramePr>
        <p:xfrm>
          <a:off x="7608888" y="5435600"/>
          <a:ext cx="1095375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Формула" r:id="rId4" imgW="495000" imgH="203040" progId="Equation.3">
                  <p:embed/>
                </p:oleObj>
              </mc:Choice>
              <mc:Fallback>
                <p:oleObj name="Формула" r:id="rId4" imgW="49500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8888" y="5435600"/>
                        <a:ext cx="1095375" cy="441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0" name="Прямая соединительная линия 49"/>
          <p:cNvCxnSpPr>
            <a:stCxn id="15" idx="0"/>
          </p:cNvCxnSpPr>
          <p:nvPr/>
        </p:nvCxnSpPr>
        <p:spPr>
          <a:xfrm>
            <a:off x="2907629" y="1268760"/>
            <a:ext cx="512243" cy="23042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Object 2"/>
          <p:cNvGraphicFramePr>
            <a:graphicFrameLocks noChangeAspect="1"/>
          </p:cNvGraphicFramePr>
          <p:nvPr/>
        </p:nvGraphicFramePr>
        <p:xfrm>
          <a:off x="5796136" y="5301208"/>
          <a:ext cx="1667893" cy="83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Формула" r:id="rId6" imgW="850680" imgH="431640" progId="Equation.3">
                  <p:embed/>
                </p:oleObj>
              </mc:Choice>
              <mc:Fallback>
                <p:oleObj name="Формула" r:id="rId6" imgW="850680" imgH="431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5301208"/>
                        <a:ext cx="1667893" cy="831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1403648" y="4653136"/>
          <a:ext cx="969963" cy="87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Формула" r:id="rId8" imgW="507960" imgH="457200" progId="Equation.3">
                  <p:embed/>
                </p:oleObj>
              </mc:Choice>
              <mc:Fallback>
                <p:oleObj name="Формула" r:id="rId8" imgW="507960" imgH="457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4653136"/>
                        <a:ext cx="969963" cy="871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4"/>
          <p:cNvGraphicFramePr>
            <a:graphicFrameLocks noChangeAspect="1"/>
          </p:cNvGraphicFramePr>
          <p:nvPr/>
        </p:nvGraphicFramePr>
        <p:xfrm>
          <a:off x="4427984" y="5301208"/>
          <a:ext cx="1404938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Формула" r:id="rId10" imgW="736560" imgH="457200" progId="Equation.3">
                  <p:embed/>
                </p:oleObj>
              </mc:Choice>
              <mc:Fallback>
                <p:oleObj name="Формула" r:id="rId10" imgW="736560" imgH="4572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5301208"/>
                        <a:ext cx="1404938" cy="871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4"/>
          <p:cNvGraphicFramePr>
            <a:graphicFrameLocks noChangeAspect="1"/>
          </p:cNvGraphicFramePr>
          <p:nvPr/>
        </p:nvGraphicFramePr>
        <p:xfrm>
          <a:off x="1619672" y="5877272"/>
          <a:ext cx="1646510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Формула" r:id="rId12" imgW="838080" imgH="457200" progId="Equation.3">
                  <p:embed/>
                </p:oleObj>
              </mc:Choice>
              <mc:Fallback>
                <p:oleObj name="Формула" r:id="rId12" imgW="838080" imgH="4572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5877272"/>
                        <a:ext cx="1646510" cy="871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1714488"/>
            <a:ext cx="6526237" cy="3456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48" y="5429264"/>
            <a:ext cx="403860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smtClean="0"/>
              <a:t>Треугольники подобны. Найти: Р ∆АВС, К, х,у,</a:t>
            </a:r>
            <a:r>
              <a:rPr lang="en-US" sz="2800" smtClean="0"/>
              <a:t>z.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3786190"/>
            <a:ext cx="21431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16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Скругленный прямоугольник 32"/>
          <p:cNvSpPr/>
          <p:nvPr/>
        </p:nvSpPr>
        <p:spPr>
          <a:xfrm>
            <a:off x="251520" y="4797152"/>
            <a:ext cx="7560840" cy="936104"/>
          </a:xfrm>
          <a:prstGeom prst="roundRect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79512" y="188640"/>
            <a:ext cx="8424936" cy="1224136"/>
          </a:xfrm>
          <a:prstGeom prst="rect">
            <a:avLst/>
          </a:prstGeom>
          <a:solidFill>
            <a:srgbClr val="CC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215900" y="188913"/>
            <a:ext cx="86765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Теорема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первый признак подобия треугольников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Если два угла одного треугольника соответственно равны двум углам другого, то такие треугольники подобны.</a:t>
            </a:r>
            <a:endParaRPr lang="ru-RU" sz="24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AutoShape 13"/>
          <p:cNvSpPr>
            <a:spLocks noChangeArrowheads="1"/>
          </p:cNvSpPr>
          <p:nvPr/>
        </p:nvSpPr>
        <p:spPr bwMode="auto">
          <a:xfrm>
            <a:off x="1042665" y="1886471"/>
            <a:ext cx="2857500" cy="2298700"/>
          </a:xfrm>
          <a:prstGeom prst="triangle">
            <a:avLst>
              <a:gd name="adj" fmla="val 79688"/>
            </a:avLst>
          </a:prstGeom>
          <a:solidFill>
            <a:srgbClr val="487278">
              <a:alpha val="13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5" name="AutoShape 14"/>
          <p:cNvSpPr>
            <a:spLocks noChangeArrowheads="1"/>
          </p:cNvSpPr>
          <p:nvPr/>
        </p:nvSpPr>
        <p:spPr bwMode="auto">
          <a:xfrm>
            <a:off x="4932040" y="2492896"/>
            <a:ext cx="2273300" cy="1692275"/>
          </a:xfrm>
          <a:prstGeom prst="triangle">
            <a:avLst>
              <a:gd name="adj" fmla="val 82097"/>
            </a:avLst>
          </a:prstGeom>
          <a:solidFill>
            <a:srgbClr val="CDDDE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Text Box 15"/>
          <p:cNvSpPr txBox="1">
            <a:spLocks noChangeArrowheads="1"/>
          </p:cNvSpPr>
          <p:nvPr/>
        </p:nvSpPr>
        <p:spPr bwMode="auto">
          <a:xfrm>
            <a:off x="647377" y="4077220"/>
            <a:ext cx="75627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7" name="Text Box 16"/>
          <p:cNvSpPr txBox="1">
            <a:spLocks noChangeArrowheads="1"/>
          </p:cNvSpPr>
          <p:nvPr/>
        </p:nvSpPr>
        <p:spPr bwMode="auto">
          <a:xfrm>
            <a:off x="3203848" y="1556792"/>
            <a:ext cx="431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K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8" name="Text Box 17"/>
          <p:cNvSpPr txBox="1">
            <a:spLocks noChangeArrowheads="1"/>
          </p:cNvSpPr>
          <p:nvPr/>
        </p:nvSpPr>
        <p:spPr bwMode="auto">
          <a:xfrm>
            <a:off x="3884290" y="3908946"/>
            <a:ext cx="3722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9" name="Text Box 18"/>
          <p:cNvSpPr txBox="1">
            <a:spLocks noChangeArrowheads="1"/>
          </p:cNvSpPr>
          <p:nvPr/>
        </p:nvSpPr>
        <p:spPr bwMode="auto">
          <a:xfrm>
            <a:off x="4571677" y="4042296"/>
            <a:ext cx="4074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0" name="Text Box 19"/>
          <p:cNvSpPr txBox="1">
            <a:spLocks noChangeArrowheads="1"/>
          </p:cNvSpPr>
          <p:nvPr/>
        </p:nvSpPr>
        <p:spPr bwMode="auto">
          <a:xfrm>
            <a:off x="6588224" y="2132856"/>
            <a:ext cx="7461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1" name="Text Box 20"/>
          <p:cNvSpPr txBox="1">
            <a:spLocks noChangeArrowheads="1"/>
          </p:cNvSpPr>
          <p:nvPr/>
        </p:nvSpPr>
        <p:spPr bwMode="auto">
          <a:xfrm>
            <a:off x="7127552" y="3934346"/>
            <a:ext cx="7159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2" name="Arc 21"/>
          <p:cNvSpPr>
            <a:spLocks/>
          </p:cNvSpPr>
          <p:nvPr/>
        </p:nvSpPr>
        <p:spPr bwMode="auto">
          <a:xfrm>
            <a:off x="1258565" y="3969271"/>
            <a:ext cx="152400" cy="228600"/>
          </a:xfrm>
          <a:custGeom>
            <a:avLst/>
            <a:gdLst>
              <a:gd name="T0" fmla="*/ 0 w 21600"/>
              <a:gd name="T1" fmla="*/ 0 h 21600"/>
              <a:gd name="T2" fmla="*/ 377667496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Arc 22"/>
          <p:cNvSpPr>
            <a:spLocks/>
          </p:cNvSpPr>
          <p:nvPr/>
        </p:nvSpPr>
        <p:spPr bwMode="auto">
          <a:xfrm>
            <a:off x="5184452" y="3969271"/>
            <a:ext cx="152400" cy="228600"/>
          </a:xfrm>
          <a:custGeom>
            <a:avLst/>
            <a:gdLst>
              <a:gd name="T0" fmla="*/ 0 w 21600"/>
              <a:gd name="T1" fmla="*/ 0 h 21600"/>
              <a:gd name="T2" fmla="*/ 377667496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Группа 33"/>
          <p:cNvGrpSpPr>
            <a:grpSpLocks/>
          </p:cNvGrpSpPr>
          <p:nvPr/>
        </p:nvGrpSpPr>
        <p:grpSpPr bwMode="auto">
          <a:xfrm>
            <a:off x="2987352" y="1737246"/>
            <a:ext cx="863600" cy="617538"/>
            <a:chOff x="2044915" y="2096325"/>
            <a:chExt cx="864096" cy="618025"/>
          </a:xfrm>
        </p:grpSpPr>
        <p:sp>
          <p:nvSpPr>
            <p:cNvPr id="101" name="Дуга 100"/>
            <p:cNvSpPr/>
            <p:nvPr/>
          </p:nvSpPr>
          <p:spPr>
            <a:xfrm rot="9783037">
              <a:off x="2044915" y="2137633"/>
              <a:ext cx="864096" cy="576717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2" name="Дуга 101"/>
            <p:cNvSpPr/>
            <p:nvPr/>
          </p:nvSpPr>
          <p:spPr>
            <a:xfrm rot="9783037">
              <a:off x="2162457" y="2202772"/>
              <a:ext cx="463816" cy="328871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3" name="Дуга 102"/>
            <p:cNvSpPr/>
            <p:nvPr/>
          </p:nvSpPr>
          <p:spPr>
            <a:xfrm rot="9783037">
              <a:off x="2079860" y="2096325"/>
              <a:ext cx="663956" cy="541765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3" name="Группа 36"/>
          <p:cNvGrpSpPr>
            <a:grpSpLocks/>
          </p:cNvGrpSpPr>
          <p:nvPr/>
        </p:nvGrpSpPr>
        <p:grpSpPr bwMode="auto">
          <a:xfrm>
            <a:off x="6479852" y="2384946"/>
            <a:ext cx="755650" cy="612775"/>
            <a:chOff x="2044915" y="2096325"/>
            <a:chExt cx="864096" cy="618025"/>
          </a:xfrm>
        </p:grpSpPr>
        <p:sp>
          <p:nvSpPr>
            <p:cNvPr id="105" name="Дуга 104"/>
            <p:cNvSpPr/>
            <p:nvPr/>
          </p:nvSpPr>
          <p:spPr>
            <a:xfrm rot="9783037">
              <a:off x="2044915" y="2137954"/>
              <a:ext cx="864096" cy="576396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6" name="Дуга 105"/>
            <p:cNvSpPr/>
            <p:nvPr/>
          </p:nvSpPr>
          <p:spPr>
            <a:xfrm rot="9783037">
              <a:off x="2161096" y="2201998"/>
              <a:ext cx="464724" cy="329827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7" name="Дуга 106"/>
            <p:cNvSpPr/>
            <p:nvPr/>
          </p:nvSpPr>
          <p:spPr>
            <a:xfrm rot="9783037">
              <a:off x="2079407" y="2096325"/>
              <a:ext cx="664410" cy="541172"/>
            </a:xfrm>
            <a:prstGeom prst="arc">
              <a:avLst/>
            </a:prstGeom>
            <a:ln w="254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10" name="Text Box 29"/>
          <p:cNvSpPr txBox="1">
            <a:spLocks noChangeArrowheads="1"/>
          </p:cNvSpPr>
          <p:nvPr/>
        </p:nvSpPr>
        <p:spPr bwMode="auto">
          <a:xfrm>
            <a:off x="467544" y="4941168"/>
            <a:ext cx="42846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29"/>
          <p:cNvSpPr txBox="1">
            <a:spLocks noChangeArrowheads="1"/>
          </p:cNvSpPr>
          <p:nvPr/>
        </p:nvSpPr>
        <p:spPr bwMode="auto">
          <a:xfrm>
            <a:off x="4572000" y="4941168"/>
            <a:ext cx="428466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1800" dirty="0" smtClean="0"/>
              <a:t>∆</a:t>
            </a:r>
            <a:r>
              <a:rPr lang="en-US" sz="1800" dirty="0" smtClean="0"/>
              <a:t>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МКЕ</a:t>
            </a:r>
            <a:r>
              <a:rPr lang="en-US" sz="1800" dirty="0"/>
              <a:t>  ~ ∆</a:t>
            </a:r>
            <a:r>
              <a:rPr lang="ru-RU" sz="1800" dirty="0"/>
              <a:t>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9" name="Объект 28"/>
          <p:cNvGraphicFramePr>
            <a:graphicFrameLocks noChangeAspect="1"/>
          </p:cNvGraphicFramePr>
          <p:nvPr/>
        </p:nvGraphicFramePr>
        <p:xfrm>
          <a:off x="1403648" y="5013176"/>
          <a:ext cx="16065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Формула" r:id="rId4" imgW="711000" imgH="203040" progId="Equation.3">
                  <p:embed/>
                </p:oleObj>
              </mc:Choice>
              <mc:Fallback>
                <p:oleObj name="Формула" r:id="rId4" imgW="71100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5013176"/>
                        <a:ext cx="160655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2987824" y="5013176"/>
          <a:ext cx="15494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Формула" r:id="rId6" imgW="685800" imgH="203040" progId="Equation.3">
                  <p:embed/>
                </p:oleObj>
              </mc:Choice>
              <mc:Fallback>
                <p:oleObj name="Формула" r:id="rId6" imgW="68580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5013176"/>
                        <a:ext cx="1549400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00"/>
                            </p:stCondLst>
                            <p:childTnLst>
                              <p:par>
                                <p:cTn id="2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00"/>
                            </p:stCondLst>
                            <p:childTnLst>
                              <p:par>
                                <p:cTn id="3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2" grpId="0" animBg="1"/>
      <p:bldP spid="40964" grpId="1"/>
      <p:bldP spid="110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46" y="1857364"/>
            <a:ext cx="4643470" cy="3251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E3593D"/>
                </a:solidFill>
              </a:rPr>
              <a:t/>
            </a:r>
            <a:br>
              <a:rPr lang="ru-RU" sz="2800" dirty="0" smtClean="0">
                <a:solidFill>
                  <a:srgbClr val="E3593D"/>
                </a:solidFill>
              </a:rPr>
            </a:br>
            <a:r>
              <a:rPr lang="ru-RU" sz="2800" dirty="0" smtClean="0">
                <a:solidFill>
                  <a:srgbClr val="E3593D"/>
                </a:solidFill>
              </a:rPr>
              <a:t/>
            </a:r>
            <a:br>
              <a:rPr lang="ru-RU" sz="2800" dirty="0" smtClean="0">
                <a:solidFill>
                  <a:srgbClr val="E3593D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Докажите, что треугольники подобны и укажите их сходственные стороны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5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flipV="1">
            <a:off x="899592" y="1124744"/>
            <a:ext cx="2664296" cy="4104456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63888" y="1124744"/>
            <a:ext cx="2016224" cy="3744416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899592" y="3068960"/>
            <a:ext cx="5760640" cy="2160240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580112" y="3068960"/>
            <a:ext cx="1080120" cy="1800200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Дуга 27"/>
          <p:cNvSpPr/>
          <p:nvPr/>
        </p:nvSpPr>
        <p:spPr>
          <a:xfrm rot="21016960">
            <a:off x="5077368" y="4425236"/>
            <a:ext cx="792088" cy="936104"/>
          </a:xfrm>
          <a:prstGeom prst="arc">
            <a:avLst>
              <a:gd name="adj1" fmla="val 15846411"/>
              <a:gd name="adj2" fmla="val 1945714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уга 28"/>
          <p:cNvSpPr/>
          <p:nvPr/>
        </p:nvSpPr>
        <p:spPr>
          <a:xfrm rot="10043519">
            <a:off x="3224456" y="623842"/>
            <a:ext cx="792088" cy="936104"/>
          </a:xfrm>
          <a:prstGeom prst="arc">
            <a:avLst>
              <a:gd name="adj1" fmla="val 15846411"/>
              <a:gd name="adj2" fmla="val 1945714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275856" y="476672"/>
            <a:ext cx="648072" cy="648072"/>
          </a:xfrm>
          <a:prstGeom prst="rect">
            <a:avLst/>
          </a:prstGeom>
          <a:solidFill>
            <a:schemeClr val="tx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436096" y="4869160"/>
            <a:ext cx="648072" cy="648072"/>
          </a:xfrm>
          <a:prstGeom prst="rect">
            <a:avLst/>
          </a:prstGeom>
          <a:solidFill>
            <a:schemeClr val="tx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860032" y="2924944"/>
            <a:ext cx="648072" cy="648072"/>
          </a:xfrm>
          <a:prstGeom prst="rect">
            <a:avLst/>
          </a:prstGeom>
          <a:solidFill>
            <a:schemeClr val="tx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516216" y="2708920"/>
            <a:ext cx="648072" cy="648072"/>
          </a:xfrm>
          <a:prstGeom prst="rect">
            <a:avLst/>
          </a:prstGeom>
          <a:solidFill>
            <a:schemeClr val="tx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51520" y="5085184"/>
            <a:ext cx="648072" cy="648072"/>
          </a:xfrm>
          <a:prstGeom prst="rect">
            <a:avLst/>
          </a:prstGeom>
          <a:solidFill>
            <a:schemeClr val="tx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23528" y="476672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Дуга 37"/>
          <p:cNvSpPr/>
          <p:nvPr/>
        </p:nvSpPr>
        <p:spPr>
          <a:xfrm>
            <a:off x="4716016" y="3501008"/>
            <a:ext cx="72008" cy="28803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Дуга 38"/>
          <p:cNvSpPr/>
          <p:nvPr/>
        </p:nvSpPr>
        <p:spPr>
          <a:xfrm rot="15663253">
            <a:off x="4699899" y="3208932"/>
            <a:ext cx="792088" cy="936104"/>
          </a:xfrm>
          <a:prstGeom prst="arc">
            <a:avLst>
              <a:gd name="adj1" fmla="val 15618490"/>
              <a:gd name="adj2" fmla="val 1945714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уга 39"/>
          <p:cNvSpPr/>
          <p:nvPr/>
        </p:nvSpPr>
        <p:spPr>
          <a:xfrm rot="5575611">
            <a:off x="4447596" y="3164351"/>
            <a:ext cx="792088" cy="936104"/>
          </a:xfrm>
          <a:prstGeom prst="arc">
            <a:avLst>
              <a:gd name="adj1" fmla="val 15846411"/>
              <a:gd name="adj2" fmla="val 1945714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403648" y="5949280"/>
            <a:ext cx="6912768" cy="576064"/>
          </a:xfrm>
          <a:prstGeom prst="rect">
            <a:avLst/>
          </a:prstGeom>
          <a:solidFill>
            <a:srgbClr val="009999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задачах №1-№6 объяснить подобие треугольников.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051720" y="1196752"/>
            <a:ext cx="6048672" cy="4176464"/>
          </a:xfrm>
          <a:prstGeom prst="triangle">
            <a:avLst>
              <a:gd name="adj" fmla="val 25569"/>
            </a:avLst>
          </a:prstGeom>
          <a:solidFill>
            <a:srgbClr val="FFC000">
              <a:alpha val="41000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2627784" y="2708920"/>
            <a:ext cx="2592288" cy="1152128"/>
          </a:xfrm>
          <a:prstGeom prst="line">
            <a:avLst/>
          </a:prstGeom>
          <a:ln w="317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475656" y="5229200"/>
            <a:ext cx="648072" cy="648072"/>
          </a:xfrm>
          <a:prstGeom prst="rect">
            <a:avLst/>
          </a:prstGeom>
          <a:solidFill>
            <a:schemeClr val="tx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956376" y="5157192"/>
            <a:ext cx="648072" cy="648072"/>
          </a:xfrm>
          <a:prstGeom prst="rect">
            <a:avLst/>
          </a:prstGeom>
          <a:solidFill>
            <a:schemeClr val="tx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92080" y="2276872"/>
            <a:ext cx="648072" cy="648072"/>
          </a:xfrm>
          <a:prstGeom prst="rect">
            <a:avLst/>
          </a:prstGeom>
          <a:solidFill>
            <a:schemeClr val="tx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07704" y="3645024"/>
            <a:ext cx="648072" cy="648072"/>
          </a:xfrm>
          <a:prstGeom prst="rect">
            <a:avLst/>
          </a:prstGeom>
          <a:solidFill>
            <a:schemeClr val="tx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19872" y="620688"/>
            <a:ext cx="648072" cy="648072"/>
          </a:xfrm>
          <a:prstGeom prst="rect">
            <a:avLst/>
          </a:prstGeom>
          <a:solidFill>
            <a:schemeClr val="tx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Дуга 14"/>
          <p:cNvSpPr/>
          <p:nvPr/>
        </p:nvSpPr>
        <p:spPr>
          <a:xfrm rot="8691335">
            <a:off x="3185056" y="691335"/>
            <a:ext cx="792088" cy="936104"/>
          </a:xfrm>
          <a:prstGeom prst="arc">
            <a:avLst>
              <a:gd name="adj1" fmla="val 15566347"/>
              <a:gd name="adj2" fmla="val 1945714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15663253">
            <a:off x="4843916" y="2272828"/>
            <a:ext cx="792088" cy="936104"/>
          </a:xfrm>
          <a:prstGeom prst="arc">
            <a:avLst>
              <a:gd name="adj1" fmla="val 15544624"/>
              <a:gd name="adj2" fmla="val 19457146"/>
            </a:avLst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20646813">
            <a:off x="1804674" y="5031702"/>
            <a:ext cx="792088" cy="936104"/>
          </a:xfrm>
          <a:prstGeom prst="arc">
            <a:avLst>
              <a:gd name="adj1" fmla="val 16881273"/>
              <a:gd name="adj2" fmla="val 21558623"/>
            </a:avLst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рапеция 1"/>
          <p:cNvSpPr/>
          <p:nvPr/>
        </p:nvSpPr>
        <p:spPr>
          <a:xfrm>
            <a:off x="899592" y="1340768"/>
            <a:ext cx="6768752" cy="3960440"/>
          </a:xfrm>
          <a:prstGeom prst="trapezoid">
            <a:avLst>
              <a:gd name="adj" fmla="val 33711"/>
            </a:avLst>
          </a:prstGeom>
          <a:solidFill>
            <a:srgbClr val="009999">
              <a:alpha val="22000"/>
            </a:srgb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267744" y="1340768"/>
            <a:ext cx="5400600" cy="39604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899592" y="1340768"/>
            <a:ext cx="5400600" cy="39604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467544" y="4941168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6372200" y="836712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7668344" y="5085184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763688" y="836712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067944" y="2852936"/>
            <a:ext cx="75627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260648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87824" y="5589240"/>
            <a:ext cx="2952328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PEMD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трапеция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Дуга 15"/>
          <p:cNvSpPr/>
          <p:nvPr/>
        </p:nvSpPr>
        <p:spPr>
          <a:xfrm rot="9202247">
            <a:off x="3875682" y="2116705"/>
            <a:ext cx="792088" cy="936104"/>
          </a:xfrm>
          <a:prstGeom prst="arc">
            <a:avLst>
              <a:gd name="adj1" fmla="val 15846411"/>
              <a:gd name="adj2" fmla="val 1945714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20274528">
            <a:off x="3854855" y="2535472"/>
            <a:ext cx="792088" cy="936104"/>
          </a:xfrm>
          <a:prstGeom prst="arc">
            <a:avLst>
              <a:gd name="adj1" fmla="val 15846411"/>
              <a:gd name="adj2" fmla="val 19457146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 rot="15663253">
            <a:off x="7004155" y="4721100"/>
            <a:ext cx="792088" cy="936104"/>
          </a:xfrm>
          <a:prstGeom prst="arc">
            <a:avLst>
              <a:gd name="adj1" fmla="val 15846411"/>
              <a:gd name="adj2" fmla="val 19457146"/>
            </a:avLst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rot="6571877">
            <a:off x="2157194" y="754379"/>
            <a:ext cx="792088" cy="936104"/>
          </a:xfrm>
          <a:prstGeom prst="arc">
            <a:avLst>
              <a:gd name="adj1" fmla="val 15846411"/>
              <a:gd name="adj2" fmla="val 19457146"/>
            </a:avLst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715</TotalTime>
  <Words>343</Words>
  <Application>Microsoft Office PowerPoint</Application>
  <PresentationFormat>Экран (4:3)</PresentationFormat>
  <Paragraphs>162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Формула</vt:lpstr>
      <vt:lpstr>Первый признак подобия треугольников презентацию подготовила: Зуйкова Елена Викторовна, учитель математики МБОУ СОШ п. Пионерский</vt:lpstr>
      <vt:lpstr>Презентация PowerPoint</vt:lpstr>
      <vt:lpstr>Презентация PowerPoint</vt:lpstr>
      <vt:lpstr>Треугольники подобны. Найти: Р ∆АВС, К, х,у,z.</vt:lpstr>
      <vt:lpstr>Презентация PowerPoint</vt:lpstr>
      <vt:lpstr>  Докажите, что треугольники подобны и укажите их сходственные стороны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Самостоятельная работа   </vt:lpstr>
      <vt:lpstr>ПРОВЕРКА</vt:lpstr>
      <vt:lpstr>Презентация PowerPoint</vt:lpstr>
      <vt:lpstr>РЕФЛЕКСИЯ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Павел</dc:creator>
  <cp:lastModifiedBy>SHCOLA</cp:lastModifiedBy>
  <cp:revision>41</cp:revision>
  <dcterms:created xsi:type="dcterms:W3CDTF">2013-01-30T15:38:42Z</dcterms:created>
  <dcterms:modified xsi:type="dcterms:W3CDTF">2018-01-25T02:34:56Z</dcterms:modified>
</cp:coreProperties>
</file>