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72" r:id="rId2"/>
    <p:sldId id="257" r:id="rId3"/>
    <p:sldId id="260" r:id="rId4"/>
    <p:sldId id="264" r:id="rId5"/>
    <p:sldId id="266" r:id="rId6"/>
    <p:sldId id="265" r:id="rId7"/>
    <p:sldId id="259" r:id="rId8"/>
    <p:sldId id="262" r:id="rId9"/>
    <p:sldId id="258" r:id="rId10"/>
    <p:sldId id="263" r:id="rId11"/>
    <p:sldId id="269" r:id="rId12"/>
    <p:sldId id="270" r:id="rId1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004600"/>
    <a:srgbClr val="005A00"/>
    <a:srgbClr val="92001C"/>
    <a:srgbClr val="FDBE41"/>
    <a:srgbClr val="DDC303"/>
    <a:srgbClr val="E7CFFF"/>
    <a:srgbClr val="DC61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581" autoAdjust="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E5F666EC-63F2-405D-909B-05689A7E8948}" type="datetimeFigureOut">
              <a:rPr lang="ru-RU"/>
              <a:pPr>
                <a:defRPr/>
              </a:pPr>
              <a:t>26.01.2018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34835D3B-FE52-4C06-BF56-1B152586D2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97763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819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5160A5DA-0CC4-4155-AA93-1585164ABD36}" type="slidenum">
              <a:rPr lang="ru-RU" altLang="ru-RU" sz="1200"/>
              <a:pPr/>
              <a:t>5</a:t>
            </a:fld>
            <a:endParaRPr lang="ru-RU" altLang="ru-RU" sz="1200"/>
          </a:p>
        </p:txBody>
      </p:sp>
    </p:spTree>
    <p:extLst>
      <p:ext uri="{BB962C8B-B14F-4D97-AF65-F5344CB8AC3E}">
        <p14:creationId xmlns:p14="http://schemas.microsoft.com/office/powerpoint/2010/main" val="3567236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72D8FF-8E12-492A-A745-ADC36769E74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12197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D1404F-2B04-49C3-969E-432D11D7588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792240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FA2475-A4CF-43EB-B76A-BE4B7CAB98B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951929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EE8A96-F75D-4363-83BA-13B5AA7ADA8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584690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B388D4-C019-4CE0-B31B-748049C19CB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624622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17B7A9-FEF3-495A-A85F-025E3A68C70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51035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C7C498-9639-490A-8E98-254D756F53E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162459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7F7B71-B818-446A-BF5F-45A9E6B911C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99698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B0ADD4-7250-469E-8B9E-D79DBCAA099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44414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5F5173-F724-48EE-8035-98618ABADBC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8533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FA4E80-D4D9-478A-BB96-58660DBCB73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994679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5D10CF-8EDD-4FB8-9D47-AA111DDB37E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297171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6C7086-9207-4DC7-8F7F-FE5F3DD1EA2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028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000304F3-F580-4BAA-899E-0374366E65A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wmf"/><Relationship Id="rId3" Type="http://schemas.openxmlformats.org/officeDocument/2006/relationships/image" Target="../media/image35.wmf"/><Relationship Id="rId7" Type="http://schemas.openxmlformats.org/officeDocument/2006/relationships/image" Target="../media/image39.wmf"/><Relationship Id="rId2" Type="http://schemas.openxmlformats.org/officeDocument/2006/relationships/image" Target="../media/image34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wmf"/><Relationship Id="rId5" Type="http://schemas.openxmlformats.org/officeDocument/2006/relationships/image" Target="../media/image37.wmf"/><Relationship Id="rId4" Type="http://schemas.openxmlformats.org/officeDocument/2006/relationships/image" Target="../media/image36.wmf"/><Relationship Id="rId9" Type="http://schemas.openxmlformats.org/officeDocument/2006/relationships/image" Target="../media/image41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image" Target="../media/image42.w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wmf"/><Relationship Id="rId3" Type="http://schemas.openxmlformats.org/officeDocument/2006/relationships/image" Target="../media/image24.wmf"/><Relationship Id="rId7" Type="http://schemas.openxmlformats.org/officeDocument/2006/relationships/image" Target="../media/image28.wmf"/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wmf"/><Relationship Id="rId5" Type="http://schemas.openxmlformats.org/officeDocument/2006/relationships/image" Target="../media/image26.wmf"/><Relationship Id="rId4" Type="http://schemas.openxmlformats.org/officeDocument/2006/relationships/image" Target="../media/image25.wmf"/><Relationship Id="rId9" Type="http://schemas.openxmlformats.org/officeDocument/2006/relationships/image" Target="../media/image30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ChangeArrowheads="1"/>
          </p:cNvSpPr>
          <p:nvPr/>
        </p:nvSpPr>
        <p:spPr bwMode="auto">
          <a:xfrm>
            <a:off x="179388" y="0"/>
            <a:ext cx="9144000" cy="6858000"/>
          </a:xfrm>
          <a:prstGeom prst="rect">
            <a:avLst/>
          </a:prstGeom>
          <a:solidFill>
            <a:srgbClr val="FFEE38"/>
          </a:solidFill>
          <a:ln w="381000">
            <a:solidFill>
              <a:srgbClr val="139239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400"/>
          </a:p>
        </p:txBody>
      </p:sp>
      <p:sp>
        <p:nvSpPr>
          <p:cNvPr id="3075" name="Rectangle 7"/>
          <p:cNvSpPr>
            <a:spLocks noGrp="1" noChangeArrowheads="1"/>
          </p:cNvSpPr>
          <p:nvPr>
            <p:ph type="title" sz="quarter" idx="4294967295"/>
          </p:nvPr>
        </p:nvSpPr>
        <p:spPr>
          <a:xfrm>
            <a:off x="827088" y="2420938"/>
            <a:ext cx="7272337" cy="1558925"/>
          </a:xfrm>
        </p:spPr>
        <p:txBody>
          <a:bodyPr/>
          <a:lstStyle/>
          <a:p>
            <a:pPr eaLnBrk="1" hangingPunct="1"/>
            <a:r>
              <a:rPr lang="ru-RU" altLang="ru-RU" sz="2800" b="1" smtClean="0">
                <a:solidFill>
                  <a:srgbClr val="004600"/>
                </a:solidFill>
                <a:latin typeface="Book Antiqua" panose="02040602050305030304" pitchFamily="18" charset="0"/>
              </a:rPr>
              <a:t/>
            </a:r>
            <a:br>
              <a:rPr lang="ru-RU" altLang="ru-RU" sz="2800" b="1" smtClean="0">
                <a:solidFill>
                  <a:srgbClr val="004600"/>
                </a:solidFill>
                <a:latin typeface="Book Antiqua" panose="02040602050305030304" pitchFamily="18" charset="0"/>
              </a:rPr>
            </a:br>
            <a:r>
              <a:rPr lang="ru-RU" altLang="ru-RU" sz="2800" b="1" smtClean="0">
                <a:solidFill>
                  <a:srgbClr val="004600"/>
                </a:solidFill>
                <a:latin typeface="Book Antiqua" panose="02040602050305030304" pitchFamily="18" charset="0"/>
              </a:rPr>
              <a:t>Презентация на тему</a:t>
            </a:r>
            <a:br>
              <a:rPr lang="ru-RU" altLang="ru-RU" sz="2800" b="1" smtClean="0">
                <a:solidFill>
                  <a:srgbClr val="004600"/>
                </a:solidFill>
                <a:latin typeface="Book Antiqua" panose="02040602050305030304" pitchFamily="18" charset="0"/>
              </a:rPr>
            </a:br>
            <a:r>
              <a:rPr lang="ru-RU" altLang="ru-RU" sz="2800" b="1" smtClean="0">
                <a:solidFill>
                  <a:srgbClr val="004600"/>
                </a:solidFill>
                <a:latin typeface="Book Antiqua" panose="02040602050305030304" pitchFamily="18" charset="0"/>
              </a:rPr>
              <a:t> «Здоровое питание»</a:t>
            </a:r>
            <a:br>
              <a:rPr lang="ru-RU" altLang="ru-RU" sz="2800" b="1" smtClean="0">
                <a:solidFill>
                  <a:srgbClr val="004600"/>
                </a:solidFill>
                <a:latin typeface="Book Antiqua" panose="02040602050305030304" pitchFamily="18" charset="0"/>
              </a:rPr>
            </a:br>
            <a:endParaRPr lang="ru-RU" altLang="ru-RU" sz="5400" b="1" smtClean="0">
              <a:solidFill>
                <a:srgbClr val="004600"/>
              </a:solidFill>
              <a:latin typeface="Book Antiqua" panose="02040602050305030304" pitchFamily="18" charset="0"/>
            </a:endParaRPr>
          </a:p>
        </p:txBody>
      </p:sp>
      <p:sp>
        <p:nvSpPr>
          <p:cNvPr id="3076" name="Text Box 14"/>
          <p:cNvSpPr txBox="1">
            <a:spLocks noChangeArrowheads="1"/>
          </p:cNvSpPr>
          <p:nvPr/>
        </p:nvSpPr>
        <p:spPr bwMode="auto">
          <a:xfrm>
            <a:off x="3059113" y="4643438"/>
            <a:ext cx="6084887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ru-RU">
                <a:solidFill>
                  <a:srgbClr val="004600"/>
                </a:solidFill>
                <a:latin typeface="Monotype Corsiva" panose="03010101010201010101" pitchFamily="66" charset="0"/>
              </a:rPr>
              <a:t/>
            </a:r>
            <a:br>
              <a:rPr lang="en-US" altLang="ru-RU">
                <a:solidFill>
                  <a:srgbClr val="004600"/>
                </a:solidFill>
                <a:latin typeface="Monotype Corsiva" panose="03010101010201010101" pitchFamily="66" charset="0"/>
              </a:rPr>
            </a:br>
            <a:endParaRPr lang="ru-RU" altLang="ru-RU">
              <a:solidFill>
                <a:srgbClr val="0046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3077" name="Picture 44" descr="1185319748_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2138" y="260350"/>
            <a:ext cx="2735262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40" descr="citronu_bummbas_l_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6925" y="3541713"/>
            <a:ext cx="3286125" cy="3163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32" descr="397-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425" y="260350"/>
            <a:ext cx="264160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42" descr="1211270276_petrushka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260350"/>
            <a:ext cx="2778125" cy="179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Picture 38" descr="24349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363" y="3541713"/>
            <a:ext cx="3649662" cy="3087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EE38"/>
          </a:solidFill>
          <a:ln w="381000">
            <a:solidFill>
              <a:srgbClr val="139239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400"/>
          </a:p>
        </p:txBody>
      </p:sp>
      <p:pic>
        <p:nvPicPr>
          <p:cNvPr id="13316" name="Picture 4" descr="j040794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0088" y="2025650"/>
            <a:ext cx="1841500" cy="140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5" descr="j040795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88050" y="5033963"/>
            <a:ext cx="2160588" cy="146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6" descr="j041334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29488" y="2943225"/>
            <a:ext cx="1457325" cy="209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9" name="Picture 7" descr="j042347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3413" y="5033963"/>
            <a:ext cx="1511300" cy="145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0" name="Picture 8" descr="j040410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03875" y="1989138"/>
            <a:ext cx="1685925" cy="172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1" name="Picture 9" descr="j0412558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7800" y="3489325"/>
            <a:ext cx="1638300" cy="172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5" name="WordArt 13"/>
          <p:cNvSpPr>
            <a:spLocks noChangeArrowheads="1" noChangeShapeType="1" noTextEdit="1"/>
          </p:cNvSpPr>
          <p:nvPr/>
        </p:nvSpPr>
        <p:spPr bwMode="auto">
          <a:xfrm>
            <a:off x="250825" y="333375"/>
            <a:ext cx="8639175" cy="1511300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004600"/>
                  </a:solidFill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Со здоровой дружи пищей </a:t>
            </a:r>
          </a:p>
          <a:p>
            <a:pPr algn="ctr"/>
            <a:r>
              <a:rPr lang="ru-RU" sz="3600" kern="10">
                <a:ln w="12700">
                  <a:solidFill>
                    <a:srgbClr val="004600"/>
                  </a:solidFill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– и стройней тебя не сыщешь!</a:t>
            </a:r>
          </a:p>
        </p:txBody>
      </p:sp>
      <p:pic>
        <p:nvPicPr>
          <p:cNvPr id="13327" name="Picture 15" descr="MCj04321230000[1]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475" y="3128963"/>
            <a:ext cx="2405063" cy="332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31" name="Picture 19" descr="j0429569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4688" y="3000375"/>
            <a:ext cx="2738437" cy="3640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1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10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10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1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133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1000"/>
                                        <p:tgtEl>
                                          <p:spTgt spid="13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1000"/>
                                        <p:tgtEl>
                                          <p:spTgt spid="13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EE38"/>
          </a:solidFill>
          <a:ln w="381000">
            <a:solidFill>
              <a:srgbClr val="139239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400"/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1116013" y="1196975"/>
            <a:ext cx="6769100" cy="478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4400" b="1">
                <a:solidFill>
                  <a:srgbClr val="004600"/>
                </a:solidFill>
                <a:latin typeface="Monotype Corsiva" panose="03010101010201010101" pitchFamily="66" charset="0"/>
              </a:rPr>
              <a:t>«Одно только поколение правильно питающихся людей возродит человечество и сделает болезни столь редким явлением, что на них будут смотреть как на нечто необыкновенное».</a:t>
            </a:r>
          </a:p>
        </p:txBody>
      </p:sp>
      <p:pic>
        <p:nvPicPr>
          <p:cNvPr id="14340" name="Picture 7" descr="MCj03535150000[1]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613216">
            <a:off x="395288" y="404813"/>
            <a:ext cx="1816100" cy="153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Picture 8" descr="MCj03535150000[1]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237553">
            <a:off x="6732588" y="4724400"/>
            <a:ext cx="1816100" cy="153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Picture 12" descr="MCj03535280000[1]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5825" y="260350"/>
            <a:ext cx="1635125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3" name="Picture 13" descr="MCj03535280000[1]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395288" y="4724400"/>
            <a:ext cx="1635125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solidFill>
            <a:srgbClr val="FFFF00"/>
          </a:solidFill>
        </p:spPr>
        <p:txBody>
          <a:bodyPr/>
          <a:lstStyle/>
          <a:p>
            <a:pPr>
              <a:defRPr/>
            </a:pPr>
            <a:r>
              <a:rPr lang="ru-RU" altLang="ru-RU" sz="96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 !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5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EE38"/>
          </a:solidFill>
          <a:ln w="381000">
            <a:solidFill>
              <a:srgbClr val="139239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400"/>
          </a:p>
        </p:txBody>
      </p:sp>
      <p:sp>
        <p:nvSpPr>
          <p:cNvPr id="4099" name="Rectangle 6"/>
          <p:cNvSpPr>
            <a:spLocks noGrp="1" noChangeArrowheads="1"/>
          </p:cNvSpPr>
          <p:nvPr>
            <p:ph type="title"/>
          </p:nvPr>
        </p:nvSpPr>
        <p:spPr>
          <a:xfrm>
            <a:off x="469900" y="115888"/>
            <a:ext cx="8278813" cy="1143000"/>
          </a:xfrm>
        </p:spPr>
        <p:txBody>
          <a:bodyPr/>
          <a:lstStyle/>
          <a:p>
            <a:pPr eaLnBrk="1" hangingPunct="1"/>
            <a:r>
              <a:rPr lang="ru-RU" altLang="ru-RU" sz="3600" b="1" i="1" u="sng" smtClean="0">
                <a:solidFill>
                  <a:srgbClr val="003300"/>
                </a:solidFill>
                <a:latin typeface="Bookman Old Style" panose="02050604050505020204" pitchFamily="18" charset="0"/>
              </a:rPr>
              <a:t>«Человек есть то, что он ест.»</a:t>
            </a:r>
          </a:p>
        </p:txBody>
      </p:sp>
      <p:pic>
        <p:nvPicPr>
          <p:cNvPr id="4100" name="Picture 7" descr="MPj04306590000[1]"/>
          <p:cNvPicPr>
            <a:picLocks noChangeAspect="1" noChangeArrowheads="1"/>
          </p:cNvPicPr>
          <p:nvPr>
            <p:ph sz="half" idx="1"/>
          </p:nvPr>
        </p:nvPicPr>
        <p:blipFill>
          <a:blip r:embed="rId2" cstate="email">
            <a:lum bright="-22000" contrast="3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300788" y="4259263"/>
            <a:ext cx="2663825" cy="2409825"/>
          </a:xfrm>
          <a:noFill/>
        </p:spPr>
      </p:pic>
      <p:pic>
        <p:nvPicPr>
          <p:cNvPr id="4101" name="Picture 9" descr="MPj04330170000[1]"/>
          <p:cNvPicPr>
            <a:picLocks noChangeAspect="1" noChangeArrowheads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03575" y="1303338"/>
            <a:ext cx="2967038" cy="2270125"/>
          </a:xfrm>
          <a:noFill/>
        </p:spPr>
      </p:pic>
      <p:sp>
        <p:nvSpPr>
          <p:cNvPr id="4102" name="Text Box 16"/>
          <p:cNvSpPr txBox="1">
            <a:spLocks noChangeArrowheads="1"/>
          </p:cNvSpPr>
          <p:nvPr/>
        </p:nvSpPr>
        <p:spPr bwMode="auto">
          <a:xfrm>
            <a:off x="3059113" y="4005263"/>
            <a:ext cx="3455987" cy="264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400">
                <a:solidFill>
                  <a:srgbClr val="003300"/>
                </a:solidFill>
                <a:latin typeface="Bookman Old Style" panose="02050604050505020204" pitchFamily="18" charset="0"/>
              </a:rPr>
              <a:t>Движение к этой цели должно быть постепенным - шаг за шагом. Каждый шаг продлевает активные годы жизни.</a:t>
            </a:r>
          </a:p>
        </p:txBody>
      </p:sp>
      <p:pic>
        <p:nvPicPr>
          <p:cNvPr id="4103" name="Picture 18" descr="344530c2a76c"/>
          <p:cNvPicPr>
            <a:picLocks noChangeAspect="1" noChangeArrowheads="1"/>
          </p:cNvPicPr>
          <p:nvPr>
            <p:ph sz="quarter" idx="3"/>
          </p:nvPr>
        </p:nvPicPr>
        <p:blipFill>
          <a:blip r:embed="rId4" cstate="email">
            <a:lum bright="8000" contrast="3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9388" y="4291013"/>
            <a:ext cx="3097212" cy="2378075"/>
          </a:xfrm>
          <a:noFill/>
        </p:spPr>
      </p:pic>
      <p:sp>
        <p:nvSpPr>
          <p:cNvPr id="4104" name="Text Box 21"/>
          <p:cNvSpPr txBox="1">
            <a:spLocks noChangeArrowheads="1"/>
          </p:cNvSpPr>
          <p:nvPr/>
        </p:nvSpPr>
        <p:spPr bwMode="auto">
          <a:xfrm>
            <a:off x="-36513" y="1341438"/>
            <a:ext cx="3384551" cy="228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400">
                <a:solidFill>
                  <a:srgbClr val="003300"/>
                </a:solidFill>
                <a:latin typeface="Bookman Old Style" panose="02050604050505020204" pitchFamily="18" charset="0"/>
              </a:rPr>
              <a:t>Каждый человек в состоянии самостоятельно заботиться о собственном здоровье.</a:t>
            </a:r>
          </a:p>
        </p:txBody>
      </p:sp>
      <p:sp>
        <p:nvSpPr>
          <p:cNvPr id="4105" name="Text Box 22"/>
          <p:cNvSpPr txBox="1">
            <a:spLocks noChangeArrowheads="1"/>
          </p:cNvSpPr>
          <p:nvPr/>
        </p:nvSpPr>
        <p:spPr bwMode="auto">
          <a:xfrm>
            <a:off x="6084888" y="1700213"/>
            <a:ext cx="2879725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400">
                <a:solidFill>
                  <a:srgbClr val="003300"/>
                </a:solidFill>
                <a:latin typeface="Bookman Old Style" panose="02050604050505020204" pitchFamily="18" charset="0"/>
              </a:rPr>
              <a:t>Вести здоровый образ жизни совсем не сложно.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EE38"/>
          </a:solidFill>
          <a:ln w="381000">
            <a:solidFill>
              <a:srgbClr val="139239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/>
              <a:t> </a:t>
            </a: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4067175" y="3140075"/>
            <a:ext cx="4392613" cy="3457575"/>
            <a:chOff x="2835" y="1830"/>
            <a:chExt cx="2767" cy="2178"/>
          </a:xfrm>
        </p:grpSpPr>
        <p:pic>
          <p:nvPicPr>
            <p:cNvPr id="5128" name="Picture 7" descr="j0210154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35" y="1830"/>
              <a:ext cx="2767" cy="21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9" name="Text Box 8"/>
            <p:cNvSpPr txBox="1">
              <a:spLocks noChangeArrowheads="1"/>
            </p:cNvSpPr>
            <p:nvPr/>
          </p:nvSpPr>
          <p:spPr bwMode="auto">
            <a:xfrm>
              <a:off x="3199" y="2160"/>
              <a:ext cx="2040" cy="14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ru-RU" altLang="ru-RU" sz="2000" b="1" i="1">
                  <a:solidFill>
                    <a:srgbClr val="004600"/>
                  </a:solidFill>
                </a:rPr>
                <a:t>Чипсы для лентяя –блюдо идеальное!                            В них консервантов много – И всё ненатуральное!        Ты чипсами не увлекайся, Свежеприготовленным питайся!</a:t>
              </a:r>
            </a:p>
          </p:txBody>
        </p:sp>
      </p:grpSp>
      <p:sp>
        <p:nvSpPr>
          <p:cNvPr id="5124" name="Text Box 10"/>
          <p:cNvSpPr txBox="1">
            <a:spLocks noChangeArrowheads="1"/>
          </p:cNvSpPr>
          <p:nvPr/>
        </p:nvSpPr>
        <p:spPr bwMode="auto">
          <a:xfrm>
            <a:off x="0" y="517525"/>
            <a:ext cx="9144000" cy="1311275"/>
          </a:xfrm>
          <a:prstGeom prst="rect">
            <a:avLst/>
          </a:prstGeom>
          <a:solidFill>
            <a:srgbClr val="663300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 u="sng">
                <a:solidFill>
                  <a:srgbClr val="004600"/>
                </a:solidFill>
                <a:latin typeface="Bookman Old Style" panose="02050604050505020204" pitchFamily="18" charset="0"/>
              </a:rPr>
              <a:t>В </a:t>
            </a:r>
            <a:r>
              <a:rPr lang="ru-RU" altLang="ru-RU" sz="2000" b="1" i="1" u="sng">
                <a:solidFill>
                  <a:srgbClr val="004600"/>
                </a:solidFill>
                <a:latin typeface="Bookman Old Style" panose="02050604050505020204" pitchFamily="18" charset="0"/>
              </a:rPr>
              <a:t>картофеле фри и чипсах</a:t>
            </a:r>
            <a:r>
              <a:rPr lang="ru-RU" altLang="ru-RU" sz="2000" b="1" u="sng">
                <a:solidFill>
                  <a:srgbClr val="004600"/>
                </a:solidFill>
                <a:latin typeface="Bookman Old Style" panose="02050604050505020204" pitchFamily="18" charset="0"/>
              </a:rPr>
              <a:t> ученые обнаружили целый ряд вредных веществ, в том числе вещества, которые используются при производстве различных пластмасс и красок. </a:t>
            </a:r>
          </a:p>
        </p:txBody>
      </p:sp>
      <p:pic>
        <p:nvPicPr>
          <p:cNvPr id="5125" name="Picture 11" descr="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" y="3933825"/>
            <a:ext cx="3173413" cy="2379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12" descr="у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188" y="1836738"/>
            <a:ext cx="2520950" cy="190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7" name="Text Box 14"/>
          <p:cNvSpPr txBox="1">
            <a:spLocks noChangeArrowheads="1"/>
          </p:cNvSpPr>
          <p:nvPr/>
        </p:nvSpPr>
        <p:spPr bwMode="auto">
          <a:xfrm>
            <a:off x="3924300" y="1773238"/>
            <a:ext cx="4895850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 u="sng">
                <a:solidFill>
                  <a:srgbClr val="004600"/>
                </a:solidFill>
                <a:latin typeface="Bookman Old Style" panose="02050604050505020204" pitchFamily="18" charset="0"/>
              </a:rPr>
              <a:t> </a:t>
            </a:r>
            <a:r>
              <a:rPr lang="ru-RU" altLang="ru-RU" sz="2000" b="1" u="sng">
                <a:solidFill>
                  <a:srgbClr val="004600"/>
                </a:solidFill>
                <a:latin typeface="Bookman Old Style" panose="02050604050505020204" pitchFamily="18" charset="0"/>
                <a:sym typeface="Wingdings 2" panose="05020102010507070707" pitchFamily="18" charset="2"/>
              </a:rPr>
              <a:t> </a:t>
            </a:r>
            <a:r>
              <a:rPr lang="ru-RU" altLang="ru-RU" sz="2000" b="1" u="sng">
                <a:solidFill>
                  <a:srgbClr val="004600"/>
                </a:solidFill>
                <a:latin typeface="Bookman Old Style" panose="02050604050505020204" pitchFamily="18" charset="0"/>
              </a:rPr>
              <a:t>Доказано, что эти вещества оказывают токсичное действие на нервную систему животных и человека.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EE38"/>
          </a:solidFill>
          <a:ln w="381000">
            <a:solidFill>
              <a:srgbClr val="139239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400"/>
          </a:p>
        </p:txBody>
      </p:sp>
      <p:sp>
        <p:nvSpPr>
          <p:cNvPr id="6147" name="Text Box 39"/>
          <p:cNvSpPr txBox="1">
            <a:spLocks noChangeArrowheads="1"/>
          </p:cNvSpPr>
          <p:nvPr/>
        </p:nvSpPr>
        <p:spPr bwMode="auto">
          <a:xfrm>
            <a:off x="395288" y="333375"/>
            <a:ext cx="8208962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200" b="1">
                <a:latin typeface="Palatino Linotype" panose="02040502050505030304" pitchFamily="18" charset="0"/>
              </a:rPr>
              <a:t>В состав </a:t>
            </a:r>
            <a:r>
              <a:rPr lang="ru-RU" altLang="ru-RU" sz="2200" b="1">
                <a:solidFill>
                  <a:srgbClr val="DC612A"/>
                </a:solidFill>
                <a:latin typeface="Palatino Linotype" panose="02040502050505030304" pitchFamily="18" charset="0"/>
              </a:rPr>
              <a:t>газированных напитков</a:t>
            </a:r>
            <a:r>
              <a:rPr lang="ru-RU" altLang="ru-RU" sz="2200" b="1">
                <a:latin typeface="Palatino Linotype" panose="02040502050505030304" pitchFamily="18" charset="0"/>
              </a:rPr>
              <a:t> входят различные консерванты,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200" b="1">
                <a:latin typeface="Palatino Linotype" panose="02040502050505030304" pitchFamily="18" charset="0"/>
              </a:rPr>
              <a:t>ароматизаторы и красители, которые неблагоприятно влияют на желудочно-кишечный тракт школьников.</a:t>
            </a:r>
            <a:r>
              <a:rPr lang="ru-RU" altLang="ru-RU" sz="2200" b="1"/>
              <a:t> </a:t>
            </a:r>
          </a:p>
        </p:txBody>
      </p:sp>
      <p:sp>
        <p:nvSpPr>
          <p:cNvPr id="14376" name="Text Box 40"/>
          <p:cNvSpPr txBox="1">
            <a:spLocks noChangeArrowheads="1"/>
          </p:cNvSpPr>
          <p:nvPr/>
        </p:nvSpPr>
        <p:spPr bwMode="auto">
          <a:xfrm>
            <a:off x="4356100" y="1916113"/>
            <a:ext cx="4462463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solidFill>
                  <a:srgbClr val="DC612A"/>
                </a:solidFill>
                <a:latin typeface="Palatino Linotype" panose="02040502050505030304" pitchFamily="18" charset="0"/>
              </a:rPr>
              <a:t>Сахар, в большом количестве присутствующий в газированной воде, провоцирует кариес.</a:t>
            </a:r>
          </a:p>
        </p:txBody>
      </p:sp>
      <p:pic>
        <p:nvPicPr>
          <p:cNvPr id="6149" name="Picture 41" descr="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1824038"/>
            <a:ext cx="3979863" cy="4773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50" name="Group 45"/>
          <p:cNvGrpSpPr>
            <a:grpSpLocks/>
          </p:cNvGrpSpPr>
          <p:nvPr/>
        </p:nvGrpSpPr>
        <p:grpSpPr bwMode="auto">
          <a:xfrm>
            <a:off x="4427538" y="3068638"/>
            <a:ext cx="4392612" cy="3457575"/>
            <a:chOff x="2789" y="1979"/>
            <a:chExt cx="2767" cy="2178"/>
          </a:xfrm>
        </p:grpSpPr>
        <p:pic>
          <p:nvPicPr>
            <p:cNvPr id="6151" name="Picture 43" descr="j0210154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89" y="1979"/>
              <a:ext cx="2767" cy="21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2" name="Text Box 44"/>
            <p:cNvSpPr txBox="1">
              <a:spLocks noChangeArrowheads="1"/>
            </p:cNvSpPr>
            <p:nvPr/>
          </p:nvSpPr>
          <p:spPr bwMode="auto">
            <a:xfrm>
              <a:off x="3153" y="2309"/>
              <a:ext cx="2040" cy="15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ru-RU" altLang="ru-RU" sz="2200" b="1" i="1"/>
                <a:t>От нее, от Кока-колы</a:t>
              </a:r>
              <a:br>
                <a:rPr lang="ru-RU" altLang="ru-RU" sz="2200" b="1" i="1"/>
              </a:br>
              <a:r>
                <a:rPr lang="ru-RU" altLang="ru-RU" sz="2200" b="1" i="1"/>
                <a:t>Лишь желудок будет полным,</a:t>
              </a:r>
              <a:br>
                <a:rPr lang="ru-RU" altLang="ru-RU" sz="2200" b="1" i="1"/>
              </a:br>
              <a:r>
                <a:rPr lang="ru-RU" altLang="ru-RU" sz="2200" b="1" i="1"/>
                <a:t>А полезности ни грамма,</a:t>
              </a:r>
              <a:br>
                <a:rPr lang="ru-RU" altLang="ru-RU" sz="2200" b="1" i="1"/>
              </a:br>
              <a:r>
                <a:rPr lang="ru-RU" altLang="ru-RU" sz="2200" b="1" i="1"/>
                <a:t>Создана лишь для рекламы.</a:t>
              </a:r>
              <a:r>
                <a:rPr lang="ru-RU" altLang="ru-RU" sz="2200"/>
                <a:t> 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4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14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5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14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4" presetID="35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" dur="1000" fill="hold"/>
                                        <p:tgtEl>
                                          <p:spTgt spid="14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76" grpId="0"/>
      <p:bldP spid="14376" grpId="1"/>
      <p:bldP spid="14376" grpId="2"/>
      <p:bldP spid="14376" grpId="3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EE38"/>
          </a:solidFill>
          <a:ln w="381000">
            <a:solidFill>
              <a:srgbClr val="139239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400"/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468313" y="260350"/>
            <a:ext cx="8207375" cy="161607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000" b="1" dirty="0">
                <a:latin typeface="Palatino Linotype" pitchFamily="18" charset="0"/>
              </a:rPr>
              <a:t>В состав </a:t>
            </a:r>
            <a:r>
              <a:rPr lang="ru-RU" sz="2000" b="1" i="1" dirty="0">
                <a:latin typeface="Palatino Linotype" pitchFamily="18" charset="0"/>
              </a:rPr>
              <a:t>жвачек</a:t>
            </a:r>
            <a:r>
              <a:rPr lang="ru-RU" sz="2000" b="1" dirty="0">
                <a:latin typeface="Palatino Linotype" pitchFamily="18" charset="0"/>
              </a:rPr>
              <a:t> входят подсластители, </a:t>
            </a:r>
            <a:r>
              <a:rPr lang="ru-RU" sz="2000" b="1" dirty="0">
                <a:latin typeface="Palatino Linotype" pitchFamily="18" charset="0"/>
              </a:rPr>
              <a:t>красители, </a:t>
            </a:r>
            <a:r>
              <a:rPr lang="ru-RU" sz="2000" b="1" dirty="0" err="1">
                <a:latin typeface="Palatino Linotype" pitchFamily="18" charset="0"/>
              </a:rPr>
              <a:t>ароматизаторы</a:t>
            </a:r>
            <a:r>
              <a:rPr lang="ru-RU" sz="2000" b="1" dirty="0">
                <a:latin typeface="Palatino Linotype" pitchFamily="18" charset="0"/>
              </a:rPr>
              <a:t>. Давно уже доказано, что чем дольше контакт сахара с зубами, тем выше риск развития кариеса. И здесь у жвачки, а также у жевательных конфет просто нет конкурентов. </a:t>
            </a: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3238500" y="1876425"/>
            <a:ext cx="2592388" cy="466407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000" b="1" dirty="0">
                <a:solidFill>
                  <a:srgbClr val="004600"/>
                </a:solidFill>
                <a:latin typeface="Palatino Linotype" pitchFamily="18" charset="0"/>
              </a:rPr>
              <a:t>В работе детских врачей были случаи, когда у детей, которые жаловались на боли в животе, находили в кишечнике резиновые “камни” из слипшихся разноцветных комочков, образовавшихся от жвачки.</a:t>
            </a:r>
            <a:endParaRPr lang="ru-RU" sz="2000" dirty="0">
              <a:solidFill>
                <a:srgbClr val="004600"/>
              </a:solidFill>
              <a:latin typeface="Palatino Linotype" pitchFamily="18" charset="0"/>
            </a:endParaRPr>
          </a:p>
        </p:txBody>
      </p:sp>
      <p:pic>
        <p:nvPicPr>
          <p:cNvPr id="7173" name="Picture 11" descr="http://bambinostory.com/wp-content/uploads/2014/12/zhevatelnaya-rezinka-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990205">
            <a:off x="939800" y="2714625"/>
            <a:ext cx="1927225" cy="140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7" descr="ш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1119031">
            <a:off x="482600" y="2051050"/>
            <a:ext cx="1060450" cy="136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5" name="Рисунок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6950" y="2244725"/>
            <a:ext cx="2665413" cy="177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6" name="Рисунок 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81700" y="4584700"/>
            <a:ext cx="2693988" cy="179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7" name="Picture 15" descr="http://www.lyoul.net/wp-content/uploads/2017/03/a252db3c5d195d1924cdc56b64e67770-768x512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100" y="4581525"/>
            <a:ext cx="2700338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EE38"/>
          </a:solidFill>
          <a:ln w="381000">
            <a:solidFill>
              <a:srgbClr val="139239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400"/>
          </a:p>
        </p:txBody>
      </p:sp>
      <p:grpSp>
        <p:nvGrpSpPr>
          <p:cNvPr id="9219" name="Group 7"/>
          <p:cNvGrpSpPr>
            <a:grpSpLocks/>
          </p:cNvGrpSpPr>
          <p:nvPr/>
        </p:nvGrpSpPr>
        <p:grpSpPr bwMode="auto">
          <a:xfrm>
            <a:off x="539750" y="476250"/>
            <a:ext cx="8137525" cy="1576388"/>
            <a:chOff x="340" y="300"/>
            <a:chExt cx="5126" cy="993"/>
          </a:xfrm>
        </p:grpSpPr>
        <p:sp>
          <p:nvSpPr>
            <p:cNvPr id="9229" name="Rectangle 3"/>
            <p:cNvSpPr>
              <a:spLocks noChangeArrowheads="1"/>
            </p:cNvSpPr>
            <p:nvPr/>
          </p:nvSpPr>
          <p:spPr bwMode="auto">
            <a:xfrm>
              <a:off x="340" y="391"/>
              <a:ext cx="4627" cy="771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400"/>
            </a:p>
          </p:txBody>
        </p:sp>
        <p:sp>
          <p:nvSpPr>
            <p:cNvPr id="9230" name="Text Box 4"/>
            <p:cNvSpPr txBox="1">
              <a:spLocks noChangeArrowheads="1"/>
            </p:cNvSpPr>
            <p:nvPr/>
          </p:nvSpPr>
          <p:spPr bwMode="auto">
            <a:xfrm>
              <a:off x="431" y="346"/>
              <a:ext cx="3085" cy="8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ru-RU" altLang="ru-RU" sz="2000" b="1"/>
                <a:t>Шоколадные конфеты</a:t>
              </a:r>
              <a:br>
                <a:rPr lang="ru-RU" altLang="ru-RU" sz="2000" b="1"/>
              </a:br>
              <a:r>
                <a:rPr lang="ru-RU" altLang="ru-RU" sz="2000" b="1"/>
                <a:t>Любят взрослые и дети</a:t>
              </a:r>
              <a:br>
                <a:rPr lang="ru-RU" altLang="ru-RU" sz="2000" b="1"/>
              </a:br>
              <a:r>
                <a:rPr lang="ru-RU" altLang="ru-RU" sz="2000" b="1"/>
                <a:t>Можно съесть штук три от силы,</a:t>
              </a:r>
              <a:br>
                <a:rPr lang="ru-RU" altLang="ru-RU" sz="2000" b="1"/>
              </a:br>
              <a:r>
                <a:rPr lang="ru-RU" altLang="ru-RU" sz="2000" b="1"/>
                <a:t>Чтоб не быть всегда пассивным.</a:t>
              </a:r>
            </a:p>
          </p:txBody>
        </p:sp>
        <p:pic>
          <p:nvPicPr>
            <p:cNvPr id="9231" name="Picture 5" descr="ру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05" y="300"/>
              <a:ext cx="1361" cy="9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" name="Group 12"/>
          <p:cNvGrpSpPr>
            <a:grpSpLocks/>
          </p:cNvGrpSpPr>
          <p:nvPr/>
        </p:nvGrpSpPr>
        <p:grpSpPr bwMode="auto">
          <a:xfrm>
            <a:off x="611188" y="2336800"/>
            <a:ext cx="8066087" cy="1884363"/>
            <a:chOff x="385" y="1344"/>
            <a:chExt cx="5081" cy="1187"/>
          </a:xfrm>
        </p:grpSpPr>
        <p:sp>
          <p:nvSpPr>
            <p:cNvPr id="9225" name="Rectangle 8"/>
            <p:cNvSpPr>
              <a:spLocks noChangeArrowheads="1"/>
            </p:cNvSpPr>
            <p:nvPr/>
          </p:nvSpPr>
          <p:spPr bwMode="auto">
            <a:xfrm>
              <a:off x="385" y="1570"/>
              <a:ext cx="5080" cy="817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400"/>
            </a:p>
          </p:txBody>
        </p:sp>
        <p:sp>
          <p:nvSpPr>
            <p:cNvPr id="9226" name="Text Box 9"/>
            <p:cNvSpPr txBox="1">
              <a:spLocks noChangeArrowheads="1"/>
            </p:cNvSpPr>
            <p:nvPr/>
          </p:nvSpPr>
          <p:spPr bwMode="auto">
            <a:xfrm>
              <a:off x="2381" y="1570"/>
              <a:ext cx="3085" cy="8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 eaLnBrk="1" hangingPunct="1">
                <a:spcBef>
                  <a:spcPct val="50000"/>
                </a:spcBef>
                <a:buFontTx/>
                <a:buNone/>
              </a:pPr>
              <a:r>
                <a:rPr lang="ru-RU" altLang="ru-RU" sz="2000" b="1"/>
                <a:t>Кириешки не всегда</a:t>
              </a:r>
              <a:br>
                <a:rPr lang="ru-RU" altLang="ru-RU" sz="2000" b="1"/>
              </a:br>
              <a:r>
                <a:rPr lang="ru-RU" altLang="ru-RU" sz="2000" b="1"/>
                <a:t>Полезная и вкусная еда,</a:t>
              </a:r>
              <a:br>
                <a:rPr lang="ru-RU" altLang="ru-RU" sz="2000" b="1"/>
              </a:br>
              <a:r>
                <a:rPr lang="ru-RU" altLang="ru-RU" sz="2000" b="1"/>
                <a:t>Усилитель вкуса в них и специи</a:t>
              </a:r>
              <a:br>
                <a:rPr lang="ru-RU" altLang="ru-RU" sz="2000" b="1"/>
              </a:br>
              <a:r>
                <a:rPr lang="ru-RU" altLang="ru-RU" sz="2000" b="1"/>
                <a:t>Не полезны для питанья детского</a:t>
              </a:r>
            </a:p>
          </p:txBody>
        </p:sp>
        <p:pic>
          <p:nvPicPr>
            <p:cNvPr id="9227" name="Picture 10" descr="л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" y="1344"/>
              <a:ext cx="800" cy="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28" name="Picture 11" descr="ш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0" y="1752"/>
              <a:ext cx="1043" cy="7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" name="Group 16"/>
          <p:cNvGrpSpPr>
            <a:grpSpLocks/>
          </p:cNvGrpSpPr>
          <p:nvPr/>
        </p:nvGrpSpPr>
        <p:grpSpPr bwMode="auto">
          <a:xfrm>
            <a:off x="611188" y="4630738"/>
            <a:ext cx="8137525" cy="1606550"/>
            <a:chOff x="385" y="2917"/>
            <a:chExt cx="5126" cy="1012"/>
          </a:xfrm>
        </p:grpSpPr>
        <p:sp>
          <p:nvSpPr>
            <p:cNvPr id="9222" name="Rectangle 13"/>
            <p:cNvSpPr>
              <a:spLocks noChangeArrowheads="1"/>
            </p:cNvSpPr>
            <p:nvPr/>
          </p:nvSpPr>
          <p:spPr bwMode="auto">
            <a:xfrm>
              <a:off x="385" y="2976"/>
              <a:ext cx="4990" cy="862"/>
            </a:xfrm>
            <a:prstGeom prst="rect">
              <a:avLst/>
            </a:prstGeom>
            <a:solidFill>
              <a:srgbClr val="E7C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400"/>
            </a:p>
          </p:txBody>
        </p:sp>
        <p:sp>
          <p:nvSpPr>
            <p:cNvPr id="9223" name="Text Box 14"/>
            <p:cNvSpPr txBox="1">
              <a:spLocks noChangeArrowheads="1"/>
            </p:cNvSpPr>
            <p:nvPr/>
          </p:nvSpPr>
          <p:spPr bwMode="auto">
            <a:xfrm>
              <a:off x="385" y="2976"/>
              <a:ext cx="3084" cy="8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ru-RU" altLang="ru-RU" sz="2000" b="1"/>
                <a:t>Сырок глазированный – вкусно!</a:t>
              </a:r>
              <a:br>
                <a:rPr lang="ru-RU" altLang="ru-RU" sz="2000" b="1"/>
              </a:br>
              <a:r>
                <a:rPr lang="ru-RU" altLang="ru-RU" sz="2000" b="1"/>
                <a:t>Он нам дает на наслажденье чувства,</a:t>
              </a:r>
              <a:br>
                <a:rPr lang="ru-RU" altLang="ru-RU" sz="2000" b="1"/>
              </a:br>
              <a:r>
                <a:rPr lang="ru-RU" altLang="ru-RU" sz="2000" b="1"/>
                <a:t>Но калия сорбатом так богат,</a:t>
              </a:r>
              <a:br>
                <a:rPr lang="ru-RU" altLang="ru-RU" sz="2000" b="1"/>
              </a:br>
              <a:r>
                <a:rPr lang="ru-RU" altLang="ru-RU" sz="2000" b="1"/>
                <a:t>Что съев его, не очень будешь рад.</a:t>
              </a:r>
            </a:p>
          </p:txBody>
        </p:sp>
        <p:pic>
          <p:nvPicPr>
            <p:cNvPr id="9224" name="Picture 15" descr="г"/>
            <p:cNvPicPr>
              <a:picLocks noChangeAspect="1" noChangeArrowheads="1"/>
            </p:cNvPicPr>
            <p:nvPr/>
          </p:nvPicPr>
          <p:blipFill>
            <a:blip r:embed="rId5">
              <a:lum bright="-8000" contrast="14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78" y="2917"/>
              <a:ext cx="1633" cy="10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179388" y="115888"/>
            <a:ext cx="8785225" cy="6553200"/>
          </a:xfrm>
          <a:prstGeom prst="rect">
            <a:avLst/>
          </a:prstGeom>
          <a:solidFill>
            <a:srgbClr val="FFEE38"/>
          </a:solidFill>
          <a:ln w="381000">
            <a:solidFill>
              <a:srgbClr val="139239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400"/>
          </a:p>
        </p:txBody>
      </p:sp>
      <p:sp>
        <p:nvSpPr>
          <p:cNvPr id="8195" name="Text Box 5"/>
          <p:cNvSpPr txBox="1">
            <a:spLocks noChangeArrowheads="1"/>
          </p:cNvSpPr>
          <p:nvPr/>
        </p:nvSpPr>
        <p:spPr bwMode="auto">
          <a:xfrm>
            <a:off x="4035425" y="2420938"/>
            <a:ext cx="4783138" cy="40941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ru-RU" sz="2000" dirty="0">
                <a:latin typeface="Bookman Old Style" pitchFamily="18" charset="0"/>
              </a:rPr>
              <a:t>Быстрая пища высококалорийна, содержит много жиров и мало витаминов.</a:t>
            </a:r>
            <a:r>
              <a:rPr lang="ru-RU" sz="2000" dirty="0"/>
              <a:t> </a:t>
            </a:r>
            <a:r>
              <a:rPr lang="ru-RU" sz="2000" dirty="0">
                <a:latin typeface="Bookman Old Style" pitchFamily="18" charset="0"/>
              </a:rPr>
              <a:t>В быстрой еде нашли широкое применение </a:t>
            </a:r>
            <a:r>
              <a:rPr lang="ru-RU" sz="2000" dirty="0" err="1">
                <a:latin typeface="Bookman Old Style" pitchFamily="18" charset="0"/>
              </a:rPr>
              <a:t>трансжиры</a:t>
            </a:r>
            <a:r>
              <a:rPr lang="ru-RU" sz="2000" dirty="0">
                <a:latin typeface="Bookman Old Style" pitchFamily="18" charset="0"/>
              </a:rPr>
              <a:t> – ненатуральные изомеры жирных кислот. Их употребление грозит  неминуемым ожирением, поскольку они увеличивают вес больше, чем любая другая пища с тем же количеством калорий. Не случайно ученые называют их «жиры-убийцы».</a:t>
            </a:r>
            <a:br>
              <a:rPr lang="ru-RU" sz="2000" dirty="0">
                <a:latin typeface="Bookman Old Style" pitchFamily="18" charset="0"/>
              </a:rPr>
            </a:br>
            <a:endParaRPr lang="ru-RU" sz="2000" dirty="0">
              <a:latin typeface="Bookman Old Style" pitchFamily="18" charset="0"/>
            </a:endParaRPr>
          </a:p>
        </p:txBody>
      </p:sp>
      <p:sp>
        <p:nvSpPr>
          <p:cNvPr id="10244" name="WordArt 6"/>
          <p:cNvSpPr>
            <a:spLocks noChangeArrowheads="1" noChangeShapeType="1" noTextEdit="1"/>
          </p:cNvSpPr>
          <p:nvPr/>
        </p:nvSpPr>
        <p:spPr bwMode="auto">
          <a:xfrm>
            <a:off x="539750" y="333375"/>
            <a:ext cx="7993063" cy="7080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Wave1">
              <a:avLst>
                <a:gd name="adj1" fmla="val 0"/>
                <a:gd name="adj2" fmla="val 0"/>
              </a:avLst>
            </a:prstTxWarp>
          </a:bodyPr>
          <a:lstStyle/>
          <a:p>
            <a:pPr algn="ctr"/>
            <a:r>
              <a:rPr lang="ru-RU" sz="3600" kern="10">
                <a:solidFill>
                  <a:srgbClr val="008000"/>
                </a:soli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cs typeface="Times New Roman" panose="02020603050405020304" pitchFamily="18" charset="0"/>
              </a:rPr>
              <a:t>Живи толстым, умри молодым?</a:t>
            </a:r>
          </a:p>
        </p:txBody>
      </p:sp>
      <p:sp>
        <p:nvSpPr>
          <p:cNvPr id="10245" name="Text Box 3"/>
          <p:cNvSpPr txBox="1">
            <a:spLocks noChangeArrowheads="1"/>
          </p:cNvSpPr>
          <p:nvPr/>
        </p:nvSpPr>
        <p:spPr bwMode="auto">
          <a:xfrm>
            <a:off x="4498975" y="1270000"/>
            <a:ext cx="295275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latin typeface="Bookman Old Style" panose="02050604050505020204" pitchFamily="18" charset="0"/>
              </a:rPr>
              <a:t>Одна из главных причин ожирения –</a:t>
            </a:r>
            <a:r>
              <a:rPr lang="ru-RU" altLang="ru-RU" sz="2000">
                <a:latin typeface="Bookman Old Style" panose="02050604050505020204" pitchFamily="18" charset="0"/>
              </a:rPr>
              <a:t>   </a:t>
            </a:r>
            <a:r>
              <a:rPr lang="ru-RU" altLang="ru-RU" sz="2000" b="1">
                <a:solidFill>
                  <a:srgbClr val="FF0000"/>
                </a:solidFill>
                <a:latin typeface="Bookman Old Style" panose="02050604050505020204" pitchFamily="18" charset="0"/>
              </a:rPr>
              <a:t>ФАСТ-ФУД.</a:t>
            </a:r>
            <a:r>
              <a:rPr lang="ru-RU" altLang="ru-RU" sz="2000" b="1">
                <a:latin typeface="Bookman Old Style" panose="02050604050505020204" pitchFamily="18" charset="0"/>
              </a:rPr>
              <a:t> </a:t>
            </a: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7667625" y="1268413"/>
            <a:ext cx="358775" cy="1081087"/>
            <a:chOff x="3470" y="1026"/>
            <a:chExt cx="272" cy="817"/>
          </a:xfrm>
        </p:grpSpPr>
        <p:sp>
          <p:nvSpPr>
            <p:cNvPr id="10248" name="AutoShape 7"/>
            <p:cNvSpPr>
              <a:spLocks noChangeArrowheads="1"/>
            </p:cNvSpPr>
            <p:nvPr/>
          </p:nvSpPr>
          <p:spPr bwMode="auto">
            <a:xfrm>
              <a:off x="3470" y="1026"/>
              <a:ext cx="272" cy="54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26 w 21600"/>
                <a:gd name="T13" fmla="*/ 4518 h 21600"/>
                <a:gd name="T14" fmla="*/ 17074 w 21600"/>
                <a:gd name="T15" fmla="*/ 1708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49" name="Oval 8"/>
            <p:cNvSpPr>
              <a:spLocks noChangeArrowheads="1"/>
            </p:cNvSpPr>
            <p:nvPr/>
          </p:nvSpPr>
          <p:spPr bwMode="auto">
            <a:xfrm>
              <a:off x="3515" y="1661"/>
              <a:ext cx="182" cy="18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400"/>
            </a:p>
          </p:txBody>
        </p:sp>
      </p:grpSp>
      <p:pic>
        <p:nvPicPr>
          <p:cNvPr id="10247" name="Picture 12" descr="http://www.angelguidedmeditations.com/blog/wp-content/uploads/sites/510/2015/08/hamburgerboy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2313" y="1292225"/>
            <a:ext cx="3097212" cy="465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4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7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0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3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6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26988"/>
            <a:ext cx="9144000" cy="6858000"/>
          </a:xfrm>
          <a:prstGeom prst="rect">
            <a:avLst/>
          </a:prstGeom>
          <a:solidFill>
            <a:srgbClr val="FFEE38"/>
          </a:solidFill>
          <a:ln w="381000">
            <a:solidFill>
              <a:srgbClr val="139239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400"/>
          </a:p>
        </p:txBody>
      </p:sp>
      <p:pic>
        <p:nvPicPr>
          <p:cNvPr id="12292" name="Picture 4" descr="j011233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050" y="2205038"/>
            <a:ext cx="1439863" cy="85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6" descr="j040793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488" y="3509963"/>
            <a:ext cx="1368425" cy="1287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5" name="Picture 7" descr="j041344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525" y="2133600"/>
            <a:ext cx="1160463" cy="135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6" name="Picture 8" descr="j041320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088" y="3622675"/>
            <a:ext cx="1727200" cy="114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7" name="Picture 9" descr="j011087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7763" y="5157788"/>
            <a:ext cx="1368425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9" name="Picture 11" descr="j0406196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913" y="5233988"/>
            <a:ext cx="1584325" cy="1147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3" name="Picture 12" descr="j0428085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575" y="3217863"/>
            <a:ext cx="2808288" cy="280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1" name="Picture 13" descr="MCj04244540000[1]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675" y="3141663"/>
            <a:ext cx="3024188" cy="291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04" name="WordArt 16"/>
          <p:cNvSpPr>
            <a:spLocks noChangeArrowheads="1" noChangeShapeType="1" noTextEdit="1"/>
          </p:cNvSpPr>
          <p:nvPr/>
        </p:nvSpPr>
        <p:spPr bwMode="auto">
          <a:xfrm>
            <a:off x="250825" y="117475"/>
            <a:ext cx="8642350" cy="14414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5A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 panose="020B0806030902050204" pitchFamily="34" charset="0"/>
              </a:rPr>
              <a:t>Есть без меры для обжор </a:t>
            </a:r>
          </a:p>
          <a:p>
            <a:pPr algn="ctr"/>
            <a:r>
              <a:rPr lang="ru-RU" sz="3600" kern="10">
                <a:ln w="9525">
                  <a:solidFill>
                    <a:srgbClr val="005A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 panose="020B0806030902050204" pitchFamily="34" charset="0"/>
              </a:rPr>
              <a:t>– это смертный приговор!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1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10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10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10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10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1000"/>
                                        <p:tgtEl>
                                          <p:spTgt spid="12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0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-468313" y="-458788"/>
            <a:ext cx="9612313" cy="7316788"/>
          </a:xfrm>
          <a:prstGeom prst="rect">
            <a:avLst/>
          </a:prstGeom>
          <a:solidFill>
            <a:srgbClr val="FFEE38"/>
          </a:solidFill>
          <a:ln w="381000">
            <a:solidFill>
              <a:srgbClr val="139239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400"/>
          </a:p>
        </p:txBody>
      </p:sp>
      <p:pic>
        <p:nvPicPr>
          <p:cNvPr id="12291" name="Picture 5" descr="Goroh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5FDFF"/>
              </a:clrFrom>
              <a:clrTo>
                <a:srgbClr val="F5FD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1800" y="4370388"/>
            <a:ext cx="2663825" cy="205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3" descr="n_kz_pomidor_0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333375"/>
            <a:ext cx="2879725" cy="215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9" descr="20080616_00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2636838"/>
            <a:ext cx="2879725" cy="208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3708400" y="3284538"/>
            <a:ext cx="4752975" cy="314007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000" b="1" i="1" dirty="0">
                <a:solidFill>
                  <a:srgbClr val="006600"/>
                </a:solidFill>
                <a:latin typeface="Bookman Old Style" pitchFamily="18" charset="0"/>
              </a:rPr>
              <a:t>Чтоб здоровым, сильным быть,</a:t>
            </a:r>
            <a:br>
              <a:rPr lang="ru-RU" sz="2000" b="1" i="1" dirty="0">
                <a:solidFill>
                  <a:srgbClr val="006600"/>
                </a:solidFill>
                <a:latin typeface="Bookman Old Style" pitchFamily="18" charset="0"/>
              </a:rPr>
            </a:br>
            <a:r>
              <a:rPr lang="ru-RU" sz="2000" b="1" i="1" dirty="0">
                <a:solidFill>
                  <a:srgbClr val="006600"/>
                </a:solidFill>
                <a:latin typeface="Bookman Old Style" pitchFamily="18" charset="0"/>
              </a:rPr>
              <a:t>Надо овощи любить</a:t>
            </a:r>
            <a:br>
              <a:rPr lang="ru-RU" sz="2000" b="1" i="1" dirty="0">
                <a:solidFill>
                  <a:srgbClr val="006600"/>
                </a:solidFill>
                <a:latin typeface="Bookman Old Style" pitchFamily="18" charset="0"/>
              </a:rPr>
            </a:br>
            <a:r>
              <a:rPr lang="ru-RU" sz="2000" b="1" i="1" dirty="0">
                <a:solidFill>
                  <a:srgbClr val="006600"/>
                </a:solidFill>
                <a:latin typeface="Bookman Old Style" pitchFamily="18" charset="0"/>
              </a:rPr>
              <a:t>Все без исключения. </a:t>
            </a:r>
            <a:br>
              <a:rPr lang="ru-RU" sz="2000" b="1" i="1" dirty="0">
                <a:solidFill>
                  <a:srgbClr val="006600"/>
                </a:solidFill>
                <a:latin typeface="Bookman Old Style" pitchFamily="18" charset="0"/>
              </a:rPr>
            </a:br>
            <a:r>
              <a:rPr lang="ru-RU" sz="2000" b="1" i="1" dirty="0">
                <a:solidFill>
                  <a:srgbClr val="006600"/>
                </a:solidFill>
                <a:latin typeface="Bookman Old Style" pitchFamily="18" charset="0"/>
              </a:rPr>
              <a:t>В этом нет сомнения!</a:t>
            </a:r>
            <a:br>
              <a:rPr lang="ru-RU" sz="2000" b="1" i="1" dirty="0">
                <a:solidFill>
                  <a:srgbClr val="006600"/>
                </a:solidFill>
                <a:latin typeface="Bookman Old Style" pitchFamily="18" charset="0"/>
              </a:rPr>
            </a:br>
            <a:r>
              <a:rPr lang="ru-RU" sz="2000" b="1" i="1" dirty="0">
                <a:solidFill>
                  <a:srgbClr val="006600"/>
                </a:solidFill>
                <a:latin typeface="Bookman Old Style" pitchFamily="18" charset="0"/>
              </a:rPr>
              <a:t>В каждом польза есть и вкус,</a:t>
            </a:r>
            <a:br>
              <a:rPr lang="ru-RU" sz="2000" b="1" i="1" dirty="0">
                <a:solidFill>
                  <a:srgbClr val="006600"/>
                </a:solidFill>
                <a:latin typeface="Bookman Old Style" pitchFamily="18" charset="0"/>
              </a:rPr>
            </a:br>
            <a:r>
              <a:rPr lang="ru-RU" sz="2000" b="1" i="1" dirty="0">
                <a:solidFill>
                  <a:srgbClr val="006600"/>
                </a:solidFill>
                <a:latin typeface="Bookman Old Style" pitchFamily="18" charset="0"/>
              </a:rPr>
              <a:t>И решить я не берусь:</a:t>
            </a:r>
            <a:br>
              <a:rPr lang="ru-RU" sz="2000" b="1" i="1" dirty="0">
                <a:solidFill>
                  <a:srgbClr val="006600"/>
                </a:solidFill>
                <a:latin typeface="Bookman Old Style" pitchFamily="18" charset="0"/>
              </a:rPr>
            </a:br>
            <a:r>
              <a:rPr lang="ru-RU" sz="2000" b="1" i="1" dirty="0">
                <a:solidFill>
                  <a:srgbClr val="006600"/>
                </a:solidFill>
                <a:latin typeface="Bookman Old Style" pitchFamily="18" charset="0"/>
              </a:rPr>
              <a:t>Кто из вас вкуснее,</a:t>
            </a:r>
            <a:br>
              <a:rPr lang="ru-RU" sz="2000" b="1" i="1" dirty="0">
                <a:solidFill>
                  <a:srgbClr val="006600"/>
                </a:solidFill>
                <a:latin typeface="Bookman Old Style" pitchFamily="18" charset="0"/>
              </a:rPr>
            </a:br>
            <a:r>
              <a:rPr lang="ru-RU" sz="2000" b="1" i="1" dirty="0">
                <a:solidFill>
                  <a:srgbClr val="006600"/>
                </a:solidFill>
                <a:latin typeface="Bookman Old Style" pitchFamily="18" charset="0"/>
              </a:rPr>
              <a:t>Кто из вас нужнее!</a:t>
            </a:r>
          </a:p>
          <a:p>
            <a:pPr algn="ctr" eaLnBrk="1" hangingPunct="1">
              <a:defRPr/>
            </a:pPr>
            <a:r>
              <a:rPr lang="ru-RU" sz="2000" b="1" i="1" dirty="0">
                <a:solidFill>
                  <a:srgbClr val="006600"/>
                </a:solidFill>
                <a:latin typeface="Bookman Old Style" pitchFamily="18" charset="0"/>
              </a:rPr>
              <a:t>Ешьте больше овощей –</a:t>
            </a:r>
            <a:br>
              <a:rPr lang="ru-RU" sz="2000" b="1" i="1" dirty="0">
                <a:solidFill>
                  <a:srgbClr val="006600"/>
                </a:solidFill>
                <a:latin typeface="Bookman Old Style" pitchFamily="18" charset="0"/>
              </a:rPr>
            </a:br>
            <a:r>
              <a:rPr lang="ru-RU" sz="2000" b="1" i="1" dirty="0">
                <a:solidFill>
                  <a:srgbClr val="006600"/>
                </a:solidFill>
                <a:latin typeface="Bookman Old Style" pitchFamily="18" charset="0"/>
              </a:rPr>
              <a:t>Будете вы здоровей!</a:t>
            </a:r>
          </a:p>
        </p:txBody>
      </p:sp>
      <p:sp>
        <p:nvSpPr>
          <p:cNvPr id="10247" name="Text Box 11"/>
          <p:cNvSpPr txBox="1">
            <a:spLocks noChangeArrowheads="1"/>
          </p:cNvSpPr>
          <p:nvPr/>
        </p:nvSpPr>
        <p:spPr bwMode="auto">
          <a:xfrm>
            <a:off x="3276600" y="476250"/>
            <a:ext cx="5543550" cy="267811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Palatino Linotype" pitchFamily="18" charset="0"/>
              </a:rPr>
              <a:t>Сырые овощи и фрукты по праву считаются наиболее полезными продуктами питания. Они содержат огромное количество витаминов, укрепляют иммунитет, являются отличной профилактикой многих болезней.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2" grpId="0" animBg="1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382</TotalTime>
  <Words>345</Words>
  <Application>Microsoft Office PowerPoint</Application>
  <PresentationFormat>Экран (4:3)</PresentationFormat>
  <Paragraphs>32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1" baseType="lpstr">
      <vt:lpstr>Times New Roman</vt:lpstr>
      <vt:lpstr>Arial</vt:lpstr>
      <vt:lpstr>Calibri</vt:lpstr>
      <vt:lpstr>Book Antiqua</vt:lpstr>
      <vt:lpstr>Monotype Corsiva</vt:lpstr>
      <vt:lpstr>Bookman Old Style</vt:lpstr>
      <vt:lpstr>Wingdings 2</vt:lpstr>
      <vt:lpstr>Palatino Linotype</vt:lpstr>
      <vt:lpstr>Оформление по умолчанию</vt:lpstr>
      <vt:lpstr> Презентация на тему  «Здоровое питание» </vt:lpstr>
      <vt:lpstr>«Человек есть то, что он ест.»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 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Софья</dc:creator>
  <cp:lastModifiedBy>Софья</cp:lastModifiedBy>
  <cp:revision>25</cp:revision>
  <dcterms:created xsi:type="dcterms:W3CDTF">1601-01-01T00:00:00Z</dcterms:created>
  <dcterms:modified xsi:type="dcterms:W3CDTF">2018-01-26T08:42:37Z</dcterms:modified>
</cp:coreProperties>
</file>