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sldIdLst>
    <p:sldId id="302" r:id="rId3"/>
    <p:sldId id="297" r:id="rId4"/>
    <p:sldId id="256" r:id="rId5"/>
    <p:sldId id="293" r:id="rId6"/>
    <p:sldId id="257" r:id="rId7"/>
    <p:sldId id="278" r:id="rId8"/>
    <p:sldId id="303" r:id="rId9"/>
    <p:sldId id="269" r:id="rId10"/>
    <p:sldId id="294" r:id="rId11"/>
    <p:sldId id="296" r:id="rId12"/>
    <p:sldId id="268" r:id="rId13"/>
    <p:sldId id="288" r:id="rId14"/>
    <p:sldId id="298" r:id="rId15"/>
    <p:sldId id="299" r:id="rId16"/>
    <p:sldId id="301" r:id="rId17"/>
    <p:sldId id="290" r:id="rId18"/>
    <p:sldId id="304" r:id="rId19"/>
    <p:sldId id="292" r:id="rId20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CC66FF"/>
    <a:srgbClr val="FFFF66"/>
    <a:srgbClr val="FF00FF"/>
    <a:srgbClr val="009900"/>
    <a:srgbClr val="CC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46" autoAdjust="0"/>
  </p:normalViewPr>
  <p:slideViewPr>
    <p:cSldViewPr>
      <p:cViewPr varScale="1">
        <p:scale>
          <a:sx n="41" d="100"/>
          <a:sy n="41" d="100"/>
        </p:scale>
        <p:origin x="1050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8FA4C28-550D-4BE0-BBC0-BC75FD37E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08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610A16A-21DB-4D10-9961-09BB335B548F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17676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DD6A5C-CDC4-45FF-95A7-1FC4862D3899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52373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4C39BD4-893E-453F-94F5-A04403EFCA33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07418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1ECF6-001E-440C-BD39-302310719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DA94A-0CF0-4C35-BC6E-87BD611FB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D21A8-611B-4FAA-8F25-4C2948E0D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E94FF-8318-4192-90F0-9E3F0E07E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50146-45E7-4307-B441-DAFD46C36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20E2D-A3F8-43C9-9F96-5A9E7D46D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E560A-8881-4F36-9766-A25426744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165F1-7D78-4AB2-B66A-355917581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A401A-85ED-45C1-87D2-5C92409DA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4B941-C2AB-4F7B-A56B-762287F69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00D8F-90D0-4FD9-8EF1-BBEE4C073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83E56-11CA-4F7D-B8FD-4DEE8C035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D99F1-2238-4904-A36E-08068B594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30C1-0996-45EB-855E-1421867BA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486AA-1780-44A5-81B3-44CB612A9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05387-171A-439D-87AB-1CBF827B4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C89AB-2A49-4027-B4FF-B38A129A4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CBB2-FA44-47F4-B892-773909D82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86B71-E52E-4203-9CB4-915EA5A0C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B332E-3402-42E0-B8CD-FFDB131AD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89068-AC1B-4EC6-80B5-D62865F77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53716-0F8E-4EAF-B0CF-A2E9C0D16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1AF0E4C-F5F0-4C72-8612-51E9C0549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B1DFB9F-E4DD-42D8-8DE3-6E341D8F6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1288" y="493689"/>
            <a:ext cx="6500858" cy="2611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Интегрированный урок  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2 классе 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английскому  языку 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математике</a:t>
            </a:r>
            <a:endParaRPr lang="ru-RU" sz="44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7436" y="3994151"/>
            <a:ext cx="4857709" cy="2096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О.В. Широкова– учитель</a:t>
            </a:r>
          </a:p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английского языка,</a:t>
            </a:r>
          </a:p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Н.Н. </a:t>
            </a:r>
            <a:r>
              <a:rPr lang="ru-RU" sz="2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Жехновская</a:t>
            </a: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учитель</a:t>
            </a:r>
          </a:p>
          <a:p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catalog.prosv.ru/images/big/7b0d48b1-7ffd-11de-b126-0019b9f502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6" y="2851143"/>
            <a:ext cx="2428892" cy="2928958"/>
          </a:xfrm>
          <a:prstGeom prst="rect">
            <a:avLst/>
          </a:prstGeom>
          <a:noFill/>
        </p:spPr>
      </p:pic>
      <p:pic>
        <p:nvPicPr>
          <p:cNvPr id="20484" name="Picture 4" descr="http://cdn.sima-land.ru/items/1585986/0/700-n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54" y="4279903"/>
            <a:ext cx="2643206" cy="2809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156" y="207937"/>
            <a:ext cx="8072494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 задачи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25932" y="4898959"/>
            <a:ext cx="575469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8 - 3 = 5 (л)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4494" y="5994415"/>
            <a:ext cx="5500725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2. 8 + 5 = 13 (л)</a:t>
            </a:r>
            <a:endParaRPr lang="ru-RU" sz="60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5800" y="4994283"/>
            <a:ext cx="857256" cy="14662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previews.123rf.com/images/tribalium123/tribalium1231307/tribalium123130700110/21060578-watering-can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5193"/>
            <a:ext cx="3357586" cy="3000396"/>
          </a:xfrm>
          <a:prstGeom prst="rect">
            <a:avLst/>
          </a:prstGeom>
          <a:noFill/>
        </p:spPr>
      </p:pic>
      <p:pic>
        <p:nvPicPr>
          <p:cNvPr id="10" name="Picture 2" descr="https://previews.123rf.com/images/tribalium123/tribalium1231307/tribalium123130700110/21060578-watering-can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560" y="2279639"/>
            <a:ext cx="1928826" cy="1714512"/>
          </a:xfrm>
          <a:prstGeom prst="rect">
            <a:avLst/>
          </a:prstGeom>
          <a:noFill/>
        </p:spPr>
      </p:pic>
      <p:pic>
        <p:nvPicPr>
          <p:cNvPr id="9220" name="Picture 4" descr="https://ds03.infourok.ru/uploads/ex/036a/00054711-85933875/hello_html_m29a66f9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4137027"/>
            <a:ext cx="2143140" cy="2895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1422383"/>
            <a:ext cx="9504362" cy="5429288"/>
          </a:xfrm>
        </p:spPr>
        <p:txBody>
          <a:bodyPr/>
          <a:lstStyle/>
          <a:p>
            <a:pPr marL="609600" indent="-609600" eaLnBrk="1">
              <a:lnSpc>
                <a:spcPct val="100000"/>
              </a:lnSpc>
              <a:buFont typeface="Times New Roman" pitchFamily="18" charset="0"/>
              <a:buNone/>
            </a:pPr>
            <a:r>
              <a:rPr lang="ru-RU" sz="6600" dirty="0" smtClean="0">
                <a:solidFill>
                  <a:srgbClr val="009900"/>
                </a:solidFill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1. 8</a:t>
            </a: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3 =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>
              <a:buNone/>
            </a:pP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Eight  minus  </a:t>
            </a:r>
            <a:r>
              <a:rPr lang="en-US" sz="5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three  </a:t>
            </a:r>
            <a:r>
              <a:rPr lang="en-US" sz="5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is five.</a:t>
            </a:r>
          </a:p>
          <a:p>
            <a:pPr marL="609600" indent="-609600" eaLnBrk="1">
              <a:buFont typeface="Times New Roman" pitchFamily="18" charset="0"/>
              <a:buNone/>
            </a:pP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2. 8 + 5 = 13</a:t>
            </a:r>
          </a:p>
          <a:p>
            <a:pPr marL="609600" indent="-609600" eaLnBrk="1">
              <a:buNone/>
            </a:pP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Eight  and five  is thirteen.</a:t>
            </a:r>
          </a:p>
          <a:p>
            <a:pPr marL="609600" indent="-609600" eaLnBrk="1">
              <a:buFont typeface="Times New Roman" pitchFamily="18" charset="0"/>
              <a:buNone/>
            </a:pPr>
            <a:endParaRPr lang="en-US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>
              <a:buFont typeface="Times New Roman" pitchFamily="18" charset="0"/>
              <a:buNone/>
            </a:pPr>
            <a:endParaRPr lang="en-US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>
              <a:buFont typeface="Times New Roman" pitchFamily="18" charset="0"/>
              <a:buNone/>
            </a:pPr>
            <a:endParaRPr lang="en-US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>
              <a:buFont typeface="Times New Roman" pitchFamily="18" charset="0"/>
              <a:buNone/>
            </a:pPr>
            <a:r>
              <a:rPr lang="en-US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111125" y="207963"/>
            <a:ext cx="9644063" cy="77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3966" y="2779705"/>
            <a:ext cx="7572428" cy="4429156"/>
          </a:xfrm>
        </p:spPr>
        <p:txBody>
          <a:bodyPr/>
          <a:lstStyle/>
          <a:p>
            <a:pPr eaLnBrk="1">
              <a:buFont typeface="Times New Roman" pitchFamily="18" charset="0"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Hands up, hands down,  </a:t>
            </a:r>
          </a:p>
          <a:p>
            <a:pPr eaLnBrk="1">
              <a:buFont typeface="Times New Roman" pitchFamily="18" charset="0"/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Hands on hips, sit down.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>
              <a:buFont typeface="Times New Roman" pitchFamily="18" charset="0"/>
              <a:buNone/>
            </a:pP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Hands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eaLnBrk="1">
              <a:buFont typeface="Times New Roman" pitchFamily="18" charset="0"/>
              <a:buNone/>
            </a:pP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Hands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Sit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One, two, three. Hop, hop, hop.</a:t>
            </a:r>
          </a:p>
          <a:p>
            <a:pPr eaLnBrk="1">
              <a:buNone/>
            </a:pPr>
            <a:r>
              <a:rPr lang="en-US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One, two, three. Stop.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090" y="279375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1948" y="2708267"/>
            <a:ext cx="314327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0048" y="422251"/>
            <a:ext cx="65008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549385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Выбери правильный ответ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old are they?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280" y="1493821"/>
            <a:ext cx="9069387" cy="5334017"/>
          </a:xfrm>
        </p:spPr>
        <p:txBody>
          <a:bodyPr/>
          <a:lstStyle/>
          <a:p>
            <a:pPr lvl="0">
              <a:buNone/>
            </a:pPr>
            <a:endParaRPr lang="en-US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Tom is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                         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6</a:t>
            </a: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 mother is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              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 father is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                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 sister is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                 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 brother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                 </a:t>
            </a:r>
            <a:r>
              <a:rPr lang="en-US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 bwMode="auto">
          <a:xfrm>
            <a:off x="3825866" y="2779705"/>
            <a:ext cx="3571900" cy="785818"/>
          </a:xfrm>
          <a:prstGeom prst="straightConnector1">
            <a:avLst/>
          </a:prstGeom>
          <a:ln>
            <a:solidFill>
              <a:srgbClr val="0099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 bwMode="auto">
          <a:xfrm>
            <a:off x="5254626" y="3565523"/>
            <a:ext cx="2000264" cy="785818"/>
          </a:xfrm>
          <a:prstGeom prst="straightConnector1">
            <a:avLst/>
          </a:prstGeom>
          <a:ln>
            <a:solidFill>
              <a:srgbClr val="0099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 bwMode="auto">
          <a:xfrm>
            <a:off x="5111750" y="4565655"/>
            <a:ext cx="2286016" cy="1643074"/>
          </a:xfrm>
          <a:prstGeom prst="straightConnector1">
            <a:avLst/>
          </a:prstGeom>
          <a:ln>
            <a:solidFill>
              <a:srgbClr val="0099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 bwMode="auto">
          <a:xfrm>
            <a:off x="4897436" y="5280035"/>
            <a:ext cx="2357454" cy="1588"/>
          </a:xfrm>
          <a:prstGeom prst="straightConnector1">
            <a:avLst/>
          </a:prstGeom>
          <a:ln>
            <a:solidFill>
              <a:srgbClr val="0099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 bwMode="auto">
          <a:xfrm rot="5400000" flipH="1" flipV="1">
            <a:off x="4433089" y="3386928"/>
            <a:ext cx="3500462" cy="2428892"/>
          </a:xfrm>
          <a:prstGeom prst="straightConnector1">
            <a:avLst/>
          </a:prstGeom>
          <a:ln>
            <a:solidFill>
              <a:srgbClr val="009900"/>
            </a:solidFill>
            <a:headEnd type="none" w="med" len="med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528" y="1279507"/>
            <a:ext cx="9572692" cy="571504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8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How old are you</a:t>
            </a:r>
            <a:r>
              <a:rPr lang="ru-RU" sz="8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8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Хотите узнать общий возраст вашего класса?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 работа для вас!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835006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группе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3966" y="993755"/>
            <a:ext cx="9501254" cy="600079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Задания:</a:t>
            </a:r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По – очереди задайте друг другу вопрос: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How old are you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 и ответьте на него: </a:t>
            </a:r>
            <a:r>
              <a:rPr lang="en-US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 am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Высчитайте общий возраст своей группы.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Запишите решение в форме примера: _______________________________________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Выберите представителя от группы, который выйдет к доске, запишет ответ на доске. </a:t>
            </a: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 done!</a:t>
            </a:r>
            <a:endParaRPr lang="ru-RU" sz="8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смайл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9916" y="1851011"/>
            <a:ext cx="6286544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321" y="1691605"/>
            <a:ext cx="9069387" cy="4987925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                     познавательно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кучно                           увлекательно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анимательно              весело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еобычно                      понятно                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еинтересно                 здорово</a:t>
            </a:r>
          </a:p>
          <a:p>
            <a:pPr marL="0" indent="0">
              <a:buNone/>
            </a:pPr>
            <a:r>
              <a:rPr 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6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юбопытно                   радостно</a:t>
            </a: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82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468280" y="1993887"/>
            <a:ext cx="8572559" cy="21113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BYE</a:t>
            </a:r>
            <a:r>
              <a:rPr lang="en-US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 </a:t>
            </a:r>
            <a:r>
              <a:rPr lang="en-US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0048" y="4494217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56" y="279375"/>
            <a:ext cx="80724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470" y="3635821"/>
            <a:ext cx="76438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3"/>
          <p:cNvSpPr>
            <a:spLocks noChangeArrowheads="1" noChangeShapeType="1" noTextEdit="1"/>
          </p:cNvSpPr>
          <p:nvPr/>
        </p:nvSpPr>
        <p:spPr bwMode="auto">
          <a:xfrm>
            <a:off x="1295400" y="4208463"/>
            <a:ext cx="4249738" cy="2643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329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25536" y="4922845"/>
            <a:ext cx="3429024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мире чисел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69006" y="279375"/>
            <a:ext cx="3500462" cy="3183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   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54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en-US" sz="5400" b="1" dirty="0" smtClean="0">
                <a:solidFill>
                  <a:srgbClr val="CC66F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5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5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2111354" y="207938"/>
            <a:ext cx="6215075" cy="77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325438" y="993775"/>
            <a:ext cx="878681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111090" y="207963"/>
            <a:ext cx="9713948" cy="661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</a:pPr>
            <a:endParaRPr lang="ru-RU" sz="2400" b="1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4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Повторим названия чисел на русском и английском языках.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Решим задачи и примеры на русском и английском языках.  </a:t>
            </a: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Послушаем, почитаем  числа на английском языке.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56" y="499428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090" y="63656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2" y="4922845"/>
            <a:ext cx="2133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7172" y="4851407"/>
            <a:ext cx="2390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5470" y="2636829"/>
            <a:ext cx="342902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25998" y="2708267"/>
            <a:ext cx="21240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397106" y="993755"/>
            <a:ext cx="1500198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 – </a:t>
            </a:r>
            <a:r>
              <a:rPr lang="en-US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two</a:t>
            </a:r>
          </a:p>
          <a:p>
            <a:r>
              <a:rPr lang="en-US" sz="32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 – five </a:t>
            </a:r>
            <a:endParaRPr lang="ru-RU" sz="32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40246" y="993755"/>
            <a:ext cx="3500462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C66FF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1" dirty="0" smtClean="0">
                <a:solidFill>
                  <a:srgbClr val="CC66FF"/>
                </a:solidFill>
                <a:latin typeface="Times New Roman" pitchFamily="18" charset="0"/>
                <a:cs typeface="Times New Roman" pitchFamily="18" charset="0"/>
              </a:rPr>
              <a:t>0 – ten</a:t>
            </a:r>
          </a:p>
          <a:p>
            <a:r>
              <a:rPr lang="en-US" sz="3200" b="1" dirty="0" smtClean="0">
                <a:solidFill>
                  <a:srgbClr val="CC66FF"/>
                </a:solidFill>
                <a:latin typeface="Times New Roman" pitchFamily="18" charset="0"/>
                <a:cs typeface="Times New Roman" pitchFamily="18" charset="0"/>
              </a:rPr>
              <a:t>15-fifteen</a:t>
            </a:r>
            <a:endParaRPr lang="ru-RU" sz="3200" b="1" dirty="0">
              <a:solidFill>
                <a:srgbClr val="CC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40642" y="207937"/>
            <a:ext cx="2000264" cy="4214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G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en-US" sz="4800" b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     </a:t>
            </a:r>
            <a:r>
              <a:rPr lang="en-US" sz="4800" b="1" dirty="0" err="1" smtClean="0">
                <a:solidFill>
                  <a:srgbClr val="CC66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US" sz="4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8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ru-RU" sz="48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 bwMode="auto">
          <a:xfrm>
            <a:off x="1468412" y="1208069"/>
            <a:ext cx="714380" cy="35719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438" y="850900"/>
            <a:ext cx="5000625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25404" y="3779837"/>
            <a:ext cx="8351837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 t ] - ten, two, eight, twelve, twenty  </a:t>
            </a: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[θ] - three, thirteen, thirty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plus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[m] – minus</a:t>
            </a: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[ə:] - thirteen, thirty</a:t>
            </a: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3600" b="1" dirty="0" err="1">
                <a:latin typeface="Times New Roman" pitchFamily="18" charset="0"/>
                <a:cs typeface="Times New Roman" pitchFamily="18" charset="0"/>
              </a:rPr>
              <a:t>ai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] – five,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nine 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dirty="0"/>
          </a:p>
          <a:p>
            <a:endParaRPr lang="en-US" sz="3600" b="1" i="1" dirty="0"/>
          </a:p>
          <a:p>
            <a:r>
              <a:rPr lang="en-US" sz="3600" b="1" i="1" dirty="0"/>
              <a:t> </a:t>
            </a:r>
          </a:p>
          <a:p>
            <a:r>
              <a:rPr lang="en-US" dirty="0"/>
              <a:t> </a:t>
            </a:r>
          </a:p>
        </p:txBody>
      </p:sp>
      <p:sp>
        <p:nvSpPr>
          <p:cNvPr id="5124" name="Rectangle 37"/>
          <p:cNvSpPr>
            <a:spLocks noChangeArrowheads="1"/>
          </p:cNvSpPr>
          <p:nvPr/>
        </p:nvSpPr>
        <p:spPr bwMode="auto">
          <a:xfrm>
            <a:off x="342900" y="5895975"/>
            <a:ext cx="4413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sz="3600" b="1" i="1"/>
          </a:p>
          <a:p>
            <a:pPr algn="ctr"/>
            <a:r>
              <a:rPr lang="ru-RU" sz="3600" b="1" i="1"/>
              <a:t> </a:t>
            </a:r>
            <a:r>
              <a:rPr lang="en-US" sz="3600" b="1" i="1"/>
              <a:t> </a:t>
            </a:r>
            <a:endParaRPr lang="ru-RU" sz="3600" b="1" i="1"/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</a:pPr>
            <a:endParaRPr lang="ru-RU" sz="3600" b="1" i="1">
              <a:solidFill>
                <a:srgbClr val="000000"/>
              </a:solidFill>
            </a:endParaRPr>
          </a:p>
        </p:txBody>
      </p:sp>
      <p:sp>
        <p:nvSpPr>
          <p:cNvPr id="5125" name="TextBox 14"/>
          <p:cNvSpPr txBox="1">
            <a:spLocks noChangeArrowheads="1"/>
          </p:cNvSpPr>
          <p:nvPr/>
        </p:nvSpPr>
        <p:spPr bwMode="auto">
          <a:xfrm>
            <a:off x="754063" y="279400"/>
            <a:ext cx="7858125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70C0"/>
                </a:solidFill>
              </a:rPr>
              <a:t>Фонетическая зарядка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6326188" y="1979613"/>
            <a:ext cx="328295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54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Назови </a:t>
            </a:r>
          </a:p>
          <a:p>
            <a:r>
              <a:rPr lang="ru-RU" sz="54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соседей числа.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1325563" y="136525"/>
            <a:ext cx="735806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Речевая зарядка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6550046"/>
          </a:xfrm>
        </p:spPr>
        <p:txBody>
          <a:bodyPr/>
          <a:lstStyle/>
          <a:p>
            <a:pPr algn="l"/>
            <a:r>
              <a:rPr lang="en-US" dirty="0" smtClean="0"/>
              <a:t>TWO  </a:t>
            </a:r>
            <a:br>
              <a:rPr lang="en-US" dirty="0" smtClean="0"/>
            </a:br>
            <a:r>
              <a:rPr lang="en-US" dirty="0" smtClean="0"/>
              <a:t>                  SIX  ONE </a:t>
            </a:r>
            <a:br>
              <a:rPr lang="en-US" dirty="0" smtClean="0"/>
            </a:br>
            <a:r>
              <a:rPr lang="en-US" dirty="0" smtClean="0"/>
              <a:t>    TEN                       FOUR 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THREE     </a:t>
            </a:r>
            <a:br>
              <a:rPr lang="en-US" dirty="0" smtClean="0"/>
            </a:br>
            <a:r>
              <a:rPr lang="en-US" dirty="0" smtClean="0"/>
              <a:t>                           SEVEN </a:t>
            </a:r>
            <a:br>
              <a:rPr lang="en-US" dirty="0" smtClean="0"/>
            </a:br>
            <a:r>
              <a:rPr lang="en-US" dirty="0" smtClean="0"/>
              <a:t>            EIGHT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NINE                 FIVE </a:t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4"/>
          <p:cNvSpPr>
            <a:spLocks noChangeArrowheads="1"/>
          </p:cNvSpPr>
          <p:nvPr/>
        </p:nvSpPr>
        <p:spPr bwMode="auto">
          <a:xfrm>
            <a:off x="3468676" y="1208069"/>
            <a:ext cx="3455987" cy="335758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Oval 5"/>
          <p:cNvSpPr>
            <a:spLocks noChangeArrowheads="1"/>
          </p:cNvSpPr>
          <p:nvPr/>
        </p:nvSpPr>
        <p:spPr bwMode="auto">
          <a:xfrm>
            <a:off x="6624637" y="422251"/>
            <a:ext cx="3455988" cy="309562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Oval 6"/>
          <p:cNvSpPr>
            <a:spLocks noChangeArrowheads="1"/>
          </p:cNvSpPr>
          <p:nvPr/>
        </p:nvSpPr>
        <p:spPr bwMode="auto">
          <a:xfrm>
            <a:off x="0" y="279375"/>
            <a:ext cx="3455988" cy="309562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11 - 3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Oval 7"/>
          <p:cNvSpPr>
            <a:spLocks noChangeArrowheads="1"/>
          </p:cNvSpPr>
          <p:nvPr/>
        </p:nvSpPr>
        <p:spPr bwMode="auto">
          <a:xfrm>
            <a:off x="0" y="3208333"/>
            <a:ext cx="3611552" cy="309562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9 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Oval 8"/>
          <p:cNvSpPr>
            <a:spLocks noChangeArrowheads="1"/>
          </p:cNvSpPr>
          <p:nvPr/>
        </p:nvSpPr>
        <p:spPr bwMode="auto">
          <a:xfrm>
            <a:off x="6540510" y="3208333"/>
            <a:ext cx="3540115" cy="3095625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7 + 7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4296" y="279375"/>
            <a:ext cx="4500594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sz="5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3040048" y="4279903"/>
            <a:ext cx="3455987" cy="3071834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8-конечная звезда 1"/>
          <p:cNvSpPr>
            <a:spLocks noChangeArrowheads="1"/>
          </p:cNvSpPr>
          <p:nvPr/>
        </p:nvSpPr>
        <p:spPr bwMode="auto">
          <a:xfrm>
            <a:off x="325404" y="708003"/>
            <a:ext cx="1843088" cy="1485900"/>
          </a:xfrm>
          <a:prstGeom prst="star8">
            <a:avLst>
              <a:gd name="adj" fmla="val 375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6000" dirty="0"/>
              <a:t> </a:t>
            </a: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4" name="10-конечная звезда 3"/>
          <p:cNvSpPr/>
          <p:nvPr/>
        </p:nvSpPr>
        <p:spPr bwMode="auto">
          <a:xfrm>
            <a:off x="4183056" y="1279507"/>
            <a:ext cx="2071688" cy="1714500"/>
          </a:xfrm>
          <a:prstGeom prst="star10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</p:txBody>
      </p:sp>
      <p:sp>
        <p:nvSpPr>
          <p:cNvPr id="7172" name="8-конечная звезда 4"/>
          <p:cNvSpPr>
            <a:spLocks noChangeArrowheads="1"/>
          </p:cNvSpPr>
          <p:nvPr/>
        </p:nvSpPr>
        <p:spPr bwMode="auto">
          <a:xfrm>
            <a:off x="7254890" y="1779573"/>
            <a:ext cx="2143125" cy="1428750"/>
          </a:xfrm>
          <a:prstGeom prst="star8">
            <a:avLst>
              <a:gd name="adj" fmla="val 375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</p:txBody>
      </p:sp>
      <p:sp>
        <p:nvSpPr>
          <p:cNvPr id="6" name="12-конечная звезда 5"/>
          <p:cNvSpPr/>
          <p:nvPr/>
        </p:nvSpPr>
        <p:spPr bwMode="auto">
          <a:xfrm>
            <a:off x="1539850" y="2636829"/>
            <a:ext cx="2143125" cy="1557337"/>
          </a:xfrm>
          <a:prstGeom prst="star12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37</a:t>
            </a:r>
          </a:p>
        </p:txBody>
      </p:sp>
      <p:sp>
        <p:nvSpPr>
          <p:cNvPr id="7174" name="32-конечная звезда 7"/>
          <p:cNvSpPr>
            <a:spLocks noChangeArrowheads="1"/>
          </p:cNvSpPr>
          <p:nvPr/>
        </p:nvSpPr>
        <p:spPr bwMode="auto">
          <a:xfrm>
            <a:off x="539718" y="5065721"/>
            <a:ext cx="2428875" cy="1485900"/>
          </a:xfrm>
          <a:prstGeom prst="star32">
            <a:avLst>
              <a:gd name="adj" fmla="val 375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51</a:t>
            </a:r>
          </a:p>
        </p:txBody>
      </p:sp>
      <p:sp>
        <p:nvSpPr>
          <p:cNvPr id="7175" name="32-конечная звезда 8"/>
          <p:cNvSpPr>
            <a:spLocks noChangeArrowheads="1"/>
          </p:cNvSpPr>
          <p:nvPr/>
        </p:nvSpPr>
        <p:spPr bwMode="auto">
          <a:xfrm>
            <a:off x="7397766" y="4065589"/>
            <a:ext cx="2428875" cy="1571625"/>
          </a:xfrm>
          <a:prstGeom prst="star32">
            <a:avLst>
              <a:gd name="adj" fmla="val 375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</p:txBody>
      </p:sp>
      <p:sp>
        <p:nvSpPr>
          <p:cNvPr id="10" name="6-конечная звезда 9"/>
          <p:cNvSpPr/>
          <p:nvPr/>
        </p:nvSpPr>
        <p:spPr bwMode="auto">
          <a:xfrm>
            <a:off x="4325932" y="3636962"/>
            <a:ext cx="2071702" cy="1500198"/>
          </a:xfrm>
          <a:prstGeom prst="star6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84</a:t>
            </a:r>
          </a:p>
        </p:txBody>
      </p:sp>
      <p:sp>
        <p:nvSpPr>
          <p:cNvPr id="11" name="5-конечная звезда 10"/>
          <p:cNvSpPr/>
          <p:nvPr/>
        </p:nvSpPr>
        <p:spPr bwMode="auto">
          <a:xfrm>
            <a:off x="4397370" y="5494349"/>
            <a:ext cx="2928938" cy="1771650"/>
          </a:xfrm>
          <a:prstGeom prst="star5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96</a:t>
            </a:r>
          </a:p>
        </p:txBody>
      </p:sp>
      <p:sp>
        <p:nvSpPr>
          <p:cNvPr id="7179" name="TextBox 12"/>
          <p:cNvSpPr txBox="1">
            <a:spLocks noChangeArrowheads="1"/>
          </p:cNvSpPr>
          <p:nvPr/>
        </p:nvSpPr>
        <p:spPr bwMode="auto">
          <a:xfrm>
            <a:off x="896908" y="207937"/>
            <a:ext cx="8215312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 числа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461</Words>
  <Application>Microsoft Office PowerPoint</Application>
  <PresentationFormat>Произвольный</PresentationFormat>
  <Paragraphs>144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Impact</vt:lpstr>
      <vt:lpstr>Times New Roman</vt:lpstr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TWO                     SIX  ONE      TEN                       FOUR    THREE                                 SEVEN              EIGHT   NINE                 FIVE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Выбери правильный ответ How old are they?</vt:lpstr>
      <vt:lpstr>Исследовательская работа </vt:lpstr>
      <vt:lpstr>Работа в группе</vt:lpstr>
      <vt:lpstr>Well done!</vt:lpstr>
      <vt:lpstr>Презентация PowerPoint</vt:lpstr>
      <vt:lpstr>До новых встреч!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teacher</cp:lastModifiedBy>
  <cp:revision>122</cp:revision>
  <cp:lastPrinted>1601-01-01T00:00:00Z</cp:lastPrinted>
  <dcterms:created xsi:type="dcterms:W3CDTF">2010-10-20T10:41:27Z</dcterms:created>
  <dcterms:modified xsi:type="dcterms:W3CDTF">2017-05-17T11:05:16Z</dcterms:modified>
</cp:coreProperties>
</file>