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95C567-5899-4F56-BF68-78F1719822CC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807E4-0DFA-4CCA-9950-12C97C9C24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807E4-0DFA-4CCA-9950-12C97C9C24A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но 2 3"/>
          <p:cNvSpPr/>
          <p:nvPr/>
        </p:nvSpPr>
        <p:spPr>
          <a:xfrm>
            <a:off x="214282" y="0"/>
            <a:ext cx="8929718" cy="271462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7772400" cy="1143008"/>
          </a:xfrm>
        </p:spPr>
        <p:txBody>
          <a:bodyPr/>
          <a:lstStyle/>
          <a:p>
            <a:r>
              <a:rPr lang="ru-RU" b="1" i="1" dirty="0" smtClean="0">
                <a:latin typeface="Century Gothic" pitchFamily="34" charset="0"/>
              </a:rPr>
              <a:t>Самые-самые-самые</a:t>
            </a:r>
            <a:endParaRPr lang="ru-RU" b="1" i="1" dirty="0">
              <a:latin typeface="Century Gothic" pitchFamily="34" charset="0"/>
            </a:endParaRPr>
          </a:p>
        </p:txBody>
      </p:sp>
      <p:pic>
        <p:nvPicPr>
          <p:cNvPr id="1026" name="Picture 2" descr="C:\Users\Екатерина\Desktop\Бактерии\depositphotos_107035998-Winner-cup-on-the-pedest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571744"/>
            <a:ext cx="3771905" cy="3983414"/>
          </a:xfrm>
          <a:prstGeom prst="rect">
            <a:avLst/>
          </a:prstGeom>
          <a:noFill/>
        </p:spPr>
      </p:pic>
      <p:pic>
        <p:nvPicPr>
          <p:cNvPr id="1027" name="Picture 3" descr="C:\Users\Екатерина\Desktop\Бактерии\hello_html_a51e1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928934"/>
            <a:ext cx="4883734" cy="31337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401080" cy="5738834"/>
          </a:xfrm>
        </p:spPr>
        <p:txBody>
          <a:bodyPr/>
          <a:lstStyle/>
          <a:p>
            <a:r>
              <a:rPr lang="ru-RU" sz="3600" dirty="0" smtClean="0"/>
              <a:t>- самые плодовитые</a:t>
            </a:r>
          </a:p>
          <a:p>
            <a:pPr>
              <a:buNone/>
            </a:pPr>
            <a:r>
              <a:rPr lang="ru-RU" sz="3600" u="sng" dirty="0" smtClean="0"/>
              <a:t>Размножение бактерий  = деление одной клетки на две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C:\Users\Екатерина\Desktop\Бактерии\размножение-бактери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90" y="2248040"/>
            <a:ext cx="9091610" cy="4609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857232"/>
            <a:ext cx="5500694" cy="600076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1)  Способствуют круговороту веществ в природе (бактерии разложения и гниения)</a:t>
            </a:r>
          </a:p>
          <a:p>
            <a:r>
              <a:rPr lang="ru-RU" sz="3200" b="1" dirty="0" smtClean="0"/>
              <a:t>2) Обогащают почву азотными соединениями, необходимыми для роста растений (почвенные бактерии, клубеньковые бактерии)</a:t>
            </a:r>
            <a:endParaRPr lang="ru-RU" sz="3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6786578" cy="785794"/>
          </a:xfrm>
        </p:spPr>
        <p:txBody>
          <a:bodyPr>
            <a:normAutofit fontScale="90000"/>
          </a:bodyPr>
          <a:lstStyle/>
          <a:p>
            <a:r>
              <a:rPr lang="ru-RU" sz="4400" b="1" u="sng" dirty="0" smtClean="0"/>
              <a:t>Роль бактерий в природе</a:t>
            </a:r>
            <a:endParaRPr lang="ru-RU" sz="4400" b="1" u="sng" dirty="0"/>
          </a:p>
        </p:txBody>
      </p:sp>
      <p:pic>
        <p:nvPicPr>
          <p:cNvPr id="5122" name="Picture 2" descr="C:\Users\Екатерина\Desktop\Бактерии\c9853117013692ff52e49edead1dc5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0"/>
            <a:ext cx="2500298" cy="2998557"/>
          </a:xfrm>
          <a:prstGeom prst="rect">
            <a:avLst/>
          </a:prstGeom>
          <a:noFill/>
        </p:spPr>
      </p:pic>
      <p:pic>
        <p:nvPicPr>
          <p:cNvPr id="5123" name="Picture 3" descr="C:\Users\Екатерина\Desktop\Бактерии\a5c74ff41b86fd659e173020f4abd9e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974530"/>
            <a:ext cx="4143372" cy="2767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357298"/>
            <a:ext cx="8501122" cy="521497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		</a:t>
            </a:r>
            <a:r>
              <a:rPr lang="ru-RU" sz="3600" b="1" dirty="0" smtClean="0"/>
              <a:t>«+»</a:t>
            </a:r>
          </a:p>
          <a:p>
            <a:r>
              <a:rPr lang="ru-RU" sz="3600" b="1" dirty="0" smtClean="0"/>
              <a:t>1)  Использование в пищевой промышленности (молочнокислые бактерии)</a:t>
            </a: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u="sng" dirty="0" smtClean="0"/>
              <a:t>Значение бактерий для человека</a:t>
            </a:r>
            <a:endParaRPr lang="ru-RU" sz="4000" b="1" u="sng" dirty="0"/>
          </a:p>
        </p:txBody>
      </p:sp>
      <p:pic>
        <p:nvPicPr>
          <p:cNvPr id="6146" name="Picture 2" descr="C:\Users\Екатерина\Desktop\Бактерии\6519390_stock-vector-mascot-yogu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857628"/>
            <a:ext cx="3455593" cy="2579696"/>
          </a:xfrm>
          <a:prstGeom prst="rect">
            <a:avLst/>
          </a:prstGeom>
          <a:noFill/>
        </p:spPr>
      </p:pic>
      <p:pic>
        <p:nvPicPr>
          <p:cNvPr id="6147" name="Picture 3" descr="C:\Users\Екатерина\Desktop\Бактерии\depositphotos_14178534-Cartoon-Chees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571876"/>
            <a:ext cx="3600447" cy="29634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357166"/>
            <a:ext cx="5929322" cy="5738834"/>
          </a:xfrm>
        </p:spPr>
        <p:txBody>
          <a:bodyPr/>
          <a:lstStyle/>
          <a:p>
            <a:r>
              <a:rPr lang="ru-RU" sz="4000" b="1" dirty="0" smtClean="0"/>
              <a:t>2) Помогают  обмену веществ в теле, улучшают пищеварение, повышают иммунитет</a:t>
            </a:r>
          </a:p>
          <a:p>
            <a:r>
              <a:rPr lang="ru-RU" sz="4000" b="1" dirty="0" smtClean="0"/>
              <a:t>3) Получение лекарств</a:t>
            </a:r>
          </a:p>
          <a:p>
            <a:r>
              <a:rPr lang="ru-RU" sz="4000" b="1" dirty="0" smtClean="0"/>
              <a:t>4) Очистка воды</a:t>
            </a:r>
          </a:p>
          <a:p>
            <a:endParaRPr lang="ru-RU" dirty="0"/>
          </a:p>
        </p:txBody>
      </p:sp>
      <p:pic>
        <p:nvPicPr>
          <p:cNvPr id="7170" name="Picture 2" descr="C:\Users\Екатерина\Desktop\Бактерии\004341aa00747efc0b3f13775ef51de96f9.840x56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285860"/>
            <a:ext cx="3840278" cy="3786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214290"/>
            <a:ext cx="4714908" cy="61436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	</a:t>
            </a:r>
            <a:r>
              <a:rPr lang="ru-RU" sz="3600" b="1" dirty="0" smtClean="0"/>
              <a:t>«-»</a:t>
            </a:r>
          </a:p>
          <a:p>
            <a:pPr marL="514350" indent="-514350">
              <a:buAutoNum type="arabicParenR"/>
            </a:pPr>
            <a:r>
              <a:rPr lang="ru-RU" sz="3600" b="1" dirty="0" smtClean="0"/>
              <a:t>Болезнетворные бактерии</a:t>
            </a:r>
          </a:p>
          <a:p>
            <a:pPr marL="514350" indent="-514350">
              <a:buAutoNum type="arabicParenR"/>
            </a:pPr>
            <a:endParaRPr lang="ru-RU" sz="3600" b="1" dirty="0" smtClean="0"/>
          </a:p>
          <a:p>
            <a:pPr marL="514350" indent="-514350">
              <a:buAutoNum type="arabicParenR"/>
            </a:pPr>
            <a:endParaRPr lang="ru-RU" sz="3600" b="1" dirty="0" smtClean="0"/>
          </a:p>
          <a:p>
            <a:pPr marL="514350" indent="-514350">
              <a:buAutoNum type="arabicParenR"/>
            </a:pPr>
            <a:endParaRPr lang="ru-RU" sz="3600" b="1" dirty="0" smtClean="0"/>
          </a:p>
          <a:p>
            <a:pPr marL="514350" indent="-514350">
              <a:buAutoNum type="arabicParenR"/>
            </a:pPr>
            <a:r>
              <a:rPr lang="ru-RU" sz="3600" b="1" dirty="0" smtClean="0"/>
              <a:t>Вызывают порчу продуктов питания</a:t>
            </a:r>
            <a:endParaRPr lang="ru-RU" sz="3600" b="1" dirty="0"/>
          </a:p>
        </p:txBody>
      </p:sp>
      <p:pic>
        <p:nvPicPr>
          <p:cNvPr id="8194" name="Picture 2" descr="C:\Users\Екатерина\Desktop\Бактерии\shutterstock_129003743-1024x6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2298" y="4000504"/>
            <a:ext cx="4291703" cy="2857497"/>
          </a:xfrm>
          <a:prstGeom prst="rect">
            <a:avLst/>
          </a:prstGeom>
          <a:noFill/>
        </p:spPr>
      </p:pic>
      <p:pic>
        <p:nvPicPr>
          <p:cNvPr id="8195" name="Picture 3" descr="C:\Users\Екатерина\Desktop\Бактерии\bbb-768x67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96718" y="0"/>
            <a:ext cx="4247282" cy="37376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Екатерина\Desktop\Бактерии\microb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358214" cy="4981495"/>
          </a:xfrm>
          <a:prstGeom prst="rect">
            <a:avLst/>
          </a:prstGeom>
          <a:noFill/>
        </p:spPr>
      </p:pic>
      <p:pic>
        <p:nvPicPr>
          <p:cNvPr id="2050" name="Picture 2" descr="C:\Users\Екатерина\Desktop\Бактерии\animated-microscope-clipart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7525" y="4572000"/>
            <a:ext cx="2276475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5000660" cy="4738702"/>
          </a:xfrm>
        </p:spPr>
        <p:txBody>
          <a:bodyPr/>
          <a:lstStyle/>
          <a:p>
            <a:r>
              <a:rPr lang="ru-RU" sz="4000" b="1" dirty="0" smtClean="0"/>
              <a:t>Бактерия </a:t>
            </a:r>
            <a:r>
              <a:rPr lang="ru-RU" sz="4000" dirty="0" smtClean="0"/>
              <a:t>—  </a:t>
            </a:r>
            <a:r>
              <a:rPr lang="ru-RU" sz="4000" dirty="0" err="1" smtClean="0"/>
              <a:t>прокариотный</a:t>
            </a:r>
            <a:r>
              <a:rPr lang="ru-RU" sz="4000" dirty="0" smtClean="0"/>
              <a:t> (безъядерный) микроорганизм, чаще всего одноклеточный.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/>
          </a:bodyPr>
          <a:lstStyle/>
          <a:p>
            <a:r>
              <a:rPr lang="ru-RU" sz="5400" b="1" u="sng" dirty="0" smtClean="0"/>
              <a:t>Царство Бактерии</a:t>
            </a:r>
            <a:endParaRPr lang="ru-RU" sz="5400" b="1" u="sng" dirty="0"/>
          </a:p>
        </p:txBody>
      </p:sp>
      <p:pic>
        <p:nvPicPr>
          <p:cNvPr id="4098" name="Picture 2" descr="C:\Users\Екатерина\Desktop\Бактерии\микроб-252292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143116"/>
            <a:ext cx="4286248" cy="4282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Екатерина\Desktop\Бактерии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Екатерина\Desktop\Бактерии\img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Екатерина\Desktop\Бактерии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71678"/>
            <a:ext cx="4429124" cy="45720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- самые древние</a:t>
            </a:r>
          </a:p>
          <a:p>
            <a:r>
              <a:rPr lang="ru-RU" sz="3600" b="1" dirty="0" smtClean="0"/>
              <a:t>- самые простые по строению</a:t>
            </a:r>
          </a:p>
          <a:p>
            <a:r>
              <a:rPr lang="ru-RU" sz="3600" b="1" dirty="0" smtClean="0"/>
              <a:t>- самые мелкие </a:t>
            </a:r>
          </a:p>
          <a:p>
            <a:r>
              <a:rPr lang="ru-RU" sz="3600" b="1" dirty="0" smtClean="0"/>
              <a:t>- самые многочисленные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52400"/>
            <a:ext cx="6900882" cy="990584"/>
          </a:xfrm>
        </p:spPr>
        <p:txBody>
          <a:bodyPr>
            <a:normAutofit/>
          </a:bodyPr>
          <a:lstStyle/>
          <a:p>
            <a:r>
              <a:rPr lang="ru-RU" sz="4400" b="1" u="sng" dirty="0" smtClean="0"/>
              <a:t>Самые – </a:t>
            </a:r>
            <a:r>
              <a:rPr lang="ru-RU" sz="4400" b="1" u="sng" dirty="0" err="1" smtClean="0"/>
              <a:t>самые</a:t>
            </a:r>
            <a:r>
              <a:rPr lang="ru-RU" sz="4400" b="1" u="sng" dirty="0" smtClean="0"/>
              <a:t> – </a:t>
            </a:r>
            <a:r>
              <a:rPr lang="ru-RU" sz="4400" b="1" u="sng" dirty="0" err="1" smtClean="0"/>
              <a:t>самые</a:t>
            </a:r>
            <a:r>
              <a:rPr lang="ru-RU" sz="4400" b="1" u="sng" dirty="0" smtClean="0"/>
              <a:t>…</a:t>
            </a:r>
            <a:endParaRPr lang="ru-RU" sz="4400" b="1" u="sng" dirty="0"/>
          </a:p>
        </p:txBody>
      </p:sp>
      <p:pic>
        <p:nvPicPr>
          <p:cNvPr id="1026" name="Picture 2" descr="C:\Users\Екатерина\Desktop\Бактерии\bacterial-diseas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143620"/>
            <a:ext cx="4786314" cy="3829050"/>
          </a:xfrm>
          <a:prstGeom prst="rect">
            <a:avLst/>
          </a:prstGeom>
          <a:noFill/>
        </p:spPr>
      </p:pic>
      <p:pic>
        <p:nvPicPr>
          <p:cNvPr id="1027" name="Picture 3" descr="C:\Users\Екатерина\Desktop\Бактерии\yellow-star-clip-art-at-clkercom-vector-online-royalty-194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714480" cy="1632407"/>
          </a:xfrm>
          <a:prstGeom prst="rect">
            <a:avLst/>
          </a:prstGeom>
          <a:noFill/>
        </p:spPr>
      </p:pic>
      <p:pic>
        <p:nvPicPr>
          <p:cNvPr id="6" name="Picture 3" descr="C:\Users\Екатерина\Desktop\Бактерии\yellow-star-clip-art-at-clkercom-vector-online-royalty-194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5000636"/>
            <a:ext cx="1714480" cy="16324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8686800" cy="588171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- самые выносливые</a:t>
            </a:r>
          </a:p>
          <a:p>
            <a:pPr>
              <a:buNone/>
            </a:pPr>
            <a:r>
              <a:rPr lang="ru-RU" sz="3600" dirty="0" smtClean="0"/>
              <a:t>	</a:t>
            </a:r>
            <a:r>
              <a:rPr lang="ru-RU" sz="3600" b="1" u="sng" dirty="0" smtClean="0"/>
              <a:t>Спора бактерий – приспособление к выживанию в неблагоприятных условиях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2050" name="Picture 2" descr="C:\Users\Екатерина\Desktop\Бактерии\i_0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3657172"/>
            <a:ext cx="6215075" cy="3200827"/>
          </a:xfrm>
          <a:prstGeom prst="rect">
            <a:avLst/>
          </a:prstGeom>
          <a:noFill/>
        </p:spPr>
      </p:pic>
      <p:pic>
        <p:nvPicPr>
          <p:cNvPr id="2051" name="Picture 3" descr="C:\Users\Екатерина\Desktop\Бактерии\bacteria-clipart-green_bacteri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714488"/>
            <a:ext cx="4412757" cy="27929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0"/>
            <a:ext cx="9001156" cy="6096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- самые «всеядные»</a:t>
            </a:r>
          </a:p>
          <a:p>
            <a:pPr>
              <a:buNone/>
            </a:pPr>
            <a:r>
              <a:rPr lang="ru-RU" sz="3600" dirty="0" smtClean="0"/>
              <a:t>			</a:t>
            </a:r>
            <a:r>
              <a:rPr lang="ru-RU" sz="3600" b="1" u="sng" dirty="0" smtClean="0"/>
              <a:t>Типы питания бактерий</a:t>
            </a:r>
          </a:p>
          <a:p>
            <a:pPr marL="514350" indent="-514350">
              <a:buAutoNum type="arabicParenR"/>
            </a:pPr>
            <a:r>
              <a:rPr lang="ru-RU" sz="3600" u="sng" dirty="0" smtClean="0"/>
              <a:t>Автотрофы</a:t>
            </a:r>
            <a:r>
              <a:rPr lang="ru-RU" sz="3600" dirty="0" smtClean="0"/>
              <a:t> (</a:t>
            </a:r>
            <a:r>
              <a:rPr lang="ru-RU" sz="2800" dirty="0" smtClean="0"/>
              <a:t>сами для себя образуют продукты питания из неорганических веществ) </a:t>
            </a:r>
          </a:p>
          <a:p>
            <a:pPr marL="514350" indent="-514350">
              <a:buAutoNum type="arabicParenR"/>
            </a:pPr>
            <a:r>
              <a:rPr lang="ru-RU" sz="3600" u="sng" dirty="0" smtClean="0"/>
              <a:t>Гетеротрофы</a:t>
            </a:r>
            <a:r>
              <a:rPr lang="ru-RU" sz="3600" dirty="0" smtClean="0"/>
              <a:t> </a:t>
            </a:r>
            <a:r>
              <a:rPr lang="ru-RU" sz="2800" dirty="0" smtClean="0"/>
              <a:t>(нуждаются в готовой пище)</a:t>
            </a:r>
          </a:p>
          <a:p>
            <a:pPr marL="514350" indent="-514350">
              <a:buNone/>
            </a:pPr>
            <a:r>
              <a:rPr lang="ru-RU" sz="3600" dirty="0" smtClean="0"/>
              <a:t>- Сапрофиты  </a:t>
            </a:r>
            <a:r>
              <a:rPr lang="ru-RU" sz="2800" dirty="0" smtClean="0"/>
              <a:t>(получают органические вещества из отмерших организмов)</a:t>
            </a:r>
          </a:p>
          <a:p>
            <a:pPr marL="514350" indent="-514350">
              <a:buNone/>
            </a:pPr>
            <a:r>
              <a:rPr lang="ru-RU" sz="3600" dirty="0" smtClean="0"/>
              <a:t>-Паразиты </a:t>
            </a:r>
            <a:r>
              <a:rPr lang="ru-RU" sz="2800" dirty="0" smtClean="0"/>
              <a:t>(получают органические вещества из живых организмов)</a:t>
            </a:r>
            <a:endParaRPr lang="ru-RU" sz="2800" dirty="0"/>
          </a:p>
        </p:txBody>
      </p:sp>
      <p:pic>
        <p:nvPicPr>
          <p:cNvPr id="3074" name="Picture 2" descr="C:\Users\Екатерина\Desktop\Бактерии\cute-cartoon-bacterium-stock-vector-illustration-37100827--5014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4555917"/>
            <a:ext cx="2285984" cy="23020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386</TotalTime>
  <Words>115</Words>
  <PresentationFormat>Экран (4:3)</PresentationFormat>
  <Paragraphs>34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Самые-самые-самые</vt:lpstr>
      <vt:lpstr>Слайд 2</vt:lpstr>
      <vt:lpstr>Царство Бактерии</vt:lpstr>
      <vt:lpstr>Слайд 4</vt:lpstr>
      <vt:lpstr>Слайд 5</vt:lpstr>
      <vt:lpstr>Слайд 6</vt:lpstr>
      <vt:lpstr>Самые – самые – самые…</vt:lpstr>
      <vt:lpstr>Слайд 8</vt:lpstr>
      <vt:lpstr>Слайд 9</vt:lpstr>
      <vt:lpstr>Слайд 10</vt:lpstr>
      <vt:lpstr>Роль бактерий в природе</vt:lpstr>
      <vt:lpstr>Значение бактерий для человека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Самые-самые-самые</dc:title>
  <dc:creator>Екатерина Егорушкина</dc:creator>
  <cp:lastModifiedBy>Екатерина Егорушкина</cp:lastModifiedBy>
  <cp:revision>41</cp:revision>
  <dcterms:created xsi:type="dcterms:W3CDTF">2018-01-10T15:52:40Z</dcterms:created>
  <dcterms:modified xsi:type="dcterms:W3CDTF">2018-01-27T10:25:26Z</dcterms:modified>
</cp:coreProperties>
</file>