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79C9D-56BB-4A73-821D-D70011EDC437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AB20C-020F-42D4-A0E7-26C4DB7720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58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651344" indent="-250517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002068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402895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1803723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204550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605377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006204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407032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fld id="{8E7D9FB8-7191-430F-B05A-F4679EF693C9}" type="slidenum">
              <a:rPr lang="en-GB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</a:t>
            </a:fld>
            <a:endParaRPr lang="en-GB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81208" y="8686460"/>
            <a:ext cx="2968151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883DD3AA-B63D-4A63-B102-E7AEA7FD21BF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1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7030C059-1284-4222-BFC4-03B04EF74E15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1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6390" name="Rectangle 4"/>
          <p:cNvSpPr>
            <a:spLocks noChangeArrowheads="1"/>
          </p:cNvSpPr>
          <p:nvPr>
            <p:ph type="body"/>
          </p:nvPr>
        </p:nvSpPr>
        <p:spPr>
          <a:xfrm>
            <a:off x="685513" y="4343231"/>
            <a:ext cx="5476895" cy="410699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651344" indent="-250517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002068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402895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1803723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204550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605377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006204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407032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fld id="{6117809D-384B-4394-82AA-8BE73E5CFBC5}" type="slidenum">
              <a:rPr lang="en-GB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</a:t>
            </a:fld>
            <a:endParaRPr lang="en-GB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7411" name="Text Box 1"/>
          <p:cNvSpPr txBox="1">
            <a:spLocks noChangeArrowheads="1"/>
          </p:cNvSpPr>
          <p:nvPr/>
        </p:nvSpPr>
        <p:spPr bwMode="auto">
          <a:xfrm>
            <a:off x="3881208" y="8686460"/>
            <a:ext cx="2968151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9F41E1A6-D692-495F-9467-671CF021530D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2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7412" name="Text Box 2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8F1F74AF-5D84-4B37-BE7A-E289F983C794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2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7414" name="Rectangle 4"/>
          <p:cNvSpPr>
            <a:spLocks noChangeArrowheads="1"/>
          </p:cNvSpPr>
          <p:nvPr>
            <p:ph type="body"/>
          </p:nvPr>
        </p:nvSpPr>
        <p:spPr>
          <a:xfrm>
            <a:off x="685513" y="4343231"/>
            <a:ext cx="5476895" cy="410699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651344" indent="-250517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002068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402895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1803723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204550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605377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006204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407032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fld id="{F162B199-8D64-4701-B8B9-10AAA519DBC4}" type="slidenum">
              <a:rPr lang="en-GB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3</a:t>
            </a:fld>
            <a:endParaRPr lang="en-GB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3881208" y="8686460"/>
            <a:ext cx="2968151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ABBE1D27-A898-4193-AB5E-A5D6A8A9475C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3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12BF2C3C-72DD-497A-92F6-6092F6E2B166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3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8438" name="Rectangle 4"/>
          <p:cNvSpPr>
            <a:spLocks noChangeArrowheads="1"/>
          </p:cNvSpPr>
          <p:nvPr>
            <p:ph type="body"/>
          </p:nvPr>
        </p:nvSpPr>
        <p:spPr>
          <a:xfrm>
            <a:off x="685513" y="4343231"/>
            <a:ext cx="5476895" cy="410699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651344" indent="-250517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002068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402895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1803723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204550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605377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006204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407032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fld id="{AC16DA57-9AFC-4326-AD56-F37E2FE97EEF}" type="slidenum">
              <a:rPr lang="en-GB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4</a:t>
            </a:fld>
            <a:endParaRPr lang="en-GB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3881208" y="8686460"/>
            <a:ext cx="2968151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409F0152-AE73-4830-AD53-73FB5715655A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4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6CA21FB4-F812-461B-9B2E-92EF7C576E6A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4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9462" name="Rectangle 4"/>
          <p:cNvSpPr>
            <a:spLocks noChangeArrowheads="1"/>
          </p:cNvSpPr>
          <p:nvPr>
            <p:ph type="body"/>
          </p:nvPr>
        </p:nvSpPr>
        <p:spPr>
          <a:xfrm>
            <a:off x="685513" y="4343231"/>
            <a:ext cx="5476895" cy="410699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651344" indent="-250517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002068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402895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1803723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204550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605377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006204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407032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fld id="{C0AC7A35-BB3A-4B06-A3A3-EC659786D61B}" type="slidenum">
              <a:rPr lang="en-GB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5</a:t>
            </a:fld>
            <a:endParaRPr lang="en-GB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3881208" y="8686460"/>
            <a:ext cx="2968151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C821C805-A130-4314-9552-52FD1E61C303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5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A61A11ED-EB4C-45BD-8890-860E5B9EF48F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5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20486" name="Rectangle 4"/>
          <p:cNvSpPr>
            <a:spLocks noChangeArrowheads="1"/>
          </p:cNvSpPr>
          <p:nvPr>
            <p:ph type="body"/>
          </p:nvPr>
        </p:nvSpPr>
        <p:spPr>
          <a:xfrm>
            <a:off x="685513" y="4343231"/>
            <a:ext cx="5476895" cy="410699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651344" indent="-250517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002068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402895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1803723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204550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605377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006204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407032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fld id="{78CB2B5E-C1F0-4B2E-BB2B-F0C700E1C1D2}" type="slidenum">
              <a:rPr lang="en-GB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6</a:t>
            </a:fld>
            <a:endParaRPr lang="en-GB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3881208" y="8686460"/>
            <a:ext cx="2968151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383A1B96-DDED-4C5E-9CDA-2467175D9D8B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6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BC96CEE0-79C7-4633-B7EE-9C51E3DB48E0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6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21510" name="Rectangle 4"/>
          <p:cNvSpPr>
            <a:spLocks noChangeArrowheads="1"/>
          </p:cNvSpPr>
          <p:nvPr>
            <p:ph type="body"/>
          </p:nvPr>
        </p:nvSpPr>
        <p:spPr>
          <a:xfrm>
            <a:off x="685513" y="4343231"/>
            <a:ext cx="5476895" cy="410699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651344" indent="-250517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002068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402895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1803723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204550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605377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006204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407032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fld id="{2ADF2A8E-5081-4D83-A9E5-AAA43FBE924F}" type="slidenum">
              <a:rPr lang="en-GB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7</a:t>
            </a:fld>
            <a:endParaRPr lang="en-GB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3881208" y="8686460"/>
            <a:ext cx="2968151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B4B94A67-E789-4397-B299-291716DE7658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7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FE76DB63-0446-4684-B554-AAB0C97205C6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7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23558" name="Rectangle 4"/>
          <p:cNvSpPr>
            <a:spLocks noChangeArrowheads="1"/>
          </p:cNvSpPr>
          <p:nvPr>
            <p:ph type="body"/>
          </p:nvPr>
        </p:nvSpPr>
        <p:spPr>
          <a:xfrm>
            <a:off x="685513" y="4343231"/>
            <a:ext cx="5476895" cy="410699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651344" indent="-250517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002068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402895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1803723" indent="-200414" eaLnBrk="0"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204550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605377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006204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407032" indent="-200414" defTabSz="393869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fld id="{334EE59B-DA79-4F7A-8464-31F8289F832D}" type="slidenum">
              <a:rPr lang="en-GB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8</a:t>
            </a:fld>
            <a:endParaRPr lang="en-GB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3881208" y="8686460"/>
            <a:ext cx="2968151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55FC2EA5-E9DC-4644-96FF-F2CB33C22E5D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8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>
              <a:lnSpc>
                <a:spcPct val="95000"/>
              </a:lnSpc>
            </a:pPr>
            <a:fld id="{E630E244-1FAE-47F4-892A-1BFC905D0582}" type="slidenum">
              <a:rPr lang="en-GB" sz="1200">
                <a:solidFill>
                  <a:srgbClr val="000000"/>
                </a:solidFill>
                <a:latin typeface="Times New Roman" pitchFamily="16" charset="0"/>
              </a:rPr>
              <a:pPr algn="r" eaLnBrk="1">
                <a:lnSpc>
                  <a:spcPct val="95000"/>
                </a:lnSpc>
              </a:pPr>
              <a:t>8</a:t>
            </a:fld>
            <a:endParaRPr lang="en-GB" sz="12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5605" name="Text Box 3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25606" name="Rectangle 4"/>
          <p:cNvSpPr>
            <a:spLocks noChangeArrowheads="1"/>
          </p:cNvSpPr>
          <p:nvPr>
            <p:ph type="body"/>
          </p:nvPr>
        </p:nvSpPr>
        <p:spPr>
          <a:xfrm>
            <a:off x="685513" y="4343231"/>
            <a:ext cx="5476895" cy="410699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231841" y="2197671"/>
            <a:ext cx="8912160" cy="84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ru-RU" sz="4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Деепричастие</a:t>
            </a:r>
            <a:endParaRPr lang="en-GB" sz="49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3101760" y="3429000"/>
            <a:ext cx="489600" cy="315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en-GB">
                <a:solidFill>
                  <a:srgbClr val="000000"/>
                </a:solidFill>
              </a:rPr>
              <a:t>   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3101760" y="3429001"/>
            <a:ext cx="164160" cy="393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1306080" y="3429001"/>
            <a:ext cx="816480" cy="393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3265920" y="3429001"/>
            <a:ext cx="2449440" cy="393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2939040" y="3266263"/>
            <a:ext cx="48960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57200" y="5300663"/>
            <a:ext cx="8229600" cy="825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языка: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Г.Н.Бурякова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78172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1+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-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804240" y="760169"/>
            <a:ext cx="7704000" cy="73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endParaRPr lang="en-GB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840960" y="1938443"/>
            <a:ext cx="8303040" cy="3177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>
            <a:spAutoFit/>
          </a:bodyPr>
          <a:lstStyle/>
          <a:p>
            <a:pPr marL="457200" indent="-457200">
              <a:lnSpc>
                <a:spcPct val="93000"/>
              </a:lnSpc>
              <a:buAutoNum type="arabicParenR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меть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определять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выделять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деепричастие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среди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частей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глагола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причастия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наречия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93000"/>
              </a:lnSpc>
              <a:buAutoNum type="arabicParenR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аучиться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находить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деепричастный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оборот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предложении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знать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условия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обособления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деепричастного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latin typeface="Times New Roman" pitchFamily="18" charset="0"/>
                <a:cs typeface="Times New Roman" pitchFamily="18" charset="0"/>
              </a:rPr>
              <a:t>оборота</a:t>
            </a:r>
            <a:r>
              <a:rPr lang="en-GB" sz="24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предложении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667083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2267744" y="2865151"/>
            <a:ext cx="5400600" cy="3499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Деепричастие о</a:t>
            </a:r>
            <a:r>
              <a:rPr lang="en-GB" sz="2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твечает</a:t>
            </a:r>
            <a:r>
              <a:rPr lang="en-GB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en-GB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>
              <a:lnSpc>
                <a:spcPct val="93000"/>
              </a:lnSpc>
            </a:pPr>
            <a:endParaRPr lang="en-GB" sz="2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GB" sz="2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GB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делая</a:t>
            </a: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eaLnBrk="1">
              <a:lnSpc>
                <a:spcPct val="93000"/>
              </a:lnSpc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GB" sz="2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GB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сделав</a:t>
            </a: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eaLnBrk="1">
              <a:lnSpc>
                <a:spcPct val="93000"/>
              </a:lnSpc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GB" sz="2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eaLnBrk="1">
              <a:lnSpc>
                <a:spcPct val="93000"/>
              </a:lnSpc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en-GB" sz="2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каким</a:t>
            </a:r>
            <a:r>
              <a:rPr lang="en-GB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образом</a:t>
            </a: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eaLnBrk="1">
              <a:lnSpc>
                <a:spcPct val="93000"/>
              </a:lnSpc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en-GB" sz="2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</a:t>
            </a: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eaLnBrk="1">
              <a:lnSpc>
                <a:spcPct val="93000"/>
              </a:lnSpc>
            </a:pP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en-GB" sz="2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</a:t>
            </a: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другие</a:t>
            </a:r>
            <a:endParaRPr lang="en-GB" sz="2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</a:pP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771988" y="548680"/>
            <a:ext cx="7704000" cy="73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Деепричастие</a:t>
            </a:r>
            <a:endParaRPr lang="en-GB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628800"/>
            <a:ext cx="8352928" cy="607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Деепричастие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rgbClr val="280099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самостоятельная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часть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которая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обозначает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dirty="0" err="1">
                <a:latin typeface="Times New Roman" pitchFamily="18" charset="0"/>
                <a:cs typeface="Times New Roman" pitchFamily="18" charset="0"/>
              </a:rPr>
              <a:t>добавочное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dirty="0" err="1">
                <a:latin typeface="Times New Roman" pitchFamily="18" charset="0"/>
                <a:cs typeface="Times New Roman" pitchFamily="18" charset="0"/>
              </a:rPr>
              <a:t>действие</a:t>
            </a:r>
            <a:r>
              <a:rPr lang="en-GB" dirty="0">
                <a:solidFill>
                  <a:srgbClr val="28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основному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действию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выраженному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глаголом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сказуемым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06116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5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51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1249016" y="347077"/>
            <a:ext cx="7488832" cy="3794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GB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Признаки</a:t>
            </a:r>
            <a:r>
              <a:rPr lang="en-GB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глагола</a:t>
            </a:r>
            <a:r>
              <a:rPr lang="en-GB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деепричастия</a:t>
            </a:r>
            <a:r>
              <a:rPr lang="en-GB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>
              <a:lnSpc>
                <a:spcPct val="93000"/>
              </a:lnSpc>
            </a:pPr>
            <a:endParaRPr lang="en-GB" b="1" dirty="0">
              <a:solidFill>
                <a:srgbClr val="28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r>
              <a:rPr lang="ru-RU" sz="2200" b="1" i="1" dirty="0" smtClean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ctr" eaLnBrk="1">
              <a:lnSpc>
                <a:spcPct val="93000"/>
              </a:lnSpc>
            </a:pPr>
            <a:r>
              <a:rPr lang="en-GB" sz="2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en-GB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GB" sz="2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endParaRPr lang="en-GB" sz="2000" b="1" i="1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endParaRPr lang="en-GB" sz="2000" b="1" i="1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r>
              <a:rPr lang="en-GB" sz="2000" b="1" i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>
              <a:lnSpc>
                <a:spcPct val="93000"/>
              </a:lnSpc>
            </a:pPr>
            <a:endParaRPr lang="en-GB" sz="2000" i="1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endParaRPr lang="en-GB" sz="2000" i="1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endParaRPr lang="en-GB" sz="2000" i="1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644008" y="1739194"/>
            <a:ext cx="4813920" cy="243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Н.А.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Некрасов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Однажды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…”:</a:t>
            </a:r>
          </a:p>
          <a:p>
            <a:pPr eaLnBrk="1">
              <a:lnSpc>
                <a:spcPct val="93000"/>
              </a:lnSpc>
            </a:pP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…И, </a:t>
            </a:r>
            <a:r>
              <a:rPr lang="en-GB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шествуя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спокойствии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чинном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Лошадку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ведет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уздцы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мужичок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…;</a:t>
            </a: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107504" y="1904710"/>
            <a:ext cx="5220072" cy="3426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И.А.Бунин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“***”:</a:t>
            </a:r>
          </a:p>
          <a:p>
            <a:pPr eaLnBrk="1">
              <a:lnSpc>
                <a:spcPct val="93000"/>
              </a:lnSpc>
            </a:pP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саду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листки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берез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шороха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срывая</a:t>
            </a:r>
            <a:r>
              <a:rPr lang="en-GB" b="1" dirty="0" err="1">
                <a:solidFill>
                  <a:srgbClr val="99284C"/>
                </a:solidFill>
                <a:latin typeface="Times New Roman" pitchFamily="18" charset="0"/>
                <a:cs typeface="Times New Roman" pitchFamily="18" charset="0"/>
              </a:rPr>
              <a:t>сь</a:t>
            </a:r>
            <a:r>
              <a:rPr lang="en-GB" b="1" dirty="0">
                <a:solidFill>
                  <a:srgbClr val="99284C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тонких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паутин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бабочки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блестят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ветвям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цепляя</a:t>
            </a:r>
            <a:r>
              <a:rPr lang="en-GB" dirty="0" err="1">
                <a:solidFill>
                  <a:srgbClr val="99284C"/>
                </a:solidFill>
                <a:latin typeface="Times New Roman" pitchFamily="18" charset="0"/>
                <a:cs typeface="Times New Roman" pitchFamily="18" charset="0"/>
              </a:rPr>
              <a:t>сь</a:t>
            </a:r>
            <a:r>
              <a:rPr lang="en-GB" dirty="0">
                <a:solidFill>
                  <a:srgbClr val="99284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качая</a:t>
            </a:r>
            <a:r>
              <a:rPr lang="en-GB" dirty="0" err="1">
                <a:solidFill>
                  <a:srgbClr val="99284C"/>
                </a:solidFill>
                <a:latin typeface="Times New Roman" pitchFamily="18" charset="0"/>
                <a:cs typeface="Times New Roman" pitchFamily="18" charset="0"/>
              </a:rPr>
              <a:t>сь</a:t>
            </a:r>
            <a:r>
              <a:rPr lang="en-GB" dirty="0">
                <a:solidFill>
                  <a:srgbClr val="99284C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блеклую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траву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беспомощно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летят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-2084469" y="657723"/>
            <a:ext cx="7293600" cy="2177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 eaLnBrk="1">
              <a:lnSpc>
                <a:spcPct val="93000"/>
              </a:lnSpc>
            </a:pPr>
            <a:endParaRPr lang="en-GB" sz="2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endParaRPr lang="en-GB" sz="2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r>
              <a:rPr lang="en-GB" sz="2200" b="1" i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Возвратность</a:t>
            </a:r>
            <a:r>
              <a:rPr lang="en-GB" sz="22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eaLnBrk="1">
              <a:lnSpc>
                <a:spcPct val="93000"/>
              </a:lnSpc>
            </a:pPr>
            <a:endParaRPr lang="en-GB" sz="2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endParaRPr lang="en-GB" sz="2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r>
              <a:rPr lang="en-GB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128" name="Text Box 7"/>
          <p:cNvSpPr txBox="1">
            <a:spLocks noChangeArrowheads="1"/>
          </p:cNvSpPr>
          <p:nvPr/>
        </p:nvSpPr>
        <p:spPr bwMode="auto">
          <a:xfrm>
            <a:off x="908641" y="3467884"/>
            <a:ext cx="1440" cy="31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958205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96000" y="358599"/>
            <a:ext cx="5679360" cy="2737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en-GB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Признаки</a:t>
            </a:r>
            <a:r>
              <a:rPr lang="en-GB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наречия</a:t>
            </a: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GB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деепричастия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eaLnBrk="1">
              <a:lnSpc>
                <a:spcPct val="93000"/>
              </a:lnSpc>
            </a:pPr>
            <a:endParaRPr lang="en-GB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</a:pPr>
            <a:r>
              <a:rPr lang="en-GB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неизменяемость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>
              <a:lnSpc>
                <a:spcPct val="93000"/>
              </a:lnSpc>
            </a:pPr>
            <a:endParaRPr lang="en-GB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GB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предложении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деепричастие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зависит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>
              <a:lnSpc>
                <a:spcPct val="93000"/>
              </a:lnSpc>
            </a:pPr>
            <a:r>
              <a:rPr lang="en-GB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глагола-сказуемого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</a:t>
            </a:r>
            <a:endParaRPr lang="en-GB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</a:pPr>
            <a:endParaRPr lang="en-GB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</a:pPr>
            <a:r>
              <a:rPr lang="en-GB" sz="2400" u="sng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обстоятельством</a:t>
            </a:r>
            <a:r>
              <a:rPr lang="en-GB" sz="24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489600" y="2868782"/>
            <a:ext cx="7905600" cy="243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150000"/>
              </a:lnSpc>
            </a:pPr>
            <a:r>
              <a:rPr lang="en-GB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А.С.Пушкин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GB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!.. </a:t>
            </a:r>
            <a:r>
              <a:rPr lang="en-GB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Крестьянин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торжествуя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…”:</a:t>
            </a:r>
          </a:p>
          <a:p>
            <a:pPr eaLnBrk="1">
              <a:lnSpc>
                <a:spcPct val="150000"/>
              </a:lnSpc>
            </a:pPr>
            <a:endParaRPr lang="en-GB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150000"/>
              </a:lnSpc>
            </a:pP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!.. </a:t>
            </a: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Крестьянин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GB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торжествуя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дровнях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обновляет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путь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лошадка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снег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GB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почуя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Плетется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рысью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как-нибудь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  <p:sp>
        <p:nvSpPr>
          <p:cNvPr id="8196" name="Freeform 4"/>
          <p:cNvSpPr>
            <a:spLocks noChangeArrowheads="1"/>
          </p:cNvSpPr>
          <p:nvPr/>
        </p:nvSpPr>
        <p:spPr bwMode="auto">
          <a:xfrm>
            <a:off x="3211200" y="4271488"/>
            <a:ext cx="1425600" cy="1441"/>
          </a:xfrm>
          <a:custGeom>
            <a:avLst/>
            <a:gdLst>
              <a:gd name="T0" fmla="*/ 0 w 4366"/>
              <a:gd name="T1" fmla="*/ 0 h 6"/>
              <a:gd name="T2" fmla="*/ 565606742 w 4366"/>
              <a:gd name="T3" fmla="*/ 350154 h 6"/>
              <a:gd name="T4" fmla="*/ 0 w 4366"/>
              <a:gd name="T5" fmla="*/ 0 h 6"/>
              <a:gd name="T6" fmla="*/ 0 60000 65536"/>
              <a:gd name="T7" fmla="*/ 0 60000 65536"/>
              <a:gd name="T8" fmla="*/ 0 60000 65536"/>
              <a:gd name="T9" fmla="*/ 0 w 4366"/>
              <a:gd name="T10" fmla="*/ 0 h 6"/>
              <a:gd name="T11" fmla="*/ 4366 w 4366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66" h="6">
                <a:moveTo>
                  <a:pt x="0" y="0"/>
                </a:moveTo>
                <a:lnTo>
                  <a:pt x="4365" y="5"/>
                </a:lnTo>
                <a:lnTo>
                  <a:pt x="0" y="0"/>
                </a:lnTo>
              </a:path>
            </a:pathLst>
          </a:custGeom>
          <a:solidFill>
            <a:srgbClr val="00B8FF"/>
          </a:solidFill>
          <a:ln w="28440">
            <a:solidFill>
              <a:srgbClr val="000000"/>
            </a:solidFill>
            <a:prstDash val="lgDashDot"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Freeform 5"/>
          <p:cNvSpPr>
            <a:spLocks noChangeArrowheads="1"/>
          </p:cNvSpPr>
          <p:nvPr/>
        </p:nvSpPr>
        <p:spPr bwMode="auto">
          <a:xfrm>
            <a:off x="2952000" y="5308397"/>
            <a:ext cx="777600" cy="1441"/>
          </a:xfrm>
          <a:custGeom>
            <a:avLst/>
            <a:gdLst>
              <a:gd name="T0" fmla="*/ 0 w 2382"/>
              <a:gd name="T1" fmla="*/ 0 h 6"/>
              <a:gd name="T2" fmla="*/ 308383235 w 2382"/>
              <a:gd name="T3" fmla="*/ 350154 h 6"/>
              <a:gd name="T4" fmla="*/ 0 w 2382"/>
              <a:gd name="T5" fmla="*/ 0 h 6"/>
              <a:gd name="T6" fmla="*/ 0 60000 65536"/>
              <a:gd name="T7" fmla="*/ 0 60000 65536"/>
              <a:gd name="T8" fmla="*/ 0 60000 65536"/>
              <a:gd name="T9" fmla="*/ 0 w 2382"/>
              <a:gd name="T10" fmla="*/ 0 h 6"/>
              <a:gd name="T11" fmla="*/ 2382 w 2382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82" h="6">
                <a:moveTo>
                  <a:pt x="0" y="0"/>
                </a:moveTo>
                <a:lnTo>
                  <a:pt x="2381" y="5"/>
                </a:lnTo>
                <a:lnTo>
                  <a:pt x="0" y="0"/>
                </a:lnTo>
              </a:path>
            </a:pathLst>
          </a:custGeom>
          <a:solidFill>
            <a:srgbClr val="00B8FF"/>
          </a:solidFill>
          <a:ln w="28440">
            <a:solidFill>
              <a:srgbClr val="000000"/>
            </a:solidFill>
            <a:prstDash val="lgDashDot"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99017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" dur="8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>
                                          <p:val>
                                            <p:strVal val="rgb(0,-52,-52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>
                                          <p:val>
                                            <p:strVal val="rgb(0,-52,-52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14" dur="8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>
                                          <p:val>
                                            <p:strVal val="rgb(0,-52,-52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>
                                          <p:val>
                                            <p:strVal val="rgb(0,-52,-52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19" dur="8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>
                                          <p:val>
                                            <p:strVal val="rgb(0,-52,-52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>
                                          <p:val>
                                            <p:strVal val="rgb(0,-52,-52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26" dur="8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>
                                          <p:val>
                                            <p:strVal val="rgb(0,-52,-52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>
                                          <p:val>
                                            <p:strVal val="rgb(0,-52,-52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8979840" y="1633131"/>
            <a:ext cx="144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8817120" y="1633131"/>
            <a:ext cx="32688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95520" y="393162"/>
            <a:ext cx="8173440" cy="424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GB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Общее</a:t>
            </a:r>
            <a:r>
              <a:rPr lang="en-GB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грамматическое</a:t>
            </a:r>
            <a:r>
              <a:rPr lang="en-GB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en-GB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деепричастия</a:t>
            </a:r>
            <a:r>
              <a:rPr lang="en-GB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GB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</a:pPr>
            <a:endParaRPr lang="en-GB" sz="2400" b="1" dirty="0">
              <a:solidFill>
                <a:srgbClr val="280099"/>
              </a:solidFill>
            </a:endParaRPr>
          </a:p>
          <a:p>
            <a:pPr eaLnBrk="1">
              <a:lnSpc>
                <a:spcPct val="93000"/>
              </a:lnSpc>
            </a:pPr>
            <a:r>
              <a:rPr lang="ru-RU" dirty="0" smtClean="0">
                <a:solidFill>
                  <a:srgbClr val="000000"/>
                </a:solidFill>
              </a:rPr>
              <a:t>                   </a:t>
            </a:r>
            <a:r>
              <a:rPr lang="en-GB" dirty="0" err="1" smtClean="0">
                <a:solidFill>
                  <a:srgbClr val="000000"/>
                </a:solidFill>
              </a:rPr>
              <a:t>обозначение</a:t>
            </a:r>
            <a:r>
              <a:rPr lang="en-GB" dirty="0" smtClean="0">
                <a:solidFill>
                  <a:srgbClr val="000000"/>
                </a:solidFill>
              </a:rPr>
              <a:t>    </a:t>
            </a:r>
            <a:r>
              <a:rPr lang="en-GB" sz="2400" i="1" u="sng" dirty="0" smtClean="0">
                <a:solidFill>
                  <a:srgbClr val="000000"/>
                </a:solidFill>
              </a:rPr>
              <a:t>  </a:t>
            </a:r>
            <a:r>
              <a:rPr lang="en-GB" sz="2400" b="1" i="1" u="sng" dirty="0" err="1">
                <a:solidFill>
                  <a:srgbClr val="FF0000"/>
                </a:solidFill>
              </a:rPr>
              <a:t>добавочного</a:t>
            </a:r>
            <a:r>
              <a:rPr lang="en-GB" sz="2400" b="1" i="1" u="sng" dirty="0">
                <a:solidFill>
                  <a:srgbClr val="FF0000"/>
                </a:solidFill>
              </a:rPr>
              <a:t> </a:t>
            </a:r>
            <a:r>
              <a:rPr lang="en-GB" sz="2400" b="1" i="1" u="sng" dirty="0" err="1">
                <a:solidFill>
                  <a:srgbClr val="FF0000"/>
                </a:solidFill>
              </a:rPr>
              <a:t>действия</a:t>
            </a:r>
            <a:r>
              <a:rPr lang="en-GB" sz="2400" b="1" i="1" u="sng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2342880" y="3338270"/>
            <a:ext cx="2331360" cy="19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4510080" y="3338270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4106880" y="3338271"/>
            <a:ext cx="567360" cy="1539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1195200" y="1834752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78" name="Text Box 9"/>
          <p:cNvSpPr txBox="1">
            <a:spLocks noChangeArrowheads="1"/>
          </p:cNvSpPr>
          <p:nvPr/>
        </p:nvSpPr>
        <p:spPr bwMode="auto">
          <a:xfrm>
            <a:off x="4518720" y="3326749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79" name="Text Box 10"/>
          <p:cNvSpPr txBox="1">
            <a:spLocks noChangeArrowheads="1"/>
          </p:cNvSpPr>
          <p:nvPr/>
        </p:nvSpPr>
        <p:spPr bwMode="auto">
          <a:xfrm>
            <a:off x="4518720" y="3326749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80" name="Text Box 11"/>
          <p:cNvSpPr txBox="1">
            <a:spLocks noChangeArrowheads="1"/>
          </p:cNvSpPr>
          <p:nvPr/>
        </p:nvSpPr>
        <p:spPr bwMode="auto">
          <a:xfrm>
            <a:off x="4518720" y="3326749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81" name="Text Box 12"/>
          <p:cNvSpPr txBox="1">
            <a:spLocks noChangeArrowheads="1"/>
          </p:cNvSpPr>
          <p:nvPr/>
        </p:nvSpPr>
        <p:spPr bwMode="auto">
          <a:xfrm>
            <a:off x="4518720" y="3326749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4518720" y="3326749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83" name="Text Box 14"/>
          <p:cNvSpPr txBox="1">
            <a:spLocks noChangeArrowheads="1"/>
          </p:cNvSpPr>
          <p:nvPr/>
        </p:nvSpPr>
        <p:spPr bwMode="auto">
          <a:xfrm>
            <a:off x="4518720" y="3326749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84" name="Text Box 15"/>
          <p:cNvSpPr txBox="1">
            <a:spLocks noChangeArrowheads="1"/>
          </p:cNvSpPr>
          <p:nvPr/>
        </p:nvSpPr>
        <p:spPr bwMode="auto">
          <a:xfrm>
            <a:off x="4518720" y="3326749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85" name="Text Box 16"/>
          <p:cNvSpPr txBox="1">
            <a:spLocks noChangeArrowheads="1"/>
          </p:cNvSpPr>
          <p:nvPr/>
        </p:nvSpPr>
        <p:spPr bwMode="auto">
          <a:xfrm>
            <a:off x="4518720" y="3326749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86" name="Text Box 17"/>
          <p:cNvSpPr txBox="1">
            <a:spLocks noChangeArrowheads="1"/>
          </p:cNvSpPr>
          <p:nvPr/>
        </p:nvSpPr>
        <p:spPr bwMode="auto">
          <a:xfrm>
            <a:off x="4518720" y="3326749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87" name="Text Box 18"/>
          <p:cNvSpPr txBox="1">
            <a:spLocks noChangeArrowheads="1"/>
          </p:cNvSpPr>
          <p:nvPr/>
        </p:nvSpPr>
        <p:spPr bwMode="auto">
          <a:xfrm>
            <a:off x="4518720" y="3326749"/>
            <a:ext cx="13824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88" name="Text Box 19"/>
          <p:cNvSpPr txBox="1">
            <a:spLocks noChangeArrowheads="1"/>
          </p:cNvSpPr>
          <p:nvPr/>
        </p:nvSpPr>
        <p:spPr bwMode="auto">
          <a:xfrm>
            <a:off x="4518720" y="3326749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7189" name="Text Box 20"/>
          <p:cNvSpPr txBox="1">
            <a:spLocks noChangeArrowheads="1"/>
          </p:cNvSpPr>
          <p:nvPr/>
        </p:nvSpPr>
        <p:spPr bwMode="auto">
          <a:xfrm>
            <a:off x="2481840" y="2176069"/>
            <a:ext cx="4600800" cy="2462659"/>
          </a:xfrm>
          <a:prstGeom prst="rect">
            <a:avLst/>
          </a:prstGeom>
          <a:solidFill>
            <a:srgbClr val="FFFFE2">
              <a:alpha val="5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en-GB" sz="2400">
                <a:solidFill>
                  <a:srgbClr val="000000"/>
                </a:solidFill>
              </a:rPr>
              <a:t>Ф.И.Тютчева “Весенняя гроза”:</a:t>
            </a:r>
          </a:p>
          <a:p>
            <a:pPr eaLnBrk="1">
              <a:lnSpc>
                <a:spcPct val="93000"/>
              </a:lnSpc>
            </a:pPr>
            <a:endParaRPr lang="en-GB" sz="2400">
              <a:solidFill>
                <a:srgbClr val="000000"/>
              </a:solidFill>
            </a:endParaRPr>
          </a:p>
          <a:p>
            <a:pPr eaLnBrk="1">
              <a:lnSpc>
                <a:spcPct val="93000"/>
              </a:lnSpc>
            </a:pPr>
            <a:r>
              <a:rPr lang="en-GB" sz="2400">
                <a:solidFill>
                  <a:srgbClr val="000000"/>
                </a:solidFill>
              </a:rPr>
              <a:t>Люблю грозу в начале мая,</a:t>
            </a:r>
            <a:br>
              <a:rPr lang="en-GB" sz="2400">
                <a:solidFill>
                  <a:srgbClr val="000000"/>
                </a:solidFill>
              </a:rPr>
            </a:br>
            <a:r>
              <a:rPr lang="en-GB" sz="2400">
                <a:solidFill>
                  <a:srgbClr val="000000"/>
                </a:solidFill>
              </a:rPr>
              <a:t>Когда весенний, первый гром,</a:t>
            </a:r>
            <a:br>
              <a:rPr lang="en-GB" sz="2400">
                <a:solidFill>
                  <a:srgbClr val="000000"/>
                </a:solidFill>
              </a:rPr>
            </a:br>
            <a:r>
              <a:rPr lang="en-GB" sz="2400">
                <a:solidFill>
                  <a:srgbClr val="000000"/>
                </a:solidFill>
              </a:rPr>
              <a:t>Как бы</a:t>
            </a:r>
            <a:r>
              <a:rPr lang="en-GB" sz="2500">
                <a:solidFill>
                  <a:srgbClr val="99284C"/>
                </a:solidFill>
              </a:rPr>
              <a:t> резвяся</a:t>
            </a:r>
            <a:r>
              <a:rPr lang="en-GB" sz="2400">
                <a:solidFill>
                  <a:srgbClr val="000000"/>
                </a:solidFill>
              </a:rPr>
              <a:t> и </a:t>
            </a:r>
            <a:r>
              <a:rPr lang="en-GB" sz="2500">
                <a:solidFill>
                  <a:srgbClr val="99284C"/>
                </a:solidFill>
              </a:rPr>
              <a:t>играя</a:t>
            </a:r>
            <a:r>
              <a:rPr lang="en-GB" sz="2400">
                <a:solidFill>
                  <a:srgbClr val="000000"/>
                </a:solidFill>
              </a:rPr>
              <a:t>,</a:t>
            </a:r>
            <a:br>
              <a:rPr lang="en-GB" sz="2400">
                <a:solidFill>
                  <a:srgbClr val="000000"/>
                </a:solidFill>
              </a:rPr>
            </a:br>
            <a:r>
              <a:rPr lang="en-GB" sz="2400" u="sng">
                <a:solidFill>
                  <a:srgbClr val="000000"/>
                </a:solidFill>
              </a:rPr>
              <a:t>Грохочет</a:t>
            </a:r>
            <a:r>
              <a:rPr lang="en-GB" sz="2400">
                <a:solidFill>
                  <a:srgbClr val="000000"/>
                </a:solidFill>
              </a:rPr>
              <a:t> в небе голубом…</a:t>
            </a:r>
          </a:p>
        </p:txBody>
      </p:sp>
      <p:sp>
        <p:nvSpPr>
          <p:cNvPr id="7190" name="AutoShape 21"/>
          <p:cNvSpPr>
            <a:spLocks noChangeArrowheads="1"/>
          </p:cNvSpPr>
          <p:nvPr/>
        </p:nvSpPr>
        <p:spPr bwMode="auto">
          <a:xfrm>
            <a:off x="735840" y="3693988"/>
            <a:ext cx="1624320" cy="2141504"/>
          </a:xfrm>
          <a:custGeom>
            <a:avLst/>
            <a:gdLst>
              <a:gd name="T0" fmla="*/ 2147483647 w 4976"/>
              <a:gd name="T1" fmla="*/ 2147483647 h 6557"/>
              <a:gd name="T2" fmla="*/ 2147483647 w 4976"/>
              <a:gd name="T3" fmla="*/ 2147483647 h 6557"/>
              <a:gd name="T4" fmla="*/ 2147483647 w 4976"/>
              <a:gd name="T5" fmla="*/ 2147483647 h 6557"/>
              <a:gd name="T6" fmla="*/ 2147483647 w 4976"/>
              <a:gd name="T7" fmla="*/ 2147483647 h 6557"/>
              <a:gd name="T8" fmla="*/ 2147483647 w 4976"/>
              <a:gd name="T9" fmla="*/ 2147483647 h 6557"/>
              <a:gd name="T10" fmla="*/ 2147483647 w 4976"/>
              <a:gd name="T11" fmla="*/ 2147483647 h 6557"/>
              <a:gd name="T12" fmla="*/ 2147483647 w 4976"/>
              <a:gd name="T13" fmla="*/ 2147483647 h 6557"/>
              <a:gd name="T14" fmla="*/ 2147483647 w 4976"/>
              <a:gd name="T15" fmla="*/ 2147483647 h 6557"/>
              <a:gd name="T16" fmla="*/ 2147483647 w 4976"/>
              <a:gd name="T17" fmla="*/ 2147483647 h 6557"/>
              <a:gd name="T18" fmla="*/ 2147483647 w 4976"/>
              <a:gd name="T19" fmla="*/ 2147483647 h 6557"/>
              <a:gd name="T20" fmla="*/ 2147483647 w 4976"/>
              <a:gd name="T21" fmla="*/ 2147483647 h 655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976"/>
              <a:gd name="T34" fmla="*/ 0 h 6557"/>
              <a:gd name="T35" fmla="*/ 4976 w 4976"/>
              <a:gd name="T36" fmla="*/ 6557 h 655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976" h="6557">
                <a:moveTo>
                  <a:pt x="85" y="6556"/>
                </a:moveTo>
                <a:cubicBezTo>
                  <a:pt x="104" y="6189"/>
                  <a:pt x="0" y="5800"/>
                  <a:pt x="154" y="5456"/>
                </a:cubicBezTo>
                <a:cubicBezTo>
                  <a:pt x="325" y="5073"/>
                  <a:pt x="504" y="4708"/>
                  <a:pt x="772" y="4356"/>
                </a:cubicBezTo>
                <a:cubicBezTo>
                  <a:pt x="1098" y="3929"/>
                  <a:pt x="1498" y="3619"/>
                  <a:pt x="1837" y="3223"/>
                </a:cubicBezTo>
                <a:cubicBezTo>
                  <a:pt x="2268" y="2719"/>
                  <a:pt x="2535" y="2118"/>
                  <a:pt x="2834" y="1539"/>
                </a:cubicBezTo>
                <a:cubicBezTo>
                  <a:pt x="3072" y="1078"/>
                  <a:pt x="2915" y="224"/>
                  <a:pt x="3418" y="96"/>
                </a:cubicBezTo>
                <a:cubicBezTo>
                  <a:pt x="3798" y="0"/>
                  <a:pt x="3354" y="883"/>
                  <a:pt x="3521" y="1230"/>
                </a:cubicBezTo>
                <a:cubicBezTo>
                  <a:pt x="3730" y="1664"/>
                  <a:pt x="4121" y="1977"/>
                  <a:pt x="4380" y="2398"/>
                </a:cubicBezTo>
                <a:cubicBezTo>
                  <a:pt x="4975" y="3365"/>
                  <a:pt x="4058" y="2257"/>
                  <a:pt x="3830" y="2295"/>
                </a:cubicBezTo>
                <a:cubicBezTo>
                  <a:pt x="3830" y="2295"/>
                  <a:pt x="3830" y="2295"/>
                  <a:pt x="3555" y="2157"/>
                </a:cubicBezTo>
                <a:cubicBezTo>
                  <a:pt x="3555" y="2157"/>
                  <a:pt x="3555" y="2157"/>
                  <a:pt x="85" y="6556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84730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" dur="2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rgb(0,51,51)"/>
                                          </p:val>
                                        </p:tav>
                                        <p:tav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rgb(0,51,51)"/>
                                          </p:val>
                                        </p:tav>
                                        <p:tav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8327521" y="3755915"/>
            <a:ext cx="164160" cy="547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endParaRPr lang="en-GB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>
              <a:lnSpc>
                <a:spcPct val="93000"/>
              </a:lnSpc>
            </a:pPr>
            <a:endParaRPr lang="en-GB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417858" y="631957"/>
            <a:ext cx="6179040" cy="1903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 eaLnBrk="1">
              <a:lnSpc>
                <a:spcPct val="93000"/>
              </a:lnSpc>
            </a:pPr>
            <a:r>
              <a:rPr lang="en-GB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Морфологические</a:t>
            </a:r>
            <a:r>
              <a:rPr lang="en-GB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признаки</a:t>
            </a:r>
            <a:r>
              <a:rPr lang="en-GB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деепричастий</a:t>
            </a:r>
            <a:r>
              <a:rPr lang="en-GB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eaLnBrk="1">
              <a:lnSpc>
                <a:spcPct val="93000"/>
              </a:lnSpc>
            </a:pPr>
            <a:endParaRPr lang="en-GB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сочетание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одном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слове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свойств</a:t>
            </a:r>
            <a:r>
              <a:rPr lang="en-GB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>
              <a:lnSpc>
                <a:spcPct val="93000"/>
              </a:lnSpc>
            </a:pPr>
            <a:endParaRPr lang="en-GB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>
              <a:lnSpc>
                <a:spcPct val="93000"/>
              </a:lnSpc>
            </a:pPr>
            <a:r>
              <a:rPr lang="en-GB" sz="29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глагола</a:t>
            </a:r>
            <a:r>
              <a:rPr lang="en-GB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en-GB" sz="29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наречия</a:t>
            </a:r>
            <a:endParaRPr lang="en-GB" sz="29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1391040" y="3326750"/>
            <a:ext cx="3291840" cy="2890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11560" y="2845739"/>
            <a:ext cx="8064896" cy="2621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лениво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обходя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кругом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обсыпает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ветки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новым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серебром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>
              <a:lnSpc>
                <a:spcPct val="93000"/>
              </a:lnSpc>
            </a:pP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Отражаясь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березы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ломались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пруду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>
              <a:lnSpc>
                <a:spcPct val="93000"/>
              </a:lnSpc>
            </a:pP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месяц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будет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плыть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плыть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роняя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есла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озерам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>
              <a:lnSpc>
                <a:spcPct val="93000"/>
              </a:lnSpc>
            </a:pPr>
            <a:r>
              <a:rPr lang="en-GB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тихо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дремлют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кедры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обвесив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сучья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5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вниз</a:t>
            </a:r>
            <a:r>
              <a:rPr lang="en-GB" sz="25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95736" y="4818530"/>
            <a:ext cx="5238890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3000"/>
              </a:lnSpc>
            </a:pPr>
            <a:r>
              <a:rPr lang="en-GB" sz="28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Морфемные</a:t>
            </a:r>
            <a:r>
              <a:rPr lang="en-GB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признаки</a:t>
            </a:r>
            <a:r>
              <a:rPr lang="en-GB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деепричастий</a:t>
            </a:r>
            <a:r>
              <a:rPr lang="en-GB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93000"/>
              </a:lnSpc>
            </a:pPr>
            <a:endParaRPr lang="en-GB" sz="2800" dirty="0">
              <a:solidFill>
                <a:srgbClr val="28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3000"/>
              </a:lnSpc>
            </a:pPr>
            <a:r>
              <a:rPr lang="en-GB" sz="2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суффиксы</a:t>
            </a:r>
            <a:r>
              <a:rPr lang="en-GB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-а, -я, -в, -</a:t>
            </a:r>
            <a:r>
              <a:rPr lang="en-GB" sz="2800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вши</a:t>
            </a:r>
            <a:r>
              <a:rPr lang="en-GB" sz="28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en-GB" sz="2800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ши</a:t>
            </a:r>
            <a:r>
              <a:rPr lang="en-GB" sz="28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GB" sz="28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14279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177120" y="1556792"/>
            <a:ext cx="8788320" cy="451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Деепричастие с зависимыми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словами -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называется деепричастным оборотом. Он всегда выделяется запятыми</a:t>
            </a:r>
            <a:endParaRPr lang="en-GB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4510080" y="3338270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4510080" y="3338270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4510080" y="3338270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4510080" y="3338270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4510080" y="3338270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1273" name="Text Box 8"/>
          <p:cNvSpPr txBox="1">
            <a:spLocks noChangeArrowheads="1"/>
          </p:cNvSpPr>
          <p:nvPr/>
        </p:nvSpPr>
        <p:spPr bwMode="auto">
          <a:xfrm>
            <a:off x="4510080" y="3338270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4510080" y="3338270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1275" name="AutoShape 10"/>
          <p:cNvSpPr>
            <a:spLocks noChangeArrowheads="1"/>
          </p:cNvSpPr>
          <p:nvPr/>
        </p:nvSpPr>
        <p:spPr bwMode="auto">
          <a:xfrm>
            <a:off x="627840" y="2556269"/>
            <a:ext cx="36000" cy="1440"/>
          </a:xfrm>
          <a:prstGeom prst="star4">
            <a:avLst>
              <a:gd name="adj" fmla="val 125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11276" name="Text Box 11"/>
          <p:cNvSpPr txBox="1">
            <a:spLocks noChangeArrowheads="1"/>
          </p:cNvSpPr>
          <p:nvPr/>
        </p:nvSpPr>
        <p:spPr bwMode="auto">
          <a:xfrm>
            <a:off x="4510081" y="3338270"/>
            <a:ext cx="200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1277" name="Text Box 12"/>
          <p:cNvSpPr txBox="1">
            <a:spLocks noChangeArrowheads="1"/>
          </p:cNvSpPr>
          <p:nvPr/>
        </p:nvSpPr>
        <p:spPr bwMode="auto">
          <a:xfrm>
            <a:off x="4510080" y="3338270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1278" name="Text Box 13"/>
          <p:cNvSpPr txBox="1">
            <a:spLocks noChangeArrowheads="1"/>
          </p:cNvSpPr>
          <p:nvPr/>
        </p:nvSpPr>
        <p:spPr bwMode="auto">
          <a:xfrm>
            <a:off x="4510080" y="3338270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1279" name="Text Box 14"/>
          <p:cNvSpPr txBox="1">
            <a:spLocks noChangeArrowheads="1"/>
          </p:cNvSpPr>
          <p:nvPr/>
        </p:nvSpPr>
        <p:spPr bwMode="auto">
          <a:xfrm>
            <a:off x="4534561" y="3264823"/>
            <a:ext cx="129600" cy="359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en-GB">
                <a:solidFill>
                  <a:srgbClr val="000000"/>
                </a:solidFill>
              </a:rPr>
              <a:t>      </a:t>
            </a:r>
          </a:p>
        </p:txBody>
      </p:sp>
      <p:sp>
        <p:nvSpPr>
          <p:cNvPr id="11280" name="Text Box 15"/>
          <p:cNvSpPr txBox="1">
            <a:spLocks noChangeArrowheads="1"/>
          </p:cNvSpPr>
          <p:nvPr/>
        </p:nvSpPr>
        <p:spPr bwMode="auto">
          <a:xfrm>
            <a:off x="4510080" y="3338270"/>
            <a:ext cx="164160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/>
            <a:endParaRPr lang="ru-RU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96485" y="188641"/>
            <a:ext cx="8064896" cy="8640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eaLnBrk="0" fontAlgn="base" hangingPunct="0">
              <a:lnSpc>
                <a:spcPct val="5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>
              <a:lnSpc>
                <a:spcPct val="93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Деепричастный оборот </a:t>
            </a:r>
          </a:p>
        </p:txBody>
      </p:sp>
    </p:spTree>
    <p:extLst>
      <p:ext uri="{BB962C8B-B14F-4D97-AF65-F5344CB8AC3E}">
        <p14:creationId xmlns:p14="http://schemas.microsoft.com/office/powerpoint/2010/main" val="2134192812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309</Words>
  <Application>Microsoft Office PowerPoint</Application>
  <PresentationFormat>Экран (4:3)</PresentationFormat>
  <Paragraphs>96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АЛЕКСАНДР-ПК</dc:creator>
  <cp:lastModifiedBy>poisk</cp:lastModifiedBy>
  <cp:revision>3</cp:revision>
  <dcterms:created xsi:type="dcterms:W3CDTF">2018-01-27T14:57:50Z</dcterms:created>
  <dcterms:modified xsi:type="dcterms:W3CDTF">2018-01-27T15:48:15Z</dcterms:modified>
</cp:coreProperties>
</file>