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81" r:id="rId3"/>
    <p:sldId id="282" r:id="rId4"/>
    <p:sldId id="280" r:id="rId5"/>
    <p:sldId id="283" r:id="rId6"/>
    <p:sldId id="258" r:id="rId7"/>
    <p:sldId id="284" r:id="rId8"/>
    <p:sldId id="259" r:id="rId9"/>
    <p:sldId id="260" r:id="rId10"/>
    <p:sldId id="262" r:id="rId11"/>
    <p:sldId id="263" r:id="rId12"/>
    <p:sldId id="264" r:id="rId13"/>
    <p:sldId id="265" r:id="rId14"/>
    <p:sldId id="266" r:id="rId15"/>
    <p:sldId id="267" r:id="rId16"/>
    <p:sldId id="271" r:id="rId17"/>
    <p:sldId id="275" r:id="rId18"/>
    <p:sldId id="277" r:id="rId19"/>
    <p:sldId id="278" r:id="rId20"/>
    <p:sldId id="279" r:id="rId21"/>
    <p:sldId id="274" r:id="rId22"/>
    <p:sldId id="28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20" autoAdjust="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06FB4-E62A-454B-A334-9BD32D182793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69B53-B257-4C76-874C-A62CCE39EE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1844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C3D8D2C-0535-4188-A3A7-C6F19AF159F8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C3D8D2C-0535-4188-A3A7-C6F19AF159F8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C3D8D2C-0535-4188-A3A7-C6F19AF159F8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C3D8D2C-0535-4188-A3A7-C6F19AF159F8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D8D2C-0535-4188-A3A7-C6F19AF159F8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C3D8D2C-0535-4188-A3A7-C6F19AF159F8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C3D8D2C-0535-4188-A3A7-C6F19AF159F8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C3D8D2C-0535-4188-A3A7-C6F19AF159F8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DACEE94-A65C-4714-89E2-220AC36F9A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700808"/>
            <a:ext cx="6768752" cy="252028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Развитие творческих способностей младших школьников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157192"/>
            <a:ext cx="3958208" cy="1594030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err="1" smtClean="0"/>
              <a:t>Яхутлева</a:t>
            </a:r>
            <a:r>
              <a:rPr lang="ru-RU" dirty="0" smtClean="0"/>
              <a:t> Н.Н. </a:t>
            </a:r>
            <a:br>
              <a:rPr lang="ru-RU" dirty="0" smtClean="0"/>
            </a:br>
            <a:r>
              <a:rPr lang="ru-RU" dirty="0" smtClean="0"/>
              <a:t>учитель </a:t>
            </a:r>
            <a:r>
              <a:rPr lang="ru-RU" dirty="0"/>
              <a:t>начальных классов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МБОУ «СОШ 10»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97138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Способы  </a:t>
            </a:r>
            <a:r>
              <a:rPr lang="ru-RU" sz="2400" dirty="0"/>
              <a:t>стимулирования творческих </a:t>
            </a:r>
            <a:r>
              <a:rPr lang="ru-RU" sz="2400" dirty="0" smtClean="0"/>
              <a:t>способностей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92514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обеспечение </a:t>
            </a:r>
            <a:r>
              <a:rPr lang="ru-RU" dirty="0"/>
              <a:t>благоприятной атмосферы;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доброжелательность </a:t>
            </a:r>
            <a:r>
              <a:rPr lang="ru-RU" dirty="0"/>
              <a:t>со стороны учителя, его отказ от критики в адрес ребенка;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обогащение </a:t>
            </a:r>
            <a:r>
              <a:rPr lang="ru-RU" dirty="0"/>
              <a:t>окружающей среды ребенка самыми разнообразными новыми для него предметами и стимулами с целью развития его любознательности;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поощрение </a:t>
            </a:r>
            <a:r>
              <a:rPr lang="ru-RU" dirty="0"/>
              <a:t>высказывания оригинальных идей;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обеспечение </a:t>
            </a:r>
            <a:r>
              <a:rPr lang="ru-RU" dirty="0"/>
              <a:t>возможностей для практики;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использование </a:t>
            </a:r>
            <a:r>
              <a:rPr lang="ru-RU" dirty="0"/>
              <a:t>личного примера творческого подхода  к решению проблем;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представление </a:t>
            </a:r>
            <a:r>
              <a:rPr lang="ru-RU" dirty="0"/>
              <a:t>детям возможности активно задавать </a:t>
            </a:r>
            <a:r>
              <a:rPr lang="ru-RU" dirty="0" smtClean="0"/>
              <a:t>вопросы.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472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85921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sz="2700" dirty="0" smtClean="0"/>
              <a:t>Особым </a:t>
            </a:r>
            <a:r>
              <a:rPr lang="ru-RU" sz="2700" dirty="0"/>
              <a:t>направлением в системе развития творческих способностей выступает работа с текстом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2132856"/>
            <a:ext cx="8136904" cy="36004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sz="2800" dirty="0" smtClean="0"/>
              <a:t>Текст-повествование;</a:t>
            </a:r>
          </a:p>
          <a:p>
            <a:pPr>
              <a:buFont typeface="Wingdings" pitchFamily="2" charset="2"/>
              <a:buChar char="q"/>
            </a:pPr>
            <a:endParaRPr lang="ru-RU" sz="2800" dirty="0" smtClean="0"/>
          </a:p>
          <a:p>
            <a:pPr>
              <a:buFont typeface="Wingdings" pitchFamily="2" charset="2"/>
              <a:buChar char="q"/>
            </a:pPr>
            <a:r>
              <a:rPr lang="ru-RU" sz="2800" dirty="0" smtClean="0"/>
              <a:t>Текст-описание;</a:t>
            </a:r>
          </a:p>
          <a:p>
            <a:pPr>
              <a:buFont typeface="Wingdings" pitchFamily="2" charset="2"/>
              <a:buChar char="q"/>
            </a:pPr>
            <a:endParaRPr lang="ru-RU" sz="2800" dirty="0" smtClean="0"/>
          </a:p>
          <a:p>
            <a:pPr>
              <a:buFont typeface="Wingdings" pitchFamily="2" charset="2"/>
              <a:buChar char="q"/>
            </a:pPr>
            <a:r>
              <a:rPr lang="ru-RU" sz="2800" dirty="0" smtClean="0"/>
              <a:t>Текст- рассуждение;</a:t>
            </a:r>
          </a:p>
          <a:p>
            <a:pPr>
              <a:buFont typeface="Wingdings" pitchFamily="2" charset="2"/>
              <a:buChar char="q"/>
            </a:pPr>
            <a:endParaRPr lang="ru-RU" sz="2800" dirty="0" smtClean="0"/>
          </a:p>
          <a:p>
            <a:pPr>
              <a:buFont typeface="Wingdings" pitchFamily="2" charset="2"/>
              <a:buChar char="q"/>
            </a:pPr>
            <a:r>
              <a:rPr lang="ru-RU" sz="2800" dirty="0" smtClean="0"/>
              <a:t>Смешанные типы текста( </a:t>
            </a:r>
            <a:r>
              <a:rPr lang="ru-RU" i="1" dirty="0" smtClean="0"/>
              <a:t>повествование с элементами описания, описание с элементами повествования, описание с элементами рассуждения</a:t>
            </a:r>
            <a:r>
              <a:rPr lang="ru-RU" sz="2800" i="1" dirty="0" smtClean="0"/>
              <a:t> </a:t>
            </a:r>
            <a:r>
              <a:rPr lang="ru-RU" sz="2800" dirty="0" smtClean="0"/>
              <a:t>).</a:t>
            </a:r>
          </a:p>
          <a:p>
            <a:pPr>
              <a:buFont typeface="Wingdings" pitchFamily="2" charset="2"/>
              <a:buChar char="q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470843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260648"/>
            <a:ext cx="8280920" cy="475252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На </a:t>
            </a:r>
            <a:r>
              <a:rPr lang="ru-RU" dirty="0"/>
              <a:t>уроках мы пишем и сочинения-сказки о частях речи и небольшие рассказы с использованием фразеологических оборотов и крылатых выражений, например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0848"/>
            <a:ext cx="4181475" cy="305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060848"/>
            <a:ext cx="388309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52120" y="5143014"/>
            <a:ext cx="2268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«уши развесить»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99409" y="5229200"/>
            <a:ext cx="2877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«заруби себе на носу»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2407013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85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850"/>
                            </p:stCondLst>
                            <p:childTnLst>
                              <p:par>
                                <p:cTn id="2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764704"/>
            <a:ext cx="8003232" cy="4997152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dirty="0"/>
              <a:t>Лингвистические «почемучки» </a:t>
            </a:r>
            <a:r>
              <a:rPr lang="ru-RU" dirty="0"/>
              <a:t>-  </a:t>
            </a:r>
            <a:r>
              <a:rPr lang="ru-RU" i="1" dirty="0"/>
              <a:t>это вопросы, целью которых является активизация мыслительной деятельности учащихся при воспроизведении полученных ранее </a:t>
            </a:r>
            <a:r>
              <a:rPr lang="ru-RU" i="1" dirty="0" smtClean="0"/>
              <a:t>знаний.</a:t>
            </a:r>
          </a:p>
          <a:p>
            <a:pPr>
              <a:buFont typeface="Wingdings" pitchFamily="2" charset="2"/>
              <a:buChar char="v"/>
            </a:pPr>
            <a:endParaRPr lang="ru-RU" i="1" dirty="0" smtClean="0"/>
          </a:p>
          <a:p>
            <a:pPr>
              <a:buFont typeface="Wingdings" pitchFamily="2" charset="2"/>
              <a:buChar char="v"/>
            </a:pPr>
            <a:r>
              <a:rPr lang="ru-RU" b="1" i="1" dirty="0" smtClean="0"/>
              <a:t>Микроисследования </a:t>
            </a:r>
            <a:r>
              <a:rPr lang="ru-RU" i="1" dirty="0" smtClean="0"/>
              <a:t>-  задания </a:t>
            </a:r>
            <a:r>
              <a:rPr lang="ru-RU" i="1" dirty="0"/>
              <a:t>этого типа предполагают формирование у учащихся исследовательских умений (на доступном для определенного возраста уровне</a:t>
            </a:r>
            <a:r>
              <a:rPr lang="ru-RU" i="1" dirty="0" smtClean="0"/>
              <a:t>).</a:t>
            </a:r>
          </a:p>
          <a:p>
            <a:pPr>
              <a:buFont typeface="Wingdings" pitchFamily="2" charset="2"/>
              <a:buChar char="v"/>
            </a:pPr>
            <a:endParaRPr lang="ru-RU" b="1" i="1" dirty="0"/>
          </a:p>
          <a:p>
            <a:pPr>
              <a:buFont typeface="Wingdings" pitchFamily="2" charset="2"/>
              <a:buChar char="v"/>
            </a:pPr>
            <a:r>
              <a:rPr lang="ru-RU" b="1" i="1" dirty="0" smtClean="0"/>
              <a:t>Сочинения </a:t>
            </a:r>
            <a:r>
              <a:rPr lang="ru-RU" b="1" i="1" dirty="0"/>
              <a:t>нетрадиционного </a:t>
            </a:r>
            <a:r>
              <a:rPr lang="ru-RU" b="1" i="1" dirty="0" smtClean="0"/>
              <a:t>содержания.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3003152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210146"/>
          </a:xfrm>
        </p:spPr>
        <p:txBody>
          <a:bodyPr/>
          <a:lstStyle/>
          <a:p>
            <a:r>
              <a:rPr lang="ru-RU" dirty="0" smtClean="0"/>
              <a:t> В </a:t>
            </a:r>
            <a:r>
              <a:rPr lang="ru-RU" dirty="0"/>
              <a:t>курсе математики  можно выделить три основные линии: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916832"/>
            <a:ext cx="7715200" cy="247687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4000" dirty="0" smtClean="0"/>
              <a:t>алгебраическая ;</a:t>
            </a:r>
            <a:endParaRPr lang="ru-RU" sz="4000" dirty="0"/>
          </a:p>
          <a:p>
            <a:pPr>
              <a:buFont typeface="Wingdings" pitchFamily="2" charset="2"/>
              <a:buChar char="Ø"/>
            </a:pPr>
            <a:r>
              <a:rPr lang="ru-RU" sz="4000" dirty="0"/>
              <a:t>арифметическая </a:t>
            </a:r>
            <a:r>
              <a:rPr lang="ru-RU" sz="4000" dirty="0" smtClean="0"/>
              <a:t>;</a:t>
            </a:r>
            <a:endParaRPr lang="ru-RU" sz="4000" dirty="0"/>
          </a:p>
          <a:p>
            <a:pPr>
              <a:buFont typeface="Wingdings" pitchFamily="2" charset="2"/>
              <a:buChar char="Ø"/>
            </a:pPr>
            <a:r>
              <a:rPr lang="ru-RU" sz="4000" dirty="0"/>
              <a:t>г</a:t>
            </a:r>
            <a:r>
              <a:rPr lang="ru-RU" sz="4000" dirty="0" smtClean="0"/>
              <a:t>еометрическая.</a:t>
            </a:r>
            <a:endParaRPr lang="ru-RU" sz="4000" dirty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5461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Интеграции </a:t>
            </a:r>
            <a:r>
              <a:rPr lang="ru-RU" b="1" dirty="0"/>
              <a:t>уроков математики с уроками трудового обучения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880" y="1556792"/>
            <a:ext cx="2859272" cy="1304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828452"/>
            <a:ext cx="2859087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566864"/>
            <a:ext cx="2859087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7" y="3286071"/>
            <a:ext cx="2859087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98774" y="1772816"/>
            <a:ext cx="2859087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91067" y="4777209"/>
            <a:ext cx="285908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8078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838" y="620688"/>
            <a:ext cx="9036496" cy="1800200"/>
          </a:xfrm>
        </p:spPr>
        <p:txBody>
          <a:bodyPr>
            <a:noAutofit/>
          </a:bodyPr>
          <a:lstStyle/>
          <a:p>
            <a:r>
              <a:rPr lang="ru-RU" sz="2400" dirty="0" smtClean="0"/>
              <a:t>  Дети </a:t>
            </a:r>
            <a:r>
              <a:rPr lang="ru-RU" sz="2400" dirty="0"/>
              <a:t>воспринимают лучше не готовые геометрические фигуры и тела, а созданные своими руками: вырезают и наклеивают, моделируют, вырезают развёртки и склеивают, образуют фигуры на подвижных моделях, перегибают бумагу </a:t>
            </a:r>
            <a:r>
              <a:rPr lang="ru-RU" sz="2400" dirty="0" smtClean="0"/>
              <a:t>…</a:t>
            </a:r>
            <a:endParaRPr lang="ru-RU" sz="2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292" y="3008520"/>
            <a:ext cx="2058500" cy="2959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996952"/>
            <a:ext cx="2248148" cy="2951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0" y="5579948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/>
              <a:t>Медведь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971746" y="5579948"/>
            <a:ext cx="2040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/>
              <a:t>Комарик-пискун</a:t>
            </a:r>
          </a:p>
        </p:txBody>
      </p:sp>
    </p:spTree>
    <p:extLst>
      <p:ext uri="{BB962C8B-B14F-4D97-AF65-F5344CB8AC3E}">
        <p14:creationId xmlns:p14="http://schemas.microsoft.com/office/powerpoint/2010/main" xmlns="" val="1157700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835057"/>
            <a:ext cx="2859272" cy="2383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http://stranamasterov.ru/files/u1/slide0022_image08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587186"/>
            <a:ext cx="2105025" cy="28575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79794" y="3217854"/>
            <a:ext cx="4477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Стражник города Треугольников</a:t>
            </a:r>
            <a:r>
              <a:rPr lang="ru-RU" dirty="0"/>
              <a:t>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95382" y="220389"/>
            <a:ext cx="4469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b="1" i="1" dirty="0"/>
              <a:t>Изобразили город Треугольников. </a:t>
            </a:r>
          </a:p>
        </p:txBody>
      </p:sp>
    </p:spTree>
    <p:extLst>
      <p:ext uri="{BB962C8B-B14F-4D97-AF65-F5344CB8AC3E}">
        <p14:creationId xmlns:p14="http://schemas.microsoft.com/office/powerpoint/2010/main" xmlns="" val="73486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К </a:t>
            </a:r>
            <a:r>
              <a:rPr lang="ru-RU" dirty="0"/>
              <a:t>дивергентным задачам относятся задачи на поиск причин событий.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628800"/>
            <a:ext cx="746760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Вот </a:t>
            </a:r>
            <a:r>
              <a:rPr lang="ru-RU" b="1" i="1" dirty="0"/>
              <a:t>несколько ситуаций, требуется определить причины их возникновения:</a:t>
            </a:r>
          </a:p>
          <a:p>
            <a:pPr marL="0" indent="0">
              <a:buNone/>
            </a:pPr>
            <a:endParaRPr lang="ru-RU" b="1" i="1" dirty="0"/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Утром </a:t>
            </a:r>
            <a:r>
              <a:rPr lang="ru-RU" b="1" dirty="0"/>
              <a:t>Дима проснулся раньше обычного.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Солнце </a:t>
            </a:r>
            <a:r>
              <a:rPr lang="ru-RU" b="1" dirty="0"/>
              <a:t>еще не ушло за горизонт, но уже стало темно.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Сидевший </a:t>
            </a:r>
            <a:r>
              <a:rPr lang="ru-RU" b="1" dirty="0"/>
              <a:t>у ног хозяина пес грозно зарычал на маленького котенка.</a:t>
            </a:r>
          </a:p>
          <a:p>
            <a:pPr>
              <a:buFont typeface="Wingdings" pitchFamily="2" charset="2"/>
              <a:buChar char="v"/>
            </a:pPr>
            <a:endParaRPr lang="ru-RU" b="1" i="1" dirty="0"/>
          </a:p>
          <a:p>
            <a:pPr marL="0" indent="0">
              <a:buNone/>
            </a:pPr>
            <a:endParaRPr lang="ru-RU" b="1" i="1" dirty="0"/>
          </a:p>
          <a:p>
            <a:pPr marL="0" indent="0">
              <a:buNone/>
            </a:pP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2758569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96752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  Другой </a:t>
            </a:r>
            <a:r>
              <a:rPr lang="ru-RU" sz="2700" dirty="0"/>
              <a:t>вариант вышеописанного задания: придумай и расскажи, что произошло у каждого из героев.</a:t>
            </a:r>
            <a:br>
              <a:rPr lang="ru-RU" sz="27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39610"/>
            <a:ext cx="5216753" cy="3633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5373216"/>
            <a:ext cx="864096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i="1" dirty="0" smtClean="0"/>
              <a:t>Ребенок </a:t>
            </a:r>
            <a:r>
              <a:rPr lang="ru-RU" sz="2400" b="1" i="1" dirty="0"/>
              <a:t>должен понять эмоциональное состояние каждого из мальчиков и рассказать, что с ними произошло. </a:t>
            </a:r>
          </a:p>
          <a:p>
            <a:endParaRPr lang="ru-RU" sz="2400" b="1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1657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2060"/>
                </a:solidFill>
              </a:rPr>
              <a:t>Федеральный компонент государственного стандарта</a:t>
            </a:r>
          </a:p>
        </p:txBody>
      </p:sp>
      <p:sp>
        <p:nvSpPr>
          <p:cNvPr id="31747" name="Содержимое 3"/>
          <p:cNvSpPr>
            <a:spLocks noGrp="1"/>
          </p:cNvSpPr>
          <p:nvPr>
            <p:ph idx="1"/>
          </p:nvPr>
        </p:nvSpPr>
        <p:spPr>
          <a:xfrm>
            <a:off x="357188" y="1928813"/>
            <a:ext cx="8286750" cy="41148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b="1" smtClean="0">
                <a:latin typeface="Monotype Corsiva" pitchFamily="66" charset="0"/>
              </a:rPr>
              <a:t>определил качественно новую личностно-ориентированную развивающую модель массовой начальной школы, призванную обеспечить достижение следующих основных  целей: </a:t>
            </a:r>
          </a:p>
          <a:p>
            <a:pPr>
              <a:buFont typeface="Wingdings" pitchFamily="2" charset="2"/>
              <a:buChar char="Ø"/>
            </a:pPr>
            <a:endParaRPr lang="ru-RU" sz="4400" b="1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  Второй </a:t>
            </a:r>
            <a:r>
              <a:rPr lang="ru-RU" sz="2400" dirty="0"/>
              <a:t>вариант этого типа заданий: посмотри на рисунки и придумай сказку, в которой участвовали бы все эти персонажи.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44824"/>
            <a:ext cx="5814557" cy="4605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0181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55632" cy="770384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6768752" cy="5544616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/>
              <a:t>Развитие творческих способностей учащихся зависит от эффективности </a:t>
            </a:r>
            <a:r>
              <a:rPr lang="ru-RU" b="1" dirty="0" smtClean="0"/>
              <a:t>используемых </a:t>
            </a:r>
            <a:r>
              <a:rPr lang="ru-RU" b="1" dirty="0"/>
              <a:t>учителем методов и приёмов и того, насколько творчески он </a:t>
            </a:r>
            <a:r>
              <a:rPr lang="ru-RU" b="1" dirty="0" smtClean="0"/>
              <a:t>подходит </a:t>
            </a:r>
            <a:r>
              <a:rPr lang="ru-RU" b="1" dirty="0"/>
              <a:t>к данной проблеме</a:t>
            </a:r>
            <a:r>
              <a:rPr lang="ru-RU" b="1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Использование различных видов и форм творческих заданий позволило достичь определенного уровня в развитии творческих способностей, который оказался посильным для каждого ученика. </a:t>
            </a:r>
            <a:r>
              <a:rPr lang="ru-RU" b="1" dirty="0" smtClean="0"/>
              <a:t>Систематическая работа по развитию творческих способностей дает следующие результаты: дети вырастают любознательными, активными, умеющими учиться, настоящими мечтателями и фантазерами, людьми, способными видеть чудо в привычных вещах. </a:t>
            </a:r>
            <a:r>
              <a:rPr lang="ru-RU" dirty="0" smtClean="0"/>
              <a:t>Собственное творчество детей помогает прочнее усваивать и запоминать теоретические сведения. Легче решается проблема мотивации, дети сами проявляют желание творить. Важным моментом является то, что творческие работы привлекают внимание всех детей, здесь они открываются с положительной стороны.</a:t>
            </a:r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76730" y="404664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20968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6481" y="1600009"/>
            <a:ext cx="8226720" cy="4524955"/>
          </a:xfrm>
        </p:spPr>
        <p:txBody>
          <a:bodyPr lIns="82945" tIns="41473" rIns="82945" bIns="41473"/>
          <a:lstStyle/>
          <a:p>
            <a:r>
              <a:rPr lang="ba-RU" smtClean="0">
                <a:solidFill>
                  <a:schemeClr val="accent2"/>
                </a:solidFill>
              </a:rPr>
              <a:t>Спасибо за внимание!</a:t>
            </a:r>
            <a:endParaRPr lang="ru-RU" smtClean="0">
              <a:solidFill>
                <a:schemeClr val="accent2"/>
              </a:solidFill>
            </a:endParaRP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295840" cy="5486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357188"/>
            <a:ext cx="7958138" cy="5838825"/>
          </a:xfrm>
        </p:spPr>
        <p:txBody>
          <a:bodyPr/>
          <a:lstStyle/>
          <a:p>
            <a:r>
              <a:rPr lang="ru-RU" dirty="0" smtClean="0"/>
              <a:t>освоение системы знаний, умений и навыков, опыта осуществления </a:t>
            </a:r>
            <a:r>
              <a:rPr lang="ru-RU" dirty="0" smtClean="0"/>
              <a:t>разнообразных </a:t>
            </a:r>
            <a:r>
              <a:rPr lang="ru-RU" dirty="0" smtClean="0"/>
              <a:t>видов деятельности; </a:t>
            </a:r>
          </a:p>
          <a:p>
            <a:r>
              <a:rPr lang="ru-RU" dirty="0" smtClean="0"/>
              <a:t>духовно-нравственное и эстетическое воспитание; </a:t>
            </a:r>
          </a:p>
          <a:p>
            <a:r>
              <a:rPr lang="ru-RU" dirty="0" smtClean="0"/>
              <a:t>охрана и укрепление физического и психического здоровья детей; </a:t>
            </a:r>
          </a:p>
          <a:p>
            <a:r>
              <a:rPr lang="ru-RU" dirty="0" smtClean="0"/>
              <a:t>развитие личности школьника, его творческих способностей, интереса к учению, формирование желания и умения учиться.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 со стрелкой вниз 4"/>
          <p:cNvSpPr/>
          <p:nvPr/>
        </p:nvSpPr>
        <p:spPr>
          <a:xfrm>
            <a:off x="3143250" y="500063"/>
            <a:ext cx="3143250" cy="1571625"/>
          </a:xfrm>
          <a:prstGeom prst="downArrowCallou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школа</a:t>
            </a:r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6215063" y="1571625"/>
            <a:ext cx="2500312" cy="1857375"/>
          </a:xfrm>
          <a:prstGeom prst="curvedLef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30305"/>
                </a:solidFill>
              </a:rPr>
              <a:t>ученик</a:t>
            </a:r>
          </a:p>
        </p:txBody>
      </p:sp>
      <p:sp>
        <p:nvSpPr>
          <p:cNvPr id="8" name="Выгнутая влево стрелка 7"/>
          <p:cNvSpPr/>
          <p:nvPr/>
        </p:nvSpPr>
        <p:spPr>
          <a:xfrm>
            <a:off x="714375" y="1571625"/>
            <a:ext cx="2428875" cy="1928813"/>
          </a:xfrm>
          <a:prstGeom prst="curved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30305"/>
                </a:solidFill>
              </a:rPr>
              <a:t>учитель</a:t>
            </a:r>
          </a:p>
        </p:txBody>
      </p:sp>
      <p:sp>
        <p:nvSpPr>
          <p:cNvPr id="9" name="Овал 8"/>
          <p:cNvSpPr/>
          <p:nvPr/>
        </p:nvSpPr>
        <p:spPr>
          <a:xfrm>
            <a:off x="2714625" y="3214688"/>
            <a:ext cx="4357688" cy="1643062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</a:rPr>
              <a:t>Творческие способности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 bwMode="auto">
          <a:xfrm>
            <a:off x="2643188" y="2428875"/>
            <a:ext cx="3786187" cy="1428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r>
              <a:rPr lang="ru-RU" sz="3200" b="1" dirty="0">
                <a:solidFill>
                  <a:srgbClr val="030305"/>
                </a:solidFill>
                <a:latin typeface="Times New Roman" pitchFamily="18" charset="0"/>
                <a:cs typeface="+mn-cs"/>
              </a:rPr>
              <a:t>Творческие способности</a:t>
            </a:r>
          </a:p>
        </p:txBody>
      </p:sp>
      <p:sp>
        <p:nvSpPr>
          <p:cNvPr id="6" name="Стрелка вверх 5"/>
          <p:cNvSpPr>
            <a:spLocks noChangeArrowheads="1"/>
          </p:cNvSpPr>
          <p:nvPr/>
        </p:nvSpPr>
        <p:spPr bwMode="auto">
          <a:xfrm>
            <a:off x="4286250" y="1500188"/>
            <a:ext cx="500063" cy="928687"/>
          </a:xfrm>
          <a:prstGeom prst="upArrow">
            <a:avLst>
              <a:gd name="adj1" fmla="val 50000"/>
              <a:gd name="adj2" fmla="val 4999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sz="2400">
              <a:latin typeface="Times New Roman" pitchFamily="18" charset="0"/>
            </a:endParaRPr>
          </a:p>
        </p:txBody>
      </p:sp>
      <p:sp>
        <p:nvSpPr>
          <p:cNvPr id="7" name="Стрелка вверх 6"/>
          <p:cNvSpPr>
            <a:spLocks noChangeArrowheads="1"/>
          </p:cNvSpPr>
          <p:nvPr/>
        </p:nvSpPr>
        <p:spPr bwMode="auto">
          <a:xfrm rot="2750454">
            <a:off x="6490495" y="1799431"/>
            <a:ext cx="500062" cy="1323975"/>
          </a:xfrm>
          <a:prstGeom prst="upArrow">
            <a:avLst>
              <a:gd name="adj1" fmla="val 50000"/>
              <a:gd name="adj2" fmla="val 49998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sz="2400">
              <a:latin typeface="Times New Roman" pitchFamily="18" charset="0"/>
            </a:endParaRPr>
          </a:p>
        </p:txBody>
      </p:sp>
      <p:sp>
        <p:nvSpPr>
          <p:cNvPr id="8" name="Стрелка вверх 7"/>
          <p:cNvSpPr>
            <a:spLocks noChangeArrowheads="1"/>
          </p:cNvSpPr>
          <p:nvPr/>
        </p:nvSpPr>
        <p:spPr bwMode="auto">
          <a:xfrm rot="-2497515">
            <a:off x="2324100" y="1878013"/>
            <a:ext cx="500063" cy="1123950"/>
          </a:xfrm>
          <a:prstGeom prst="upArrow">
            <a:avLst>
              <a:gd name="adj1" fmla="val 50000"/>
              <a:gd name="adj2" fmla="val 5002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sz="2400">
              <a:latin typeface="Times New Roman" pitchFamily="18" charset="0"/>
            </a:endParaRPr>
          </a:p>
        </p:txBody>
      </p:sp>
      <p:sp>
        <p:nvSpPr>
          <p:cNvPr id="9" name="Стрелка вверх 8"/>
          <p:cNvSpPr>
            <a:spLocks noChangeArrowheads="1"/>
          </p:cNvSpPr>
          <p:nvPr/>
        </p:nvSpPr>
        <p:spPr bwMode="auto">
          <a:xfrm rot="-8270615">
            <a:off x="2178050" y="3340100"/>
            <a:ext cx="566738" cy="1601788"/>
          </a:xfrm>
          <a:prstGeom prst="upArrow">
            <a:avLst>
              <a:gd name="adj1" fmla="val 50000"/>
              <a:gd name="adj2" fmla="val 49919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sz="2400">
              <a:latin typeface="Times New Roman" pitchFamily="18" charset="0"/>
            </a:endParaRPr>
          </a:p>
        </p:txBody>
      </p:sp>
      <p:sp>
        <p:nvSpPr>
          <p:cNvPr id="10" name="Стрелка вверх 9"/>
          <p:cNvSpPr>
            <a:spLocks noChangeArrowheads="1"/>
          </p:cNvSpPr>
          <p:nvPr/>
        </p:nvSpPr>
        <p:spPr bwMode="auto">
          <a:xfrm rot="8690563">
            <a:off x="6311900" y="3365500"/>
            <a:ext cx="500063" cy="1489075"/>
          </a:xfrm>
          <a:prstGeom prst="upArrow">
            <a:avLst>
              <a:gd name="adj1" fmla="val 50000"/>
              <a:gd name="adj2" fmla="val 5000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sz="2400">
              <a:latin typeface="Times New Roman" pitchFamily="18" charset="0"/>
            </a:endParaRPr>
          </a:p>
        </p:txBody>
      </p:sp>
      <p:sp>
        <p:nvSpPr>
          <p:cNvPr id="11" name="Стрелка вверх 10"/>
          <p:cNvSpPr>
            <a:spLocks noChangeArrowheads="1"/>
          </p:cNvSpPr>
          <p:nvPr/>
        </p:nvSpPr>
        <p:spPr bwMode="auto">
          <a:xfrm rot="10800000">
            <a:off x="4214813" y="3857625"/>
            <a:ext cx="500062" cy="1571625"/>
          </a:xfrm>
          <a:prstGeom prst="upArrow">
            <a:avLst>
              <a:gd name="adj1" fmla="val 50000"/>
              <a:gd name="adj2" fmla="val 4999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sz="2400">
              <a:latin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 bwMode="auto">
          <a:xfrm>
            <a:off x="3357563" y="714375"/>
            <a:ext cx="2500312" cy="78581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ru-RU" sz="2400" b="1" dirty="0">
                <a:solidFill>
                  <a:srgbClr val="030305"/>
                </a:solidFill>
                <a:latin typeface="Times New Roman" pitchFamily="18" charset="0"/>
                <a:cs typeface="+mn-cs"/>
              </a:rPr>
              <a:t>литература</a:t>
            </a:r>
          </a:p>
        </p:txBody>
      </p:sp>
      <p:sp>
        <p:nvSpPr>
          <p:cNvPr id="13" name="Овал 12"/>
          <p:cNvSpPr/>
          <p:nvPr/>
        </p:nvSpPr>
        <p:spPr bwMode="auto">
          <a:xfrm>
            <a:off x="6715125" y="1214438"/>
            <a:ext cx="2143125" cy="85725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rgbClr val="030305"/>
                </a:solidFill>
                <a:latin typeface="Times New Roman" pitchFamily="18" charset="0"/>
                <a:cs typeface="+mn-cs"/>
              </a:rPr>
              <a:t>музыка</a:t>
            </a:r>
          </a:p>
        </p:txBody>
      </p:sp>
      <p:sp>
        <p:nvSpPr>
          <p:cNvPr id="14" name="Овал 13"/>
          <p:cNvSpPr/>
          <p:nvPr/>
        </p:nvSpPr>
        <p:spPr bwMode="auto">
          <a:xfrm>
            <a:off x="500063" y="1143000"/>
            <a:ext cx="2500312" cy="100012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rgbClr val="030305"/>
                </a:solidFill>
                <a:latin typeface="Times New Roman" pitchFamily="18" charset="0"/>
                <a:cs typeface="+mn-cs"/>
              </a:rPr>
              <a:t>русский язык</a:t>
            </a:r>
          </a:p>
        </p:txBody>
      </p:sp>
      <p:sp>
        <p:nvSpPr>
          <p:cNvPr id="15" name="Овал 14"/>
          <p:cNvSpPr/>
          <p:nvPr/>
        </p:nvSpPr>
        <p:spPr bwMode="auto">
          <a:xfrm>
            <a:off x="500063" y="4714875"/>
            <a:ext cx="1928812" cy="785813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rgbClr val="030305"/>
                </a:solidFill>
                <a:latin typeface="Times New Roman" pitchFamily="18" charset="0"/>
                <a:cs typeface="+mn-cs"/>
              </a:rPr>
              <a:t>изо</a:t>
            </a:r>
          </a:p>
        </p:txBody>
      </p:sp>
      <p:sp>
        <p:nvSpPr>
          <p:cNvPr id="16" name="Овал 15"/>
          <p:cNvSpPr/>
          <p:nvPr/>
        </p:nvSpPr>
        <p:spPr bwMode="auto">
          <a:xfrm>
            <a:off x="3357563" y="5429250"/>
            <a:ext cx="2500312" cy="71437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ru-RU" sz="2400" b="1" dirty="0">
                <a:solidFill>
                  <a:srgbClr val="030305"/>
                </a:solidFill>
                <a:latin typeface="Times New Roman" pitchFamily="18" charset="0"/>
                <a:cs typeface="+mn-cs"/>
              </a:rPr>
              <a:t>технология</a:t>
            </a:r>
          </a:p>
        </p:txBody>
      </p:sp>
      <p:sp>
        <p:nvSpPr>
          <p:cNvPr id="17" name="Овал 16"/>
          <p:cNvSpPr/>
          <p:nvPr/>
        </p:nvSpPr>
        <p:spPr bwMode="auto">
          <a:xfrm>
            <a:off x="6357938" y="4714875"/>
            <a:ext cx="2571750" cy="857250"/>
          </a:xfrm>
          <a:prstGeom prst="ellipse">
            <a:avLst/>
          </a:prstGeom>
          <a:solidFill>
            <a:schemeClr val="bg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ru-RU" sz="2400" b="1" dirty="0">
                <a:solidFill>
                  <a:srgbClr val="030305"/>
                </a:solidFill>
                <a:latin typeface="Times New Roman" pitchFamily="18" charset="0"/>
                <a:cs typeface="+mn-cs"/>
              </a:rPr>
              <a:t>математика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36904" cy="1080120"/>
          </a:xfrm>
        </p:spPr>
        <p:txBody>
          <a:bodyPr/>
          <a:lstStyle/>
          <a:p>
            <a:r>
              <a:rPr lang="ru-RU" dirty="0" smtClean="0"/>
              <a:t>Что такое творческие способности?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2276872"/>
            <a:ext cx="8280920" cy="298092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  </a:t>
            </a:r>
            <a:r>
              <a:rPr lang="ru-RU" sz="3200" b="1" dirty="0" smtClean="0"/>
              <a:t>Творческие способности</a:t>
            </a:r>
            <a:r>
              <a:rPr lang="ru-RU" b="1" dirty="0" smtClean="0"/>
              <a:t>- это индивидуальные </a:t>
            </a:r>
            <a:r>
              <a:rPr lang="ru-RU" b="1" dirty="0"/>
              <a:t>психологические особенности ребенка, которые не зависят от умственных способностей и проявляются в детской фантазии, воображении, особом видении мира, своей точке зрения на окружающую действительность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35216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уб 1"/>
          <p:cNvSpPr/>
          <p:nvPr/>
        </p:nvSpPr>
        <p:spPr>
          <a:xfrm>
            <a:off x="428625" y="4714875"/>
            <a:ext cx="3643313" cy="1714500"/>
          </a:xfrm>
          <a:prstGeom prst="cub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30305"/>
                </a:solidFill>
              </a:rPr>
              <a:t>Подготовительный этап </a:t>
            </a:r>
          </a:p>
        </p:txBody>
      </p:sp>
      <p:sp>
        <p:nvSpPr>
          <p:cNvPr id="3" name="Куб 2"/>
          <p:cNvSpPr/>
          <p:nvPr/>
        </p:nvSpPr>
        <p:spPr>
          <a:xfrm>
            <a:off x="785813" y="3286125"/>
            <a:ext cx="3643312" cy="1714500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30305"/>
                </a:solidFill>
              </a:rPr>
              <a:t>Основной этап</a:t>
            </a:r>
          </a:p>
        </p:txBody>
      </p:sp>
      <p:sp>
        <p:nvSpPr>
          <p:cNvPr id="4" name="Куб 3"/>
          <p:cNvSpPr/>
          <p:nvPr/>
        </p:nvSpPr>
        <p:spPr>
          <a:xfrm>
            <a:off x="1143000" y="1857375"/>
            <a:ext cx="3643313" cy="1714500"/>
          </a:xfrm>
          <a:prstGeom prst="cub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30305"/>
                </a:solidFill>
              </a:rPr>
              <a:t>Завершающий  этап</a:t>
            </a:r>
          </a:p>
        </p:txBody>
      </p:sp>
      <p:sp>
        <p:nvSpPr>
          <p:cNvPr id="12" name="Выгнутая вверх стрелка 11"/>
          <p:cNvSpPr/>
          <p:nvPr/>
        </p:nvSpPr>
        <p:spPr>
          <a:xfrm rot="21449566">
            <a:off x="3571875" y="571500"/>
            <a:ext cx="3165475" cy="1211263"/>
          </a:xfrm>
          <a:prstGeom prst="curvedDownArrow">
            <a:avLst>
              <a:gd name="adj1" fmla="val 25000"/>
              <a:gd name="adj2" fmla="val 50000"/>
              <a:gd name="adj3" fmla="val 48473"/>
            </a:avLst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Улыбающееся лицо 12"/>
          <p:cNvSpPr/>
          <p:nvPr/>
        </p:nvSpPr>
        <p:spPr>
          <a:xfrm>
            <a:off x="6143625" y="1428750"/>
            <a:ext cx="2214563" cy="2000250"/>
          </a:xfrm>
          <a:prstGeom prst="smileyFace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4143375" y="3429000"/>
            <a:ext cx="4572000" cy="2928938"/>
          </a:xfrm>
        </p:spPr>
        <p:txBody>
          <a:bodyPr/>
          <a:lstStyle/>
          <a:p>
            <a:pPr>
              <a:spcBef>
                <a:spcPct val="0"/>
              </a:spcBef>
              <a:buFont typeface="Wingdings 2" pitchFamily="18" charset="2"/>
              <a:buNone/>
            </a:pPr>
            <a:r>
              <a:rPr lang="ru-RU" sz="2400" b="1" smtClean="0">
                <a:latin typeface="Cambria" pitchFamily="18" charset="0"/>
              </a:rPr>
              <a:t>         У каждого человека есть способности, только нужно правильно их раскрыть…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2" grpId="0" animBg="1"/>
      <p:bldP spid="13" grpId="0" animBg="1"/>
      <p:bldP spid="1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364" y="116632"/>
            <a:ext cx="8003232" cy="1138138"/>
          </a:xfrm>
        </p:spPr>
        <p:txBody>
          <a:bodyPr/>
          <a:lstStyle/>
          <a:p>
            <a:r>
              <a:rPr lang="ru-RU" dirty="0" smtClean="0"/>
              <a:t>Способности </a:t>
            </a:r>
            <a:r>
              <a:rPr lang="ru-RU" dirty="0"/>
              <a:t>человека можно представить в виде </a:t>
            </a:r>
            <a:r>
              <a:rPr lang="ru-RU" dirty="0" smtClean="0"/>
              <a:t>дерева: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3" y="1131755"/>
            <a:ext cx="4320479" cy="5295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16016" y="1772816"/>
            <a:ext cx="39604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•корни — </a:t>
            </a:r>
            <a:r>
              <a:rPr lang="ru-RU" dirty="0" smtClean="0"/>
              <a:t>природные задатки человека;</a:t>
            </a:r>
          </a:p>
          <a:p>
            <a:r>
              <a:rPr lang="ru-RU" b="1" dirty="0" smtClean="0"/>
              <a:t>•ствол — </a:t>
            </a:r>
            <a:r>
              <a:rPr lang="ru-RU" dirty="0" smtClean="0"/>
              <a:t>общие способности</a:t>
            </a:r>
            <a:r>
              <a:rPr lang="ru-RU" b="1" dirty="0"/>
              <a:t>;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•ветви — </a:t>
            </a:r>
            <a:r>
              <a:rPr lang="ru-RU" dirty="0" smtClean="0"/>
              <a:t>специальные способности, в том числе и творческие.</a:t>
            </a:r>
          </a:p>
          <a:p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949280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Чем больше ветвей, тем дерево мощней, пышней и ветвистее его крона!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66086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sz="2700" dirty="0" smtClean="0"/>
              <a:t>Условия </a:t>
            </a:r>
            <a:r>
              <a:rPr lang="ru-RU" sz="2700" dirty="0"/>
              <a:t>эффективного развития творческих способностей младших школьников.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844824"/>
            <a:ext cx="7848872" cy="3587278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Создаются </a:t>
            </a:r>
            <a:r>
              <a:rPr lang="ru-RU" dirty="0"/>
              <a:t>ситуации выбора, процесс обучения включает задания, которые </a:t>
            </a:r>
            <a:r>
              <a:rPr lang="ru-RU" dirty="0" smtClean="0"/>
              <a:t>выполняются </a:t>
            </a:r>
            <a:r>
              <a:rPr lang="ru-RU" dirty="0"/>
              <a:t>с учетом воображения;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Организуется </a:t>
            </a:r>
            <a:r>
              <a:rPr lang="ru-RU" dirty="0"/>
              <a:t>сотворчество в детском коллективе с целого проявления  и развития творческих способностей каждого;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Используются </a:t>
            </a:r>
            <a:r>
              <a:rPr lang="ru-RU" dirty="0"/>
              <a:t>технологии развития творческого </a:t>
            </a:r>
            <a:r>
              <a:rPr lang="ru-RU" dirty="0" smtClean="0"/>
              <a:t>мышления.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9664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181</TotalTime>
  <Words>732</Words>
  <Application>Microsoft Office PowerPoint</Application>
  <PresentationFormat>Экран (4:3)</PresentationFormat>
  <Paragraphs>83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Развитие творческих способностей младших школьников</vt:lpstr>
      <vt:lpstr>Федеральный компонент государственного стандарта</vt:lpstr>
      <vt:lpstr>Слайд 3</vt:lpstr>
      <vt:lpstr>Слайд 4</vt:lpstr>
      <vt:lpstr>Слайд 5</vt:lpstr>
      <vt:lpstr>Что такое творческие способности?</vt:lpstr>
      <vt:lpstr>Слайд 7</vt:lpstr>
      <vt:lpstr>Способности человека можно представить в виде дерева:</vt:lpstr>
      <vt:lpstr>  Условия эффективного развития творческих способностей младших школьников.</vt:lpstr>
      <vt:lpstr> Способы  стимулирования творческих способностей</vt:lpstr>
      <vt:lpstr>  Особым направлением в системе развития творческих способностей выступает работа с текстом</vt:lpstr>
      <vt:lpstr>Слайд 12</vt:lpstr>
      <vt:lpstr>Слайд 13</vt:lpstr>
      <vt:lpstr> В курсе математики  можно выделить три основные линии:</vt:lpstr>
      <vt:lpstr> Интеграции уроков математики с уроками трудового обучения</vt:lpstr>
      <vt:lpstr>  Дети воспринимают лучше не готовые геометрические фигуры и тела, а созданные своими руками: вырезают и наклеивают, моделируют, вырезают развёртки и склеивают, образуют фигуры на подвижных моделях, перегибают бумагу …</vt:lpstr>
      <vt:lpstr>Слайд 17</vt:lpstr>
      <vt:lpstr>  К дивергентным задачам относятся задачи на поиск причин событий. </vt:lpstr>
      <vt:lpstr>  Другой вариант вышеописанного задания: придумай и расскажи, что произошло у каждого из героев.  </vt:lpstr>
      <vt:lpstr>  Второй вариант этого типа заданий: посмотри на рисунки и придумай сказку, в которой участвовали бы все эти персонажи.</vt:lpstr>
      <vt:lpstr>Заключение</vt:lpstr>
      <vt:lpstr>Слайд 22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творческих способностей младших школьников</dc:title>
  <dc:creator>Admin</dc:creator>
  <cp:lastModifiedBy>1</cp:lastModifiedBy>
  <cp:revision>24</cp:revision>
  <dcterms:created xsi:type="dcterms:W3CDTF">2012-03-04T03:13:40Z</dcterms:created>
  <dcterms:modified xsi:type="dcterms:W3CDTF">2016-11-06T09:20:14Z</dcterms:modified>
</cp:coreProperties>
</file>