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73" r:id="rId4"/>
    <p:sldId id="266" r:id="rId5"/>
    <p:sldId id="276" r:id="rId6"/>
    <p:sldId id="277" r:id="rId7"/>
    <p:sldId id="257" r:id="rId8"/>
    <p:sldId id="283" r:id="rId9"/>
    <p:sldId id="258" r:id="rId10"/>
    <p:sldId id="259" r:id="rId11"/>
    <p:sldId id="263" r:id="rId12"/>
    <p:sldId id="262" r:id="rId13"/>
    <p:sldId id="278" r:id="rId14"/>
    <p:sldId id="279" r:id="rId15"/>
    <p:sldId id="280" r:id="rId16"/>
    <p:sldId id="281" r:id="rId17"/>
    <p:sldId id="282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E1BDC3-61A2-410B-A096-B582A15CDED1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B4F279-7AB8-4C0C-A670-7D929D0575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772400" cy="13573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Тестовые задания по теме:</a:t>
            </a:r>
            <a:endParaRPr lang="ru-RU" sz="4000" dirty="0">
              <a:solidFill>
                <a:schemeClr val="tx1">
                  <a:lumMod val="9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772400" cy="25570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Дорожная разметка и ее характеристики»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78632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3">
              <a:spcBef>
                <a:spcPct val="0"/>
              </a:spcBef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 преподаватель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спецдисциплин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36513">
              <a:spcBef>
                <a:spcPct val="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Куулар Делет Комбукаевич.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071538" y="642918"/>
            <a:ext cx="7000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ГБПОУ  РТ  Тувинский политехнический техникум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46220" r="11763"/>
          <a:stretch>
            <a:fillRect/>
          </a:stretch>
        </p:blipFill>
        <p:spPr bwMode="auto">
          <a:xfrm>
            <a:off x="500034" y="785794"/>
            <a:ext cx="735811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71472" y="4286256"/>
            <a:ext cx="721523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9.Прерывистую</a:t>
            </a:r>
            <a:r>
              <a:rPr lang="ru-RU" sz="2800" b="1" dirty="0" smtClean="0">
                <a:solidFill>
                  <a:srgbClr val="002060"/>
                </a:solidFill>
              </a:rPr>
              <a:t> линию разрешается пересекать:</a:t>
            </a:r>
          </a:p>
          <a:p>
            <a:r>
              <a:rPr lang="ru-RU" sz="2400" i="1" dirty="0" smtClean="0"/>
              <a:t>А)только с правой стороны</a:t>
            </a:r>
          </a:p>
          <a:p>
            <a:r>
              <a:rPr lang="ru-RU" sz="2400" i="1" dirty="0" smtClean="0"/>
              <a:t>Б)только с левой стороны</a:t>
            </a:r>
          </a:p>
          <a:p>
            <a:r>
              <a:rPr lang="ru-RU" sz="2400" i="1" dirty="0" smtClean="0"/>
              <a:t>В) с любой стороны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33302" b="11195"/>
          <a:stretch>
            <a:fillRect/>
          </a:stretch>
        </p:blipFill>
        <p:spPr bwMode="auto">
          <a:xfrm>
            <a:off x="928662" y="714356"/>
            <a:ext cx="6786610" cy="361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4429132"/>
            <a:ext cx="657229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800" b="1" dirty="0" smtClean="0">
                <a:solidFill>
                  <a:srgbClr val="002060"/>
                </a:solidFill>
              </a:rPr>
              <a:t>Сколько дорожных полос изображено на фотографии: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а) 2        б)3        в) 4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12945" b="12619"/>
          <a:stretch>
            <a:fillRect/>
          </a:stretch>
        </p:blipFill>
        <p:spPr bwMode="auto">
          <a:xfrm flipH="1">
            <a:off x="285720" y="357166"/>
            <a:ext cx="400052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t="15217"/>
          <a:stretch>
            <a:fillRect/>
          </a:stretch>
        </p:blipFill>
        <p:spPr bwMode="auto">
          <a:xfrm>
            <a:off x="285720" y="3714752"/>
            <a:ext cx="405037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500562" y="642918"/>
            <a:ext cx="45005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800" b="1" dirty="0" smtClean="0">
                <a:solidFill>
                  <a:srgbClr val="002060"/>
                </a:solidFill>
              </a:rPr>
              <a:t>Условное обозначение (</a:t>
            </a:r>
            <a:r>
              <a:rPr lang="ru-RU" sz="2800" b="1" i="1" dirty="0" smtClean="0">
                <a:solidFill>
                  <a:srgbClr val="002060"/>
                </a:solidFill>
              </a:rPr>
              <a:t>вид, порядковый номер</a:t>
            </a:r>
            <a:r>
              <a:rPr lang="ru-RU" sz="2800" b="1" dirty="0" smtClean="0">
                <a:solidFill>
                  <a:srgbClr val="002060"/>
                </a:solidFill>
              </a:rPr>
              <a:t>,) данной горизонтальной разметки:</a:t>
            </a:r>
          </a:p>
          <a:p>
            <a:endParaRPr lang="ru-RU" sz="2800" dirty="0" smtClean="0"/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1.5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1.6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1.7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с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6643717" cy="32147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3857628"/>
            <a:ext cx="67151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12.Сплошная</a:t>
            </a:r>
            <a:r>
              <a:rPr lang="ru-RU" sz="2800" b="1" dirty="0" smtClean="0"/>
              <a:t> двойная линия :</a:t>
            </a:r>
          </a:p>
          <a:p>
            <a:endParaRPr lang="ru-RU" sz="2400" b="1" dirty="0" smtClean="0"/>
          </a:p>
          <a:p>
            <a:r>
              <a:rPr lang="ru-RU" sz="2000" i="1" dirty="0" smtClean="0"/>
              <a:t>А) разделяет транспортные потоки противоположных направлений на дорогах, имеющих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i="1" dirty="0" smtClean="0"/>
              <a:t> полосы движения и более;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Б) разделяет транспортные потоки противоположных направлений на дорогах, имеющих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i="1" dirty="0" smtClean="0"/>
              <a:t> или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2000" i="1" dirty="0" smtClean="0"/>
              <a:t>полосы движения</a:t>
            </a:r>
            <a:endParaRPr lang="ru-RU" sz="2000" i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ст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28604"/>
            <a:ext cx="6215106" cy="38576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4357694"/>
            <a:ext cx="66437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ru-RU" sz="2800" b="1" dirty="0" smtClean="0">
                <a:solidFill>
                  <a:srgbClr val="002060"/>
                </a:solidFill>
              </a:rPr>
              <a:t>Укажите нумерацию данной дорожной разметки: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А) 2.5              б) 2.6                в)2.7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лк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14356"/>
            <a:ext cx="7310462" cy="31432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4000504"/>
            <a:ext cx="66437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</a:t>
            </a:r>
            <a:r>
              <a:rPr lang="ru-RU" sz="2800" b="1" dirty="0" smtClean="0">
                <a:solidFill>
                  <a:srgbClr val="002060"/>
                </a:solidFill>
              </a:rPr>
              <a:t>Вертикальная разметка в виде сочетания черных и белых полос обозначает:</a:t>
            </a:r>
          </a:p>
          <a:p>
            <a:r>
              <a:rPr lang="ru-RU" sz="2400" i="1" dirty="0" smtClean="0"/>
              <a:t>А) бордюры на опасных участках</a:t>
            </a:r>
          </a:p>
          <a:p>
            <a:r>
              <a:rPr lang="ru-RU" sz="2400" i="1" dirty="0" smtClean="0"/>
              <a:t>Б) боковые поверхности ограждений дорог на других участках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ка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480"/>
            <a:ext cx="7310462" cy="31432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3786190"/>
            <a:ext cx="742955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  <a:r>
              <a:rPr lang="ru-RU" sz="2800" b="1" dirty="0" smtClean="0">
                <a:solidFill>
                  <a:srgbClr val="002060"/>
                </a:solidFill>
              </a:rPr>
              <a:t>Данный вид дорожной разметки обозначает:</a:t>
            </a:r>
          </a:p>
          <a:p>
            <a:r>
              <a:rPr lang="ru-RU" sz="2400" i="1" dirty="0" smtClean="0"/>
              <a:t>А) край проезжей части</a:t>
            </a:r>
          </a:p>
          <a:p>
            <a:r>
              <a:rPr lang="ru-RU" sz="2400" i="1" dirty="0" smtClean="0"/>
              <a:t>Б) границы полос движения в опасных участках дороги</a:t>
            </a:r>
          </a:p>
          <a:p>
            <a:r>
              <a:rPr lang="ru-RU" sz="2400" i="1" dirty="0" smtClean="0"/>
              <a:t>В)границу между полосой разгона или торможения</a:t>
            </a:r>
            <a:endParaRPr lang="ru-RU" sz="24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ая магистральная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14356"/>
            <a:ext cx="7449964" cy="31432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4071942"/>
            <a:ext cx="735811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</a:t>
            </a:r>
            <a:r>
              <a:rPr lang="ru-RU" sz="2800" b="1" dirty="0" smtClean="0">
                <a:solidFill>
                  <a:srgbClr val="002060"/>
                </a:solidFill>
              </a:rPr>
              <a:t>Данный дорожный знак :</a:t>
            </a:r>
          </a:p>
          <a:p>
            <a:r>
              <a:rPr lang="ru-RU" sz="2400" i="1" dirty="0" smtClean="0"/>
              <a:t>А) указывает на разрешенные на перекрестке направления движения по полосам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Б) предупреждает о приближении к сужению проезжей части</a:t>
            </a:r>
            <a:endParaRPr lang="ru-RU" sz="2400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642918"/>
          <a:ext cx="6096000" cy="527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2800" dirty="0" smtClean="0"/>
                        <a:t>Ключи</a:t>
                      </a:r>
                      <a:r>
                        <a:rPr lang="ru-RU" sz="2800" baseline="0" dirty="0" smtClean="0"/>
                        <a:t>    к    ответам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    1б          2в       3а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10в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    1в          2а       3б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lain" startAt="11"/>
                      </a:pPr>
                      <a:r>
                        <a:rPr lang="ru-RU" sz="1800" b="1" i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635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u="non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     </a:t>
                      </a:r>
                      <a:r>
                        <a:rPr lang="ru-RU" sz="1800" b="1" i="1" u="sng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в, г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 б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15б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1.Значение разметки в общей системе организации дорожного движения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8912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/>
              <a:t>Дорожная разметка: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а) ограничивает движение; обеспечивает водителей и пешеходов информацией, которая помогает им ориентироваться на дороге;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б)указывает место остановки транспортных средств;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в)устанавливает очередность проезда перекрестков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2.Установите соответствие между нумерацией  и назначением дорожной разметки:</a:t>
            </a:r>
            <a:endParaRPr lang="ru-RU" sz="2800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7544"/>
                <a:gridCol w="49720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Нумерация в дорожной разметке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Назначение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514350" indent="-514350">
                        <a:buNone/>
                      </a:pPr>
                      <a:r>
                        <a:rPr lang="ru-RU" sz="3200" b="1" dirty="0" smtClean="0"/>
                        <a:t>1.Первое число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/>
                        <a:t>а) обозначает разновидность разметки.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2.Второе</a:t>
                      </a:r>
                      <a:r>
                        <a:rPr lang="ru-RU" sz="3200" b="1" baseline="0" dirty="0" smtClean="0"/>
                        <a:t> </a:t>
                      </a:r>
                      <a:r>
                        <a:rPr lang="ru-RU" sz="3200" b="1" dirty="0" smtClean="0"/>
                        <a:t>число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0" dirty="0" smtClean="0"/>
                        <a:t>б) обозначает вид разметки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3</a:t>
                      </a:r>
                      <a:r>
                        <a:rPr lang="ru-RU" sz="3200" b="1" dirty="0" smtClean="0"/>
                        <a:t>. Третье число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/>
                        <a:t>в)указывает порядковый номер разметки в группе;</a:t>
                      </a:r>
                    </a:p>
                    <a:p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3.Установите соответствие между видами горизонтальной разметки и обозначением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</a:p>
          <a:p>
            <a:pPr lvl="0">
              <a:buNone/>
            </a:pPr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2143116"/>
          <a:ext cx="6096000" cy="4032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3452794"/>
              </a:tblGrid>
              <a:tr h="853204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Виды горизонтальной разметки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Обозначения</a:t>
                      </a:r>
                      <a:endParaRPr lang="ru-RU" dirty="0"/>
                    </a:p>
                  </a:txBody>
                  <a:tcPr/>
                </a:tc>
              </a:tr>
              <a:tr h="147265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Продольная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а(линии 1.12-1.15);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8532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Поперечная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б) )(разметка 1.16-1.25). </a:t>
                      </a:r>
                      <a:endParaRPr lang="ru-RU" sz="2400" dirty="0"/>
                    </a:p>
                  </a:txBody>
                  <a:tcPr/>
                </a:tc>
              </a:tr>
              <a:tr h="85320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 Другие виды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в) (линии 1.1-1.11);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4.Назначение и виды разметок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sz="2800" b="1" i="1" dirty="0" smtClean="0"/>
              <a:t>Горизонтальная разметка </a:t>
            </a:r>
            <a:r>
              <a:rPr lang="ru-RU" sz="2800" b="1" dirty="0" smtClean="0"/>
              <a:t>–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А) линии, надписи, стрелы и другие изображения, нанесенные на проезжую часть.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357562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) линии и обозначения, нанесённые на части мостов, путепроводов, поверхности порталов тоннелей, на парапеты, ограждения, бордюры и другие дорожные сооружения,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5.Назначение и виды разметок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Вертикальная</a:t>
            </a:r>
            <a:r>
              <a:rPr lang="ru-RU" b="1" dirty="0" smtClean="0"/>
              <a:t> </a:t>
            </a:r>
            <a:r>
              <a:rPr lang="ru-RU" sz="2800" b="1" i="1" dirty="0" smtClean="0"/>
              <a:t> разметка </a:t>
            </a:r>
            <a:r>
              <a:rPr lang="ru-RU" sz="2800" dirty="0" smtClean="0"/>
              <a:t>–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А) линии, надписи, стрелы и другие изображения, нанесенные на проезжую часть.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/>
              <a:t>	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357562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) линии и обозначения, нанесённые на части мостов, путепроводов, поверхности порталов тоннелей, на парапеты, ограждения, бордюры и другие дорожные сооружения,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uularHome\Pictures\разметки\IMG_0288.JPG"/>
          <p:cNvPicPr>
            <a:picLocks noChangeAspect="1" noChangeArrowheads="1"/>
          </p:cNvPicPr>
          <p:nvPr/>
        </p:nvPicPr>
        <p:blipFill>
          <a:blip r:embed="rId2" cstate="print"/>
          <a:srcRect t="19444"/>
          <a:stretch>
            <a:fillRect/>
          </a:stretch>
        </p:blipFill>
        <p:spPr bwMode="auto">
          <a:xfrm>
            <a:off x="285720" y="1643050"/>
            <a:ext cx="4429156" cy="32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72066" y="1142984"/>
            <a:ext cx="33575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Какой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вид горизонтальной разметки видна на фотографии:</a:t>
            </a:r>
          </a:p>
          <a:p>
            <a:endParaRPr lang="ru-RU" sz="2400" dirty="0" smtClean="0"/>
          </a:p>
          <a:p>
            <a:r>
              <a:rPr lang="ru-RU" sz="2000" i="1" dirty="0" smtClean="0"/>
              <a:t>А)</a:t>
            </a:r>
            <a:r>
              <a:rPr lang="ru-RU" sz="2400" i="1" dirty="0" smtClean="0"/>
              <a:t>горизонтальная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В)</a:t>
            </a:r>
            <a:r>
              <a:rPr lang="ru-RU" sz="2400" i="1" dirty="0" smtClean="0"/>
              <a:t>вертикальная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35294" b="17647"/>
          <a:stretch>
            <a:fillRect/>
          </a:stretch>
        </p:blipFill>
        <p:spPr bwMode="auto">
          <a:xfrm>
            <a:off x="357158" y="928670"/>
            <a:ext cx="422972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357818" y="1071546"/>
            <a:ext cx="321471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.Какие виды горизонтальной разметки обозначены на дороге:</a:t>
            </a:r>
          </a:p>
          <a:p>
            <a:r>
              <a:rPr lang="ru-RU" sz="2400" i="1" dirty="0" smtClean="0"/>
              <a:t>А) сплошная линия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Б) </a:t>
            </a:r>
            <a:r>
              <a:rPr lang="ru-RU" sz="2400" i="1" dirty="0" err="1" smtClean="0"/>
              <a:t>стоп-линия</a:t>
            </a:r>
            <a:endParaRPr lang="ru-RU" sz="2400" i="1" dirty="0" smtClean="0"/>
          </a:p>
          <a:p>
            <a:endParaRPr lang="ru-RU" sz="2400" i="1" dirty="0" smtClean="0"/>
          </a:p>
          <a:p>
            <a:r>
              <a:rPr lang="ru-RU" sz="2400" i="1" dirty="0" smtClean="0"/>
              <a:t>В)двойная сплошная линия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Г)прерывистая линия</a:t>
            </a:r>
          </a:p>
          <a:p>
            <a:endParaRPr lang="ru-RU" sz="2400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27324" b="40173"/>
          <a:stretch>
            <a:fillRect/>
          </a:stretch>
        </p:blipFill>
        <p:spPr bwMode="auto">
          <a:xfrm>
            <a:off x="714348" y="1142984"/>
            <a:ext cx="72152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4214818"/>
            <a:ext cx="757242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8.Горизонтальная</a:t>
            </a:r>
            <a:r>
              <a:rPr lang="ru-RU" sz="2800" b="1" dirty="0" smtClean="0">
                <a:solidFill>
                  <a:srgbClr val="002060"/>
                </a:solidFill>
              </a:rPr>
              <a:t> разметка, изображенная  на фотографии:</a:t>
            </a:r>
          </a:p>
          <a:p>
            <a:r>
              <a:rPr lang="ru-RU" sz="2400" i="1" dirty="0" smtClean="0"/>
              <a:t>А) временная </a:t>
            </a:r>
          </a:p>
          <a:p>
            <a:r>
              <a:rPr lang="ru-RU" sz="2400" i="1" dirty="0" smtClean="0"/>
              <a:t>Б) постоянная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323</TotalTime>
  <Words>464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Тестовые задания по теме:</vt:lpstr>
      <vt:lpstr>1.Значение разметки в общей системе организации дорожного движения</vt:lpstr>
      <vt:lpstr>2.Установите соответствие между нумерацией  и назначением дорожной разметки:</vt:lpstr>
      <vt:lpstr>3.Установите соответствие между видами горизонтальной разметки и обозначением :</vt:lpstr>
      <vt:lpstr>4.Назначение и виды разметок</vt:lpstr>
      <vt:lpstr>5.Назначение и виды разметок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KuularHome</dc:creator>
  <cp:lastModifiedBy>KuularHome</cp:lastModifiedBy>
  <cp:revision>60</cp:revision>
  <dcterms:created xsi:type="dcterms:W3CDTF">2017-10-30T11:28:46Z</dcterms:created>
  <dcterms:modified xsi:type="dcterms:W3CDTF">2018-01-27T13:46:12Z</dcterms:modified>
</cp:coreProperties>
</file>