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43" autoAdjust="0"/>
  </p:normalViewPr>
  <p:slideViewPr>
    <p:cSldViewPr>
      <p:cViewPr varScale="1">
        <p:scale>
          <a:sx n="68" d="100"/>
          <a:sy n="68" d="100"/>
        </p:scale>
        <p:origin x="71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5BF9CB-894A-4F31-80F4-DD74C33D21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ADEE5F9-0B9D-4B59-80CE-AD1C9B4DD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02867F4-5D30-46E7-858E-51A8F7E87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B13C2-7DD9-4567-B149-065AE054679A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315591-0FFC-497B-A8CD-16EB42747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A09E20-6AC5-4DAB-8182-37E4AC928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9E8AF-434D-44A9-AA93-F0D0936F8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971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ADFEFD-C1B5-4CF1-B76E-7C72D227D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6CB43CA-12B8-4FDF-943D-CB7CBD0238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0BCDF02-6ECE-42C2-B653-2F31BD108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B13C2-7DD9-4567-B149-065AE054679A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695AE9-2AE0-4AE5-80F7-87EB6F1EE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71D058E-804A-4014-BA87-176A79581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9E8AF-434D-44A9-AA93-F0D0936F8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360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2DA5C0F-1044-434C-8647-D5F959B808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1F0AEED-C4A2-413A-BA68-59F67D0BF6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422AB4-4455-41CE-A7CC-2B1A9143D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B13C2-7DD9-4567-B149-065AE054679A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A06EAD-A18A-45F4-B62B-C297127EE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D2BE9C-B1C3-4761-A0BD-40B347604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9E8AF-434D-44A9-AA93-F0D0936F8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22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1B595C-EC3E-4109-8148-521A2363A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47A69A-38F5-49B5-8891-65CD7E5558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B416C65-FDD5-4184-A2B3-F298D87DD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B13C2-7DD9-4567-B149-065AE054679A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65734F-A817-40FF-AE44-9375D4E9E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1467D8-EDC5-4716-B7C3-1949F8AE0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9E8AF-434D-44A9-AA93-F0D0936F8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496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4D7AAC-F44E-4DEE-AC23-DE8A6B021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0A964B2-E375-4817-B21D-849B95DB5F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CDD26B-DC78-4C95-8A24-0C502DCA6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B13C2-7DD9-4567-B149-065AE054679A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B9CCF3-664F-49E5-983D-7740FB3E9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F36DAD5-D9A8-4F27-9528-DA891E422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9E8AF-434D-44A9-AA93-F0D0936F8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380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D52CF9-31D1-4191-AAB1-EA8D13C25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B87CC2-9BA9-4CB6-BD40-1D3A7AD298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BD20815-9F4C-4192-9606-4CB9BA560F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931A00B-CCCB-47CF-A182-F42B4DDC8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B13C2-7DD9-4567-B149-065AE054679A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D377D33-291C-4765-8E75-CE2A88C05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BC1CD6C-6743-4711-93BA-949FBA876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9E8AF-434D-44A9-AA93-F0D0936F8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708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970455-2368-41C9-9D37-1745E9918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C39C173-B82C-4BD5-8FE5-8949E4CA1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9A79298-7363-40E7-B6F8-FBAF37615E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DEC4CAE-3FE7-4D15-9E5B-0D841FD275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1551EAB-A92D-4780-A357-9067A12482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9432FB8-D222-491B-9B2F-B95EFCBF8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B13C2-7DD9-4567-B149-065AE054679A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1684A20-14D1-4D20-98C9-989AC313A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947B211-EB76-4481-BA4D-CADB4F7E0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9E8AF-434D-44A9-AA93-F0D0936F8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02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CD248D-0EAE-4CF6-A15F-6007B1F3D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3F7015E-910F-4156-99EA-64F0A5D4D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B13C2-7DD9-4567-B149-065AE054679A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08A003F-D72E-4C0A-9EF7-DD96E0637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8B86177-AECE-48BA-A921-942EC9BDE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9E8AF-434D-44A9-AA93-F0D0936F8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507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BC44AA2-05F1-4C6B-A43C-B586D2BD1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B13C2-7DD9-4567-B149-065AE054679A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C404B87-A9D5-4BEA-8B55-C15733381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66A2595-7424-4708-9CB4-24E31E5AC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9E8AF-434D-44A9-AA93-F0D0936F8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310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5F389D-6EC5-4476-A1E2-0E43DE1B0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D6709A-1E68-4274-907B-057ED8EDBD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283C8E3-0B1E-49A0-B809-FBCA574DD8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D295CE8-68BF-429E-ADE5-840382FAD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B13C2-7DD9-4567-B149-065AE054679A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EB203FF-81BD-4BE5-8356-F03379AE4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EA99646-0E60-4B42-8298-C18220E8C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9E8AF-434D-44A9-AA93-F0D0936F8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017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A248A3-2078-457F-99FC-0530AE4C6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64474EA-7E2C-49EC-B2BC-C3F715BB2D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2CC5676-AFAB-4F75-8CAF-0C7B3DCFD2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6B9E6DA-5161-4137-BF54-ACD483489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B13C2-7DD9-4567-B149-065AE054679A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A6B0AA2-B271-4BFE-9487-731B90FDF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500473F-C89C-46B1-90B9-5D989AB3B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9E8AF-434D-44A9-AA93-F0D0936F8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570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50D9A9-7C5D-4062-BF87-C3DDCBB97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C85C9CB-E542-463A-8D17-A35B7745B0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EB4F67-E1BF-4B2B-A455-2D190C5A9A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B13C2-7DD9-4567-B149-065AE054679A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B064A78-CC58-41EC-8319-FE28330A8F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3D6A7E-E69E-4851-BADC-0AE381DA73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9E8AF-434D-44A9-AA93-F0D0936F8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863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DF85C86-44EA-4A2A-850B-6D09D24DBF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3968849"/>
            <a:ext cx="4797152" cy="266387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00FF"/>
                </a:solidFill>
              </a:rPr>
              <a:t>Знакомство дошкольников</a:t>
            </a:r>
            <a:br>
              <a:rPr lang="ru-RU" b="1" dirty="0">
                <a:solidFill>
                  <a:srgbClr val="0000FF"/>
                </a:solidFill>
              </a:rPr>
            </a:br>
            <a:r>
              <a:rPr lang="ru-RU" b="1" dirty="0">
                <a:solidFill>
                  <a:srgbClr val="0000FF"/>
                </a:solidFill>
              </a:rPr>
              <a:t>с геометрическими фигурами 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3F0130F6-872B-4BF1-8952-5061BFEF24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612576" y="6629453"/>
            <a:ext cx="6858000" cy="1655762"/>
          </a:xfrm>
        </p:spPr>
        <p:txBody>
          <a:bodyPr/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Ст. воспитатель Алешкина Е.В.</a:t>
            </a:r>
          </a:p>
        </p:txBody>
      </p:sp>
    </p:spTree>
    <p:extLst>
      <p:ext uri="{BB962C8B-B14F-4D97-AF65-F5344CB8AC3E}">
        <p14:creationId xmlns:p14="http://schemas.microsoft.com/office/powerpoint/2010/main" val="150686760"/>
      </p:ext>
    </p:extLst>
  </p:cSld>
  <p:clrMapOvr>
    <a:masterClrMapping/>
  </p:clrMapOvr>
  <p:transition spd="slow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E17ACF44-3D86-445D-B968-A95E2744120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79A6E4F-520D-4C52-A635-ACC73C0969C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709626" y="481264"/>
            <a:ext cx="2085957" cy="286730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D99C11F-9B39-4C31-891D-AB9740CD39F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20507" y="485775"/>
            <a:ext cx="1652417" cy="286279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5D8DF252-F3BD-433C-B6C6-8C57E32E322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07670" y="3511487"/>
            <a:ext cx="2087913" cy="285502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78FCE516-86C6-42EC-9BC0-9EAE55544758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6586" y="1701532"/>
            <a:ext cx="3429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4" descr="http://www.worldwidehippies.com/wp-content/uploads/2013/10/Penrose_triangle_animation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226" y="3931717"/>
            <a:ext cx="1844802" cy="2012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2" name="Picture 2" descr="http://s004.radikal.ru/i208/1201/19/3e586fa323b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732" y="1023591"/>
            <a:ext cx="1412748" cy="1782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4" descr="http://www.worldwidehippies.com/wp-content/uploads/2013/10/Penrose_triangle_animation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225" y="906413"/>
            <a:ext cx="1844803" cy="2012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" name="Rectangle 82">
            <a:extLst>
              <a:ext uri="{FF2B5EF4-FFF2-40B4-BE49-F238E27FC236}">
                <a16:creationId xmlns:a16="http://schemas.microsoft.com/office/drawing/2014/main" id="{8B31F2C7-5103-4CFE-B52D-DEC0C13C527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20507" y="3511487"/>
            <a:ext cx="1652417" cy="286279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 descr="http://s004.radikal.ru/i208/1201/19/3e586fa323b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733" y="4046650"/>
            <a:ext cx="1412748" cy="1782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Box 8"/>
          <p:cNvSpPr txBox="1">
            <a:spLocks noChangeArrowheads="1"/>
          </p:cNvSpPr>
          <p:nvPr/>
        </p:nvSpPr>
        <p:spPr bwMode="auto">
          <a:xfrm>
            <a:off x="628650" y="1023591"/>
            <a:ext cx="3736300" cy="515337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ru-RU" sz="2400" dirty="0" err="1">
                <a:latin typeface="+mn-lt"/>
              </a:rPr>
              <a:t>Закрепляется</a:t>
            </a:r>
            <a:r>
              <a:rPr lang="en-US" altLang="ru-RU" sz="2400" dirty="0">
                <a:latin typeface="+mn-lt"/>
              </a:rPr>
              <a:t> </a:t>
            </a:r>
            <a:r>
              <a:rPr lang="en-US" altLang="ru-RU" sz="2400" dirty="0" err="1">
                <a:latin typeface="+mn-lt"/>
              </a:rPr>
              <a:t>умение</a:t>
            </a:r>
            <a:r>
              <a:rPr lang="en-US" altLang="ru-RU" sz="2400" dirty="0">
                <a:latin typeface="+mn-lt"/>
              </a:rPr>
              <a:t>:</a:t>
            </a:r>
          </a:p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ru-RU" sz="2400" dirty="0" err="1">
                <a:latin typeface="+mn-lt"/>
              </a:rPr>
              <a:t>распознавать</a:t>
            </a:r>
            <a:r>
              <a:rPr lang="en-US" altLang="ru-RU" sz="2400" dirty="0">
                <a:latin typeface="+mn-lt"/>
              </a:rPr>
              <a:t> </a:t>
            </a:r>
            <a:r>
              <a:rPr lang="en-US" altLang="ru-RU" sz="2400" dirty="0" err="1">
                <a:latin typeface="+mn-lt"/>
              </a:rPr>
              <a:t>фигуры</a:t>
            </a:r>
            <a:r>
              <a:rPr lang="en-US" altLang="ru-RU" sz="2400" dirty="0">
                <a:latin typeface="+mn-lt"/>
              </a:rPr>
              <a:t> </a:t>
            </a:r>
            <a:r>
              <a:rPr lang="en-US" altLang="ru-RU" sz="2400" dirty="0" err="1">
                <a:latin typeface="+mn-lt"/>
              </a:rPr>
              <a:t>независимо</a:t>
            </a:r>
            <a:r>
              <a:rPr lang="en-US" altLang="ru-RU" sz="2400" dirty="0">
                <a:latin typeface="+mn-lt"/>
              </a:rPr>
              <a:t> </a:t>
            </a:r>
            <a:r>
              <a:rPr lang="en-US" altLang="ru-RU" sz="2400" dirty="0" err="1">
                <a:latin typeface="+mn-lt"/>
              </a:rPr>
              <a:t>от</a:t>
            </a:r>
            <a:r>
              <a:rPr lang="en-US" altLang="ru-RU" sz="2400" dirty="0">
                <a:latin typeface="+mn-lt"/>
              </a:rPr>
              <a:t> </a:t>
            </a:r>
            <a:r>
              <a:rPr lang="en-US" altLang="ru-RU" sz="2400" dirty="0" err="1">
                <a:latin typeface="+mn-lt"/>
              </a:rPr>
              <a:t>их</a:t>
            </a:r>
            <a:r>
              <a:rPr lang="en-US" altLang="ru-RU" sz="2400" dirty="0">
                <a:latin typeface="+mn-lt"/>
              </a:rPr>
              <a:t> </a:t>
            </a:r>
            <a:r>
              <a:rPr lang="en-US" altLang="ru-RU" sz="2400" dirty="0" err="1">
                <a:latin typeface="+mn-lt"/>
              </a:rPr>
              <a:t>пространственного</a:t>
            </a:r>
            <a:endParaRPr lang="en-US" altLang="ru-RU" sz="2400" dirty="0">
              <a:latin typeface="+mn-lt"/>
            </a:endParaRPr>
          </a:p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ru-RU" sz="2400" dirty="0" err="1">
                <a:latin typeface="+mn-lt"/>
              </a:rPr>
              <a:t>положения</a:t>
            </a:r>
            <a:r>
              <a:rPr lang="en-US" altLang="ru-RU" sz="2400" dirty="0">
                <a:latin typeface="+mn-lt"/>
              </a:rPr>
              <a:t>; </a:t>
            </a:r>
          </a:p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ru-RU" sz="2400" dirty="0" err="1">
                <a:latin typeface="+mn-lt"/>
              </a:rPr>
              <a:t>изображать</a:t>
            </a:r>
            <a:r>
              <a:rPr lang="en-US" altLang="ru-RU" sz="2400" dirty="0">
                <a:latin typeface="+mn-lt"/>
              </a:rPr>
              <a:t>, </a:t>
            </a:r>
            <a:r>
              <a:rPr lang="en-US" altLang="ru-RU" sz="2400" dirty="0" err="1">
                <a:latin typeface="+mn-lt"/>
              </a:rPr>
              <a:t>располагать</a:t>
            </a:r>
            <a:r>
              <a:rPr lang="en-US" altLang="ru-RU" sz="2400" dirty="0">
                <a:latin typeface="+mn-lt"/>
              </a:rPr>
              <a:t> </a:t>
            </a:r>
          </a:p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ru-RU" sz="2400" dirty="0" err="1">
                <a:latin typeface="+mn-lt"/>
              </a:rPr>
              <a:t>на</a:t>
            </a:r>
            <a:r>
              <a:rPr lang="en-US" altLang="ru-RU" sz="2400" dirty="0">
                <a:latin typeface="+mn-lt"/>
              </a:rPr>
              <a:t> </a:t>
            </a:r>
            <a:r>
              <a:rPr lang="en-US" altLang="ru-RU" sz="2400" dirty="0" err="1">
                <a:latin typeface="+mn-lt"/>
              </a:rPr>
              <a:t>плоскости</a:t>
            </a:r>
            <a:r>
              <a:rPr lang="en-US" altLang="ru-RU" sz="2400" dirty="0">
                <a:latin typeface="+mn-lt"/>
              </a:rPr>
              <a:t>;</a:t>
            </a:r>
          </a:p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ru-RU" sz="2400" dirty="0" err="1">
                <a:latin typeface="+mn-lt"/>
              </a:rPr>
              <a:t>упорядочивать</a:t>
            </a:r>
            <a:r>
              <a:rPr lang="en-US" altLang="ru-RU" sz="2400" dirty="0">
                <a:latin typeface="+mn-lt"/>
              </a:rPr>
              <a:t> </a:t>
            </a:r>
            <a:r>
              <a:rPr lang="en-US" altLang="ru-RU" sz="2400" dirty="0" err="1">
                <a:latin typeface="+mn-lt"/>
              </a:rPr>
              <a:t>по</a:t>
            </a:r>
            <a:r>
              <a:rPr lang="en-US" altLang="ru-RU" sz="2400" dirty="0">
                <a:latin typeface="+mn-lt"/>
              </a:rPr>
              <a:t> </a:t>
            </a:r>
            <a:r>
              <a:rPr lang="en-US" altLang="ru-RU" sz="2400" dirty="0" err="1">
                <a:latin typeface="+mn-lt"/>
              </a:rPr>
              <a:t>размерам</a:t>
            </a:r>
            <a:r>
              <a:rPr lang="en-US" altLang="ru-RU" sz="2400" dirty="0">
                <a:latin typeface="+mn-lt"/>
              </a:rPr>
              <a:t>;</a:t>
            </a:r>
          </a:p>
          <a:p>
            <a:pPr marL="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ru-RU" sz="2400" dirty="0" err="1">
                <a:latin typeface="+mn-lt"/>
              </a:rPr>
              <a:t>классифицировать</a:t>
            </a:r>
            <a:r>
              <a:rPr lang="en-US" altLang="ru-RU" sz="2400" dirty="0">
                <a:latin typeface="+mn-lt"/>
              </a:rPr>
              <a:t>, </a:t>
            </a:r>
            <a:r>
              <a:rPr lang="en-US" altLang="ru-RU" sz="2400" dirty="0" err="1">
                <a:latin typeface="+mn-lt"/>
              </a:rPr>
              <a:t>группировать</a:t>
            </a:r>
            <a:r>
              <a:rPr lang="en-US" altLang="ru-RU" sz="2400" dirty="0">
                <a:latin typeface="+mn-lt"/>
              </a:rPr>
              <a:t> </a:t>
            </a:r>
            <a:r>
              <a:rPr lang="en-US" altLang="ru-RU" sz="2400" dirty="0" err="1">
                <a:latin typeface="+mn-lt"/>
              </a:rPr>
              <a:t>по</a:t>
            </a:r>
            <a:r>
              <a:rPr lang="en-US" altLang="ru-RU" sz="2400" dirty="0">
                <a:latin typeface="+mn-lt"/>
              </a:rPr>
              <a:t> </a:t>
            </a:r>
            <a:r>
              <a:rPr lang="en-US" altLang="ru-RU" sz="2400" dirty="0" err="1">
                <a:latin typeface="+mn-lt"/>
              </a:rPr>
              <a:t>цвету</a:t>
            </a:r>
            <a:r>
              <a:rPr lang="en-US" altLang="ru-RU" sz="2400" dirty="0">
                <a:latin typeface="+mn-lt"/>
              </a:rPr>
              <a:t>, </a:t>
            </a:r>
            <a:r>
              <a:rPr lang="en-US" altLang="ru-RU" sz="2400" dirty="0" err="1">
                <a:latin typeface="+mn-lt"/>
              </a:rPr>
              <a:t>форме</a:t>
            </a:r>
            <a:r>
              <a:rPr lang="en-US" altLang="ru-RU" sz="2400" dirty="0">
                <a:latin typeface="+mn-lt"/>
              </a:rPr>
              <a:t>, </a:t>
            </a:r>
            <a:r>
              <a:rPr lang="en-US" altLang="ru-RU" sz="2400" dirty="0" err="1">
                <a:latin typeface="+mn-lt"/>
              </a:rPr>
              <a:t>размерам</a:t>
            </a:r>
            <a:r>
              <a:rPr lang="en-US" altLang="ru-RU" sz="2400" dirty="0">
                <a:latin typeface="+mn-lt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581656021"/>
      </p:ext>
    </p:extLst>
  </p:cSld>
  <p:clrMapOvr>
    <a:masterClrMapping/>
  </p:clrMapOvr>
  <p:transition spd="slow">
    <p:blinds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TextBox 8"/>
          <p:cNvSpPr txBox="1">
            <a:spLocks noChangeArrowheads="1"/>
          </p:cNvSpPr>
          <p:nvPr/>
        </p:nvSpPr>
        <p:spPr bwMode="auto">
          <a:xfrm>
            <a:off x="216024" y="115888"/>
            <a:ext cx="5220072" cy="637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Tx/>
              <a:buChar char="•"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умение моделировать геометрические фигуры (составлять из нескольких треугольников один многоугольник, </a:t>
            </a:r>
          </a:p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из нескольких маленьких квадратов - один большой прямоугольник; </a:t>
            </a:r>
          </a:p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из частей круга - круг, </a:t>
            </a:r>
          </a:p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из четырех отрезков - четырехугольник, </a:t>
            </a:r>
          </a:p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из двух коротких отрезков - один длинный и т.д.); </a:t>
            </a:r>
          </a:p>
          <a:p>
            <a:pPr>
              <a:buFontTx/>
              <a:buChar char="•"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конструировать фигуры по словесному описанию и перечислению их характерных свойств; </a:t>
            </a:r>
          </a:p>
          <a:p>
            <a:pPr>
              <a:buFontTx/>
              <a:buChar char="•"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составлять тематические композиции из фигур по собственному замыслу</a:t>
            </a:r>
            <a:r>
              <a:rPr lang="ru-RU" altLang="ru-RU" sz="2400" dirty="0">
                <a:latin typeface="Times New Roman" pitchFamily="18" charset="0"/>
              </a:rPr>
              <a:t>. 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http://s004.radikal.ru/i208/1201/19/3e586fa323b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787" y="338956"/>
            <a:ext cx="4045725" cy="53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http://www.worldwidehippies.com/wp-content/uploads/2013/10/Penrose_triangle_animation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225" y="1686744"/>
            <a:ext cx="2654338" cy="2895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6963481"/>
      </p:ext>
    </p:extLst>
  </p:cSld>
  <p:clrMapOvr>
    <a:masterClrMapping/>
  </p:clrMapOvr>
  <p:transition spd="slow">
    <p:blinds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ChangeArrowheads="1"/>
          </p:cNvSpPr>
          <p:nvPr/>
        </p:nvSpPr>
        <p:spPr bwMode="auto">
          <a:xfrm>
            <a:off x="573037" y="476672"/>
            <a:ext cx="7887395" cy="222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Закрепляют умение анализировать форму предметов в целом и отдельных их частей;</a:t>
            </a:r>
          </a:p>
          <a:p>
            <a:pPr eaLnBrk="0" hangingPunct="0"/>
            <a:r>
              <a:rPr lang="ru-RU" alt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воссоздавать сложные по форме предметы </a:t>
            </a:r>
          </a:p>
          <a:p>
            <a:pPr eaLnBrk="0" hangingPunct="0"/>
            <a:r>
              <a:rPr lang="ru-RU" alt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отдельных частей по контурным образцам, по</a:t>
            </a: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dirty="0">
                <a:latin typeface="Times New Roman" pitchFamily="18" charset="0"/>
              </a:rPr>
              <a:t>описанию, представлению.</a:t>
            </a:r>
            <a:endParaRPr lang="ru-RU" alt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7" name="Picture 3" descr="http://prezentaciy.ucoz.ru/_ld/0/8672888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284984"/>
            <a:ext cx="4500562" cy="31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5" descr="http://img-fotki.yandex.ru/get/4519/89635038.614/0_6fa12_75abba60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420888"/>
            <a:ext cx="3219450" cy="464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4115922"/>
      </p:ext>
    </p:extLst>
  </p:cSld>
  <p:clrMapOvr>
    <a:masterClrMapping/>
  </p:clrMapOvr>
  <p:transition spd="slow"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95936" y="692696"/>
            <a:ext cx="4464496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Для развития  представлений о геометрических фигурах  воспитатели используют такие дидактические игры: </a:t>
            </a:r>
          </a:p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2400" dirty="0" err="1">
                <a:latin typeface="Times New Roman" pitchFamily="18" charset="0"/>
                <a:cs typeface="Times New Roman" pitchFamily="18" charset="0"/>
              </a:rPr>
              <a:t>Колумбово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 яйцо», </a:t>
            </a:r>
          </a:p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2400" dirty="0" err="1"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»,  </a:t>
            </a:r>
          </a:p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«Головоломка Пифагора»,</a:t>
            </a:r>
          </a:p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«Пентамино»,  </a:t>
            </a:r>
          </a:p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«Вьетнамская игра».</a:t>
            </a:r>
          </a:p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Активно используются: блоки </a:t>
            </a:r>
            <a:r>
              <a:rPr lang="ru-RU" altLang="ru-RU" sz="2400" dirty="0" err="1"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,  палочки </a:t>
            </a:r>
            <a:r>
              <a:rPr lang="ru-RU" altLang="ru-RU" sz="2400" dirty="0" err="1">
                <a:latin typeface="Times New Roman" pitchFamily="18" charset="0"/>
                <a:cs typeface="Times New Roman" pitchFamily="18" charset="0"/>
              </a:rPr>
              <a:t>Кюизенера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,  используются предметы окружающей среды и т.д.</a:t>
            </a:r>
          </a:p>
        </p:txBody>
      </p:sp>
      <p:pic>
        <p:nvPicPr>
          <p:cNvPr id="27651" name="Picture 2" descr="http://static.playcast.ru/uploads/2013/12/10/680135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74956"/>
            <a:ext cx="3384375" cy="4230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0973460"/>
      </p:ext>
    </p:extLst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5" descr="C:\Users\Ирина\Desktop\коломеец\prezentaciya_dlya_detey_pravila_dorozhnogo_dvizheniya_2359_1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046" y="3212976"/>
            <a:ext cx="3062287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6" descr="C:\Users\Ирина\Desktop\коломеец\prezentaciya_dlya_detey_pravila_dorozhnogo_dvizheniya_2359_101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100" y="2420888"/>
            <a:ext cx="377190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8" descr="http://900igr.net/datas/tsvet-i-forma/Figury-6.files/0002-002-Kvadra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58816"/>
            <a:ext cx="2774950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Вторая младшая группа</a:t>
            </a:r>
            <a:br>
              <a:rPr lang="ru-RU" dirty="0"/>
            </a:br>
            <a:r>
              <a:rPr lang="ru-RU" dirty="0"/>
              <a:t>(от 3 до 4 лет)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altLang="ru-RU" dirty="0"/>
              <a:t>Знакомство с такими геометрическими фигурами: круг, квадрат, треугольник.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2862629"/>
      </p:ext>
    </p:extLst>
  </p:cSld>
  <p:clrMapOvr>
    <a:masterClrMapping/>
  </p:clrMapOvr>
  <p:transition spd="slow">
    <p:strips dir="l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288" y="549275"/>
            <a:ext cx="8191500" cy="538609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Дети учатся различать шар и куб, круг и квадрат, пользуясь приемом попарного сравнения.  Дети разглядывают и сравнивают, находят сходства и отличия.</a:t>
            </a:r>
          </a:p>
          <a:p>
            <a:endParaRPr lang="ru-RU" altLang="ru-RU" sz="24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4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Важным в изучении является:</a:t>
            </a:r>
          </a:p>
          <a:p>
            <a:r>
              <a:rPr lang="ru-RU" alt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зрительное и тактильное восприятие</a:t>
            </a:r>
          </a:p>
          <a:p>
            <a:r>
              <a:rPr lang="ru-RU" alt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демонстрация</a:t>
            </a:r>
          </a:p>
          <a:p>
            <a:r>
              <a:rPr lang="ru-RU" alt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обследование</a:t>
            </a:r>
          </a:p>
          <a:p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Воспитатель учит детей, обследуя предмет, держать его в левой руке и указательным пальцем правой руки обводить по контуру. Здесь активно используются  дидактические игры. </a:t>
            </a:r>
          </a:p>
          <a:p>
            <a:endParaRPr lang="ru-RU" altLang="ru-RU" sz="2400" dirty="0">
              <a:solidFill>
                <a:srgbClr val="4F622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3" descr="C:\Users\Ирина\Desktop\коломеец\91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625" y="1628801"/>
            <a:ext cx="2664297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1820427"/>
      </p:ext>
    </p:extLst>
  </p:cSld>
  <p:clrMapOvr>
    <a:masterClrMapping/>
  </p:clrMapOvr>
  <p:transition spd="slow">
    <p:circl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EF9BB6E-317B-4CC3-B125-287EC67F60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20" y="10"/>
            <a:ext cx="9143979" cy="6857990"/>
          </a:xfrm>
          <a:prstGeom prst="rect">
            <a:avLst/>
          </a:prstGeom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4512879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  <a:ex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0E3A342-4D61-4E3F-AF90-1AB42AEB96C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715288" y="3337139"/>
            <a:ext cx="701565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2086" y="1913950"/>
            <a:ext cx="3153102" cy="1342754"/>
          </a:xfrm>
        </p:spPr>
        <p:txBody>
          <a:bodyPr>
            <a:normAutofit/>
          </a:bodyPr>
          <a:lstStyle/>
          <a:p>
            <a:pPr algn="ctr"/>
            <a:r>
              <a:rPr lang="ru-RU" sz="3100"/>
              <a:t>Средняя группа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37" y="3417573"/>
            <a:ext cx="3444765" cy="261983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ru-RU" altLang="ru-RU" sz="1500"/>
              <a:t>В средней группе дети начинают более детальное обследование  геометрических фигур. </a:t>
            </a:r>
          </a:p>
          <a:p>
            <a:pPr marL="0" indent="0">
              <a:buNone/>
            </a:pPr>
            <a:r>
              <a:rPr lang="ru-RU" altLang="ru-RU" sz="1500"/>
              <a:t>Детей знакомят с новыми геометрическими фигурами, сравнивая их модели с уже знакомыми моделями. Прямоугольник - с квадратом, цилиндр - с кубом или шаром. </a:t>
            </a:r>
          </a:p>
          <a:p>
            <a:pPr marL="0" indent="0">
              <a:buNone/>
            </a:pPr>
            <a:r>
              <a:rPr lang="ru-RU" altLang="ru-RU" sz="1500"/>
              <a:t>Затем, дети переходят к словесному описанию их формы  - к обобщению. </a:t>
            </a:r>
          </a:p>
          <a:p>
            <a:pPr marL="0" indent="0">
              <a:buNone/>
            </a:pPr>
            <a:endParaRPr lang="ru-RU" sz="1500"/>
          </a:p>
        </p:txBody>
      </p:sp>
    </p:spTree>
    <p:extLst>
      <p:ext uri="{BB962C8B-B14F-4D97-AF65-F5344CB8AC3E}">
        <p14:creationId xmlns:p14="http://schemas.microsoft.com/office/powerpoint/2010/main" val="1552064968"/>
      </p:ext>
    </p:extLst>
  </p:cSld>
  <p:clrMapOvr>
    <a:masterClrMapping/>
  </p:clrMapOvr>
  <p:transition spd="slow">
    <p:check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C:\Users\Ирина\Desktop\коломеец\owl-readin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301" y="1052736"/>
            <a:ext cx="2643187" cy="243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16632"/>
            <a:ext cx="7886700" cy="1325563"/>
          </a:xfrm>
        </p:spPr>
        <p:txBody>
          <a:bodyPr>
            <a:normAutofit/>
          </a:bodyPr>
          <a:lstStyle/>
          <a:p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Основные приемы обследования фигур в средней группе: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7886700" cy="4351338"/>
          </a:xfrm>
        </p:spPr>
        <p:txBody>
          <a:bodyPr/>
          <a:lstStyle/>
          <a:p>
            <a:pPr>
              <a:buFontTx/>
              <a:buChar char="-"/>
            </a:pPr>
            <a:r>
              <a:rPr lang="ru-RU" altLang="ru-RU" dirty="0"/>
              <a:t>Практическое действие с предметом</a:t>
            </a:r>
          </a:p>
          <a:p>
            <a:pPr>
              <a:buFontTx/>
              <a:buChar char="-"/>
            </a:pPr>
            <a:r>
              <a:rPr lang="ru-RU" altLang="ru-RU" dirty="0"/>
              <a:t>Накладывание и прикладывание</a:t>
            </a:r>
          </a:p>
          <a:p>
            <a:pPr>
              <a:buFontTx/>
              <a:buChar char="-"/>
            </a:pPr>
            <a:r>
              <a:rPr lang="ru-RU" altLang="ru-RU" dirty="0"/>
              <a:t>Обведение по контуру</a:t>
            </a:r>
          </a:p>
          <a:p>
            <a:pPr>
              <a:buFontTx/>
              <a:buChar char="-"/>
            </a:pPr>
            <a:r>
              <a:rPr lang="ru-RU" altLang="ru-RU" dirty="0"/>
              <a:t>Ощупывание</a:t>
            </a:r>
          </a:p>
          <a:p>
            <a:pPr>
              <a:buFontTx/>
              <a:buChar char="-"/>
            </a:pPr>
            <a:r>
              <a:rPr lang="ru-RU" altLang="ru-RU" dirty="0"/>
              <a:t>Упражнение в группировке и упорядочивании</a:t>
            </a:r>
          </a:p>
          <a:p>
            <a:pPr>
              <a:buFontTx/>
              <a:buChar char="-"/>
            </a:pPr>
            <a:r>
              <a:rPr lang="ru-RU" altLang="ru-RU" dirty="0"/>
              <a:t>Упражнения на особенности  усвоения геометрических фигур</a:t>
            </a:r>
          </a:p>
          <a:p>
            <a:pPr>
              <a:buFontTx/>
              <a:buChar char="-"/>
            </a:pPr>
            <a:r>
              <a:rPr lang="ru-RU" altLang="ru-RU" dirty="0"/>
              <a:t>Сопоставление форм и предметов с геометрическим образом</a:t>
            </a:r>
          </a:p>
          <a:p>
            <a:pPr>
              <a:buFontTx/>
              <a:buChar char="-"/>
            </a:pPr>
            <a:r>
              <a:rPr lang="ru-RU" altLang="ru-RU" dirty="0"/>
              <a:t>Анализ</a:t>
            </a:r>
          </a:p>
          <a:p>
            <a:pPr marL="0" indent="0">
              <a:buNone/>
            </a:pP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79340521"/>
      </p:ext>
    </p:extLst>
  </p:cSld>
  <p:clrMapOvr>
    <a:masterClrMapping/>
  </p:clrMapOvr>
  <p:transition spd="slow"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C:\Users\Ирина\Desktop\коломеец\11840_m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97" r="-3" b="15805"/>
          <a:stretch/>
        </p:blipFill>
        <p:spPr bwMode="auto">
          <a:xfrm>
            <a:off x="4444680" y="10"/>
            <a:ext cx="4699318" cy="2285990"/>
          </a:xfrm>
          <a:custGeom>
            <a:avLst/>
            <a:gdLst>
              <a:gd name="connsiteX0" fmla="*/ 0 w 6265758"/>
              <a:gd name="connsiteY0" fmla="*/ 0 h 2286000"/>
              <a:gd name="connsiteX1" fmla="*/ 6265758 w 6265758"/>
              <a:gd name="connsiteY1" fmla="*/ 0 h 2286000"/>
              <a:gd name="connsiteX2" fmla="*/ 6265758 w 6265758"/>
              <a:gd name="connsiteY2" fmla="*/ 2286000 h 2286000"/>
              <a:gd name="connsiteX3" fmla="*/ 1062168 w 6265758"/>
              <a:gd name="connsiteY3" fmla="*/ 2286000 h 2286000"/>
              <a:gd name="connsiteX4" fmla="*/ 790683 w 6265758"/>
              <a:gd name="connsiteY4" fmla="*/ 1700078 h 2286000"/>
              <a:gd name="connsiteX5" fmla="*/ 787725 w 6265758"/>
              <a:gd name="connsiteY5" fmla="*/ 1700078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65758" h="2286000">
                <a:moveTo>
                  <a:pt x="0" y="0"/>
                </a:moveTo>
                <a:lnTo>
                  <a:pt x="6265758" y="0"/>
                </a:lnTo>
                <a:lnTo>
                  <a:pt x="6265758" y="2286000"/>
                </a:lnTo>
                <a:lnTo>
                  <a:pt x="1062168" y="2286000"/>
                </a:lnTo>
                <a:lnTo>
                  <a:pt x="790683" y="1700078"/>
                </a:lnTo>
                <a:lnTo>
                  <a:pt x="787725" y="170007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6" descr="C:\Users\Ирина\Desktop\Картинки\aра\131375718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53" r="3" b="25506"/>
          <a:stretch/>
        </p:blipFill>
        <p:spPr bwMode="auto">
          <a:xfrm>
            <a:off x="5241306" y="2286000"/>
            <a:ext cx="3902692" cy="2286000"/>
          </a:xfrm>
          <a:custGeom>
            <a:avLst/>
            <a:gdLst>
              <a:gd name="connsiteX0" fmla="*/ 0 w 5203590"/>
              <a:gd name="connsiteY0" fmla="*/ 0 h 2286000"/>
              <a:gd name="connsiteX1" fmla="*/ 5203590 w 5203590"/>
              <a:gd name="connsiteY1" fmla="*/ 0 h 2286000"/>
              <a:gd name="connsiteX2" fmla="*/ 5203590 w 5203590"/>
              <a:gd name="connsiteY2" fmla="*/ 2286000 h 2286000"/>
              <a:gd name="connsiteX3" fmla="*/ 1059212 w 5203590"/>
              <a:gd name="connsiteY3" fmla="*/ 2286000 h 2286000"/>
              <a:gd name="connsiteX4" fmla="*/ 925708 w 5203590"/>
              <a:gd name="connsiteY4" fmla="*/ 1997870 h 2286000"/>
              <a:gd name="connsiteX5" fmla="*/ 925707 w 5203590"/>
              <a:gd name="connsiteY5" fmla="*/ 199787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03590" h="2286000">
                <a:moveTo>
                  <a:pt x="0" y="0"/>
                </a:moveTo>
                <a:lnTo>
                  <a:pt x="5203590" y="0"/>
                </a:lnTo>
                <a:lnTo>
                  <a:pt x="5203590" y="2286000"/>
                </a:lnTo>
                <a:lnTo>
                  <a:pt x="1059212" y="2286000"/>
                </a:lnTo>
                <a:lnTo>
                  <a:pt x="925708" y="1997870"/>
                </a:lnTo>
                <a:lnTo>
                  <a:pt x="925707" y="199787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5" descr="http://raskraska.ucoz.ru/_nw/0/s8979229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97" r="-1" b="26576"/>
          <a:stretch/>
        </p:blipFill>
        <p:spPr bwMode="auto">
          <a:xfrm>
            <a:off x="6035713" y="4572000"/>
            <a:ext cx="3108287" cy="2286000"/>
          </a:xfrm>
          <a:custGeom>
            <a:avLst/>
            <a:gdLst>
              <a:gd name="connsiteX0" fmla="*/ 0 w 4144382"/>
              <a:gd name="connsiteY0" fmla="*/ 0 h 2286000"/>
              <a:gd name="connsiteX1" fmla="*/ 4144382 w 4144382"/>
              <a:gd name="connsiteY1" fmla="*/ 0 h 2286000"/>
              <a:gd name="connsiteX2" fmla="*/ 4144382 w 4144382"/>
              <a:gd name="connsiteY2" fmla="*/ 2286000 h 2286000"/>
              <a:gd name="connsiteX3" fmla="*/ 1054581 w 4144382"/>
              <a:gd name="connsiteY3" fmla="*/ 2286000 h 2286000"/>
              <a:gd name="connsiteX4" fmla="*/ 1054581 w 4144382"/>
              <a:gd name="connsiteY4" fmla="*/ 2285999 h 2286000"/>
              <a:gd name="connsiteX5" fmla="*/ 1059211 w 4144382"/>
              <a:gd name="connsiteY5" fmla="*/ 2285999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44382" h="2286000">
                <a:moveTo>
                  <a:pt x="0" y="0"/>
                </a:moveTo>
                <a:lnTo>
                  <a:pt x="4144382" y="0"/>
                </a:lnTo>
                <a:lnTo>
                  <a:pt x="4144382" y="2286000"/>
                </a:lnTo>
                <a:lnTo>
                  <a:pt x="1054581" y="2286000"/>
                </a:lnTo>
                <a:lnTo>
                  <a:pt x="1054581" y="2285999"/>
                </a:lnTo>
                <a:lnTo>
                  <a:pt x="1059211" y="2285999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Freeform 15">
            <a:extLst>
              <a:ext uri="{FF2B5EF4-FFF2-40B4-BE49-F238E27FC236}">
                <a16:creationId xmlns:a16="http://schemas.microsoft.com/office/drawing/2014/main" id="{A26922E4-CEB0-4BFE-BAD1-403E6A417D0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192652" cy="6858000"/>
          </a:xfrm>
          <a:custGeom>
            <a:avLst/>
            <a:gdLst>
              <a:gd name="connsiteX0" fmla="*/ 0 w 9590203"/>
              <a:gd name="connsiteY0" fmla="*/ 0 h 6858000"/>
              <a:gd name="connsiteX1" fmla="*/ 6414049 w 9590203"/>
              <a:gd name="connsiteY1" fmla="*/ 0 h 6858000"/>
              <a:gd name="connsiteX2" fmla="*/ 9590203 w 9590203"/>
              <a:gd name="connsiteY2" fmla="*/ 6858000 h 6858000"/>
              <a:gd name="connsiteX3" fmla="*/ 0 w 959020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90203" h="6858000">
                <a:moveTo>
                  <a:pt x="0" y="0"/>
                </a:moveTo>
                <a:lnTo>
                  <a:pt x="6414049" y="0"/>
                </a:lnTo>
                <a:lnTo>
                  <a:pt x="959020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3816030" cy="1325563"/>
          </a:xfrm>
        </p:spPr>
        <p:txBody>
          <a:bodyPr>
            <a:normAutofit/>
          </a:bodyPr>
          <a:lstStyle/>
          <a:p>
            <a:r>
              <a:rPr lang="ru-RU" sz="3500"/>
              <a:t>Типы заданий:</a:t>
            </a:r>
            <a:br>
              <a:rPr lang="ru-RU" sz="3500"/>
            </a:br>
            <a:endParaRPr lang="ru-RU" sz="350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021249"/>
            <a:ext cx="5407061" cy="41557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1.На усвоение геометрических фигур</a:t>
            </a:r>
          </a:p>
          <a:p>
            <a:pPr marL="0" indent="0">
              <a:buNone/>
            </a:pPr>
            <a:r>
              <a:rPr lang="ru-RU" sz="2800" dirty="0"/>
              <a:t>2. На сравнение форм с реальными предметами и геометрическими фигурами.</a:t>
            </a:r>
          </a:p>
          <a:p>
            <a:pPr marL="0" indent="0">
              <a:buNone/>
            </a:pPr>
            <a:r>
              <a:rPr lang="ru-RU" sz="2800" dirty="0"/>
              <a:t>3. На пространственный анализ составной формы. </a:t>
            </a:r>
          </a:p>
          <a:p>
            <a:pPr marL="0" indent="0">
              <a:buNone/>
            </a:pPr>
            <a:endParaRPr lang="ru-RU" sz="1700" dirty="0"/>
          </a:p>
          <a:p>
            <a:pPr marL="0" indent="0">
              <a:buNone/>
            </a:pP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16406896"/>
      </p:ext>
    </p:extLst>
  </p:cSld>
  <p:clrMapOvr>
    <a:masterClrMapping/>
  </p:clrMapOvr>
  <p:transition spd="slow"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F64F6814-96D5-4463-898E-405CC0C4014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52662" y="321176"/>
            <a:ext cx="5380685" cy="5896743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533" name="Picture 6" descr="http://www.instarcom.ru/news.php?aoej=/ayicpnq/modemy_megafon_3g_e173_programma_skachat_besplatno_1809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59" r="10626" b="1"/>
          <a:stretch/>
        </p:blipFill>
        <p:spPr bwMode="auto">
          <a:xfrm>
            <a:off x="5872163" y="2828925"/>
            <a:ext cx="3031807" cy="3388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4" descr="http://gid-mama.ru/wp-content/uploads/2012/08/%D0%B3%D0%B5%D0%BE%D0%BC%D0%B5%D1%82%D1%80%D0%B8%D1%87%D0%B5%D1%81%D0%BA%D0%B8%D0%B5-%D1%84%D0%BE%D1%80%D0%BC%D1%8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2" r="5373" b="2"/>
          <a:stretch/>
        </p:blipFill>
        <p:spPr bwMode="auto">
          <a:xfrm>
            <a:off x="5872163" y="306909"/>
            <a:ext cx="3031807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6137" y="640263"/>
            <a:ext cx="4653738" cy="1344975"/>
          </a:xfrm>
        </p:spPr>
        <p:txBody>
          <a:bodyPr>
            <a:normAutofit/>
          </a:bodyPr>
          <a:lstStyle/>
          <a:p>
            <a:r>
              <a:rPr lang="ru-RU" sz="3500"/>
              <a:t>Старшая группа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16136" y="2121762"/>
            <a:ext cx="4653738" cy="36269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ru-RU" sz="1900"/>
              <a:t>В старшей группе обследование становится более подробным и важным. </a:t>
            </a:r>
          </a:p>
          <a:p>
            <a:pPr marL="0" indent="0">
              <a:buNone/>
            </a:pPr>
            <a:r>
              <a:rPr lang="ru-RU" altLang="ru-RU" sz="1900"/>
              <a:t>Работа по формированию представлений о понятиях геометрических фигур строится на сопоставлении и противопоставлении модели. </a:t>
            </a:r>
          </a:p>
          <a:p>
            <a:pPr marL="0" indent="0">
              <a:buNone/>
            </a:pPr>
            <a:r>
              <a:rPr lang="ru-RU" altLang="ru-RU" sz="1900"/>
              <a:t>Сначала, сопоставляют попарно, затем 3-4 фигуры каждого вида. </a:t>
            </a:r>
          </a:p>
          <a:p>
            <a:pPr marL="0" indent="0">
              <a:buNone/>
            </a:pPr>
            <a:r>
              <a:rPr lang="ru-RU" altLang="ru-RU" sz="1900"/>
              <a:t>Затем особое значение приобретает воспроизведение геометрической фигуры (выкладывание из палочек, полос бумаги).</a:t>
            </a:r>
          </a:p>
          <a:p>
            <a:pPr marL="0" indent="0">
              <a:buNone/>
            </a:pPr>
            <a:endParaRPr lang="ru-RU" altLang="ru-RU" sz="1900"/>
          </a:p>
          <a:p>
            <a:pPr marL="0" indent="0">
              <a:buNone/>
            </a:pPr>
            <a:endParaRPr lang="ru-RU" sz="1900"/>
          </a:p>
        </p:txBody>
      </p:sp>
    </p:spTree>
    <p:extLst>
      <p:ext uri="{BB962C8B-B14F-4D97-AF65-F5344CB8AC3E}">
        <p14:creationId xmlns:p14="http://schemas.microsoft.com/office/powerpoint/2010/main" val="660047455"/>
      </p:ext>
    </p:extLst>
  </p:cSld>
  <p:clrMapOvr>
    <a:masterClrMapping/>
  </p:clrMapOvr>
  <p:transition spd="slow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5" descr="http://cs7001.vk.me/c7006/v7006042/1949/AcNyino69F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9" r="4537" b="-1"/>
          <a:stretch/>
        </p:blipFill>
        <p:spPr bwMode="auto">
          <a:xfrm>
            <a:off x="20" y="10"/>
            <a:ext cx="914397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4512879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  <a:ex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20E3A342-4D61-4E3F-AF90-1AB42AEB96C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715288" y="3337139"/>
            <a:ext cx="701565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94137" y="260649"/>
            <a:ext cx="8066295" cy="57767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ru-RU" sz="2000" dirty="0" err="1">
                <a:latin typeface="+mn-lt"/>
              </a:rPr>
              <a:t>Детей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подводят</a:t>
            </a:r>
            <a:r>
              <a:rPr lang="en-US" altLang="ru-RU" sz="2000" dirty="0">
                <a:latin typeface="+mn-lt"/>
              </a:rPr>
              <a:t> к </a:t>
            </a:r>
            <a:r>
              <a:rPr lang="en-US" altLang="ru-RU" sz="2000" dirty="0" err="1">
                <a:latin typeface="+mn-lt"/>
              </a:rPr>
              <a:t>обобщающему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понятию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четырехугольников</a:t>
            </a:r>
            <a:r>
              <a:rPr lang="en-US" altLang="ru-RU" sz="2000" dirty="0">
                <a:latin typeface="+mn-lt"/>
              </a:rPr>
              <a:t>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ru-RU" sz="2000" dirty="0" err="1">
                <a:latin typeface="+mn-lt"/>
              </a:rPr>
              <a:t>Старшие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дошкольники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учатся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расчленять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сложный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узор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на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элементы</a:t>
            </a:r>
            <a:r>
              <a:rPr lang="en-US" altLang="ru-RU" sz="2000" dirty="0">
                <a:latin typeface="+mn-lt"/>
              </a:rPr>
              <a:t>, </a:t>
            </a:r>
            <a:r>
              <a:rPr lang="en-US" altLang="ru-RU" sz="2000" dirty="0" err="1">
                <a:latin typeface="+mn-lt"/>
              </a:rPr>
              <a:t>называть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их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форму</a:t>
            </a:r>
            <a:r>
              <a:rPr lang="en-US" altLang="ru-RU" sz="2000" dirty="0">
                <a:latin typeface="+mn-lt"/>
              </a:rPr>
              <a:t>, </a:t>
            </a:r>
            <a:r>
              <a:rPr lang="en-US" altLang="ru-RU" sz="2000" dirty="0" err="1">
                <a:latin typeface="+mn-lt"/>
              </a:rPr>
              <a:t>пространственное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расположение</a:t>
            </a:r>
            <a:r>
              <a:rPr lang="en-US" altLang="ru-RU" sz="2000" dirty="0">
                <a:latin typeface="+mn-lt"/>
              </a:rPr>
              <a:t>.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ru-RU" sz="2000" dirty="0">
                <a:latin typeface="+mn-lt"/>
              </a:rPr>
              <a:t>      </a:t>
            </a:r>
            <a:r>
              <a:rPr lang="en-US" altLang="ru-RU" sz="2000" u="sng" dirty="0" err="1">
                <a:latin typeface="+mn-lt"/>
              </a:rPr>
              <a:t>Развивается</a:t>
            </a:r>
            <a:r>
              <a:rPr lang="en-US" altLang="ru-RU" sz="2000" u="sng" dirty="0">
                <a:latin typeface="+mn-lt"/>
              </a:rPr>
              <a:t> </a:t>
            </a:r>
            <a:r>
              <a:rPr lang="en-US" altLang="ru-RU" sz="2000" u="sng" dirty="0" err="1">
                <a:latin typeface="+mn-lt"/>
              </a:rPr>
              <a:t>геометрическая</a:t>
            </a:r>
            <a:r>
              <a:rPr lang="en-US" altLang="ru-RU" sz="2000" u="sng" dirty="0">
                <a:latin typeface="+mn-lt"/>
              </a:rPr>
              <a:t> </a:t>
            </a:r>
            <a:r>
              <a:rPr lang="en-US" altLang="ru-RU" sz="2000" u="sng" dirty="0" err="1">
                <a:latin typeface="+mn-lt"/>
              </a:rPr>
              <a:t>зоркость</a:t>
            </a:r>
            <a:r>
              <a:rPr lang="en-US" altLang="ru-RU" sz="2000" u="sng" dirty="0">
                <a:latin typeface="+mn-lt"/>
              </a:rPr>
              <a:t>: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ru-RU" sz="2000" dirty="0" err="1">
                <a:latin typeface="+mn-lt"/>
              </a:rPr>
              <a:t>умение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анализировать</a:t>
            </a:r>
            <a:r>
              <a:rPr lang="en-US" altLang="ru-RU" sz="2000" dirty="0">
                <a:latin typeface="+mn-lt"/>
              </a:rPr>
              <a:t> и </a:t>
            </a:r>
            <a:r>
              <a:rPr lang="en-US" altLang="ru-RU" sz="2000" dirty="0" err="1">
                <a:latin typeface="+mn-lt"/>
              </a:rPr>
              <a:t>сравнивать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предметы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по</a:t>
            </a:r>
            <a:endParaRPr lang="en-US" altLang="ru-RU" sz="2000" dirty="0">
              <a:latin typeface="+mn-lt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ru-RU" sz="2000" dirty="0" err="1">
                <a:latin typeface="+mn-lt"/>
              </a:rPr>
              <a:t>форме</a:t>
            </a:r>
            <a:r>
              <a:rPr lang="en-US" altLang="ru-RU" sz="2000" dirty="0">
                <a:latin typeface="+mn-lt"/>
              </a:rPr>
              <a:t>, </a:t>
            </a:r>
            <a:r>
              <a:rPr lang="en-US" altLang="ru-RU" sz="2000" dirty="0" err="1">
                <a:latin typeface="+mn-lt"/>
              </a:rPr>
              <a:t>находить</a:t>
            </a:r>
            <a:r>
              <a:rPr lang="en-US" altLang="ru-RU" sz="2000" dirty="0">
                <a:latin typeface="+mn-lt"/>
              </a:rPr>
              <a:t> в </a:t>
            </a:r>
            <a:r>
              <a:rPr lang="en-US" altLang="ru-RU" sz="2000" dirty="0" err="1">
                <a:latin typeface="+mn-lt"/>
              </a:rPr>
              <a:t>ближайшем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окружении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предметы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одинаковой</a:t>
            </a:r>
            <a:r>
              <a:rPr lang="en-US" altLang="ru-RU" sz="2000" dirty="0">
                <a:latin typeface="+mn-lt"/>
              </a:rPr>
              <a:t> и </a:t>
            </a:r>
            <a:r>
              <a:rPr lang="en-US" altLang="ru-RU" sz="2000" dirty="0" err="1">
                <a:latin typeface="+mn-lt"/>
              </a:rPr>
              <a:t>разной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формы</a:t>
            </a:r>
            <a:r>
              <a:rPr lang="en-US" altLang="ru-RU" sz="2000" dirty="0">
                <a:latin typeface="+mn-lt"/>
              </a:rPr>
              <a:t>:  </a:t>
            </a:r>
            <a:r>
              <a:rPr lang="en-US" altLang="ru-RU" sz="2000" dirty="0" err="1">
                <a:latin typeface="+mn-lt"/>
              </a:rPr>
              <a:t>книги</a:t>
            </a:r>
            <a:r>
              <a:rPr lang="en-US" altLang="ru-RU" sz="2000" dirty="0">
                <a:latin typeface="+mn-lt"/>
              </a:rPr>
              <a:t>, </a:t>
            </a:r>
            <a:r>
              <a:rPr lang="en-US" altLang="ru-RU" sz="2000" dirty="0" err="1">
                <a:latin typeface="+mn-lt"/>
              </a:rPr>
              <a:t>картина</a:t>
            </a:r>
            <a:r>
              <a:rPr lang="en-US" altLang="ru-RU" sz="2000" dirty="0">
                <a:latin typeface="+mn-lt"/>
              </a:rPr>
              <a:t>, </a:t>
            </a:r>
            <a:r>
              <a:rPr lang="en-US" altLang="ru-RU" sz="2000" dirty="0" err="1">
                <a:latin typeface="+mn-lt"/>
              </a:rPr>
              <a:t>одеяла</a:t>
            </a:r>
            <a:r>
              <a:rPr lang="en-US" altLang="ru-RU" sz="2000" dirty="0">
                <a:latin typeface="+mn-lt"/>
              </a:rPr>
              <a:t>, </a:t>
            </a:r>
            <a:r>
              <a:rPr lang="en-US" altLang="ru-RU" sz="2000" dirty="0" err="1">
                <a:latin typeface="+mn-lt"/>
              </a:rPr>
              <a:t>крышки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столов</a:t>
            </a:r>
            <a:r>
              <a:rPr lang="en-US" altLang="ru-RU" sz="2000" dirty="0">
                <a:latin typeface="+mn-lt"/>
              </a:rPr>
              <a:t> — </a:t>
            </a:r>
            <a:r>
              <a:rPr lang="en-US" altLang="ru-RU" sz="2000" dirty="0" err="1">
                <a:latin typeface="+mn-lt"/>
              </a:rPr>
              <a:t>прямоугольные</a:t>
            </a:r>
            <a:r>
              <a:rPr lang="en-US" altLang="ru-RU" sz="2000" dirty="0">
                <a:latin typeface="+mn-lt"/>
              </a:rPr>
              <a:t>, </a:t>
            </a:r>
            <a:r>
              <a:rPr lang="en-US" altLang="ru-RU" sz="2000" dirty="0" err="1">
                <a:latin typeface="+mn-lt"/>
              </a:rPr>
              <a:t>поднос</a:t>
            </a:r>
            <a:r>
              <a:rPr lang="en-US" altLang="ru-RU" sz="2000" dirty="0">
                <a:latin typeface="+mn-lt"/>
              </a:rPr>
              <a:t> и </a:t>
            </a:r>
            <a:r>
              <a:rPr lang="en-US" altLang="ru-RU" sz="2000" dirty="0" err="1">
                <a:latin typeface="+mn-lt"/>
              </a:rPr>
              <a:t>блюдо</a:t>
            </a:r>
            <a:r>
              <a:rPr lang="en-US" altLang="ru-RU" sz="2000" dirty="0">
                <a:latin typeface="+mn-lt"/>
              </a:rPr>
              <a:t> — </a:t>
            </a:r>
            <a:r>
              <a:rPr lang="en-US" altLang="ru-RU" sz="2000" dirty="0" err="1">
                <a:latin typeface="+mn-lt"/>
              </a:rPr>
              <a:t>овальные</a:t>
            </a:r>
            <a:r>
              <a:rPr lang="en-US" altLang="ru-RU" sz="2000" dirty="0">
                <a:latin typeface="+mn-lt"/>
              </a:rPr>
              <a:t>, </a:t>
            </a:r>
            <a:r>
              <a:rPr lang="en-US" altLang="ru-RU" sz="2000" dirty="0" err="1">
                <a:latin typeface="+mn-lt"/>
              </a:rPr>
              <a:t>тарелки</a:t>
            </a:r>
            <a:r>
              <a:rPr lang="en-US" altLang="ru-RU" sz="2000" dirty="0">
                <a:latin typeface="+mn-lt"/>
              </a:rPr>
              <a:t> —</a:t>
            </a:r>
            <a:r>
              <a:rPr lang="en-US" altLang="ru-RU" sz="2000" dirty="0" err="1">
                <a:latin typeface="+mn-lt"/>
              </a:rPr>
              <a:t>круглые</a:t>
            </a:r>
            <a:r>
              <a:rPr lang="en-US" altLang="ru-RU" sz="2000" dirty="0">
                <a:latin typeface="+mn-lt"/>
              </a:rPr>
              <a:t> и </a:t>
            </a:r>
            <a:r>
              <a:rPr lang="en-US" altLang="ru-RU" sz="2000" dirty="0" err="1">
                <a:latin typeface="+mn-lt"/>
              </a:rPr>
              <a:t>т.д</a:t>
            </a:r>
            <a:r>
              <a:rPr lang="en-US" altLang="ru-RU" sz="2000" dirty="0">
                <a:latin typeface="+mn-lt"/>
              </a:rPr>
              <a:t>.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ru-RU" sz="2000" dirty="0" err="1">
                <a:latin typeface="+mn-lt"/>
              </a:rPr>
              <a:t>Развивают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представление</a:t>
            </a:r>
            <a:r>
              <a:rPr lang="en-US" altLang="ru-RU" sz="2000" dirty="0">
                <a:latin typeface="+mn-lt"/>
              </a:rPr>
              <a:t> о </a:t>
            </a:r>
            <a:r>
              <a:rPr lang="en-US" altLang="ru-RU" sz="2000" dirty="0" err="1">
                <a:latin typeface="+mn-lt"/>
              </a:rPr>
              <a:t>том</a:t>
            </a:r>
            <a:r>
              <a:rPr lang="en-US" altLang="ru-RU" sz="2000" dirty="0">
                <a:latin typeface="+mn-lt"/>
              </a:rPr>
              <a:t>, </a:t>
            </a:r>
            <a:r>
              <a:rPr lang="en-US" altLang="ru-RU" sz="2000" dirty="0" err="1">
                <a:latin typeface="+mn-lt"/>
              </a:rPr>
              <a:t>как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из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одной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формы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сделать</a:t>
            </a:r>
            <a:r>
              <a:rPr lang="en-US" altLang="ru-RU" sz="2000" dirty="0">
                <a:latin typeface="+mn-lt"/>
              </a:rPr>
              <a:t> </a:t>
            </a:r>
            <a:r>
              <a:rPr lang="en-US" altLang="ru-RU" sz="2000" dirty="0" err="1">
                <a:latin typeface="+mn-lt"/>
              </a:rPr>
              <a:t>другую</a:t>
            </a:r>
            <a:r>
              <a:rPr lang="en-US" altLang="ru-RU" sz="2000" dirty="0">
                <a:latin typeface="+mn-lt"/>
              </a:rPr>
              <a:t>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ru-RU" sz="2000" dirty="0">
              <a:latin typeface="+mn-lt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ru-RU" sz="2000" dirty="0">
              <a:latin typeface="+mn-lt"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ru-RU" sz="1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3429459"/>
      </p:ext>
    </p:extLst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E4A809D5-3600-46D4-A466-67F2349A54F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1490" y="2316480"/>
            <a:ext cx="370332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580" name="Picture 2" descr="http://olgasergeeff.ru/wp-content/uploads/2012/07/%D1%82%D0%B8%D1%8211-300x27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2" r="20072" b="-1"/>
          <a:stretch/>
        </p:blipFill>
        <p:spPr bwMode="auto">
          <a:xfrm>
            <a:off x="4409136" y="10"/>
            <a:ext cx="4734863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91490" y="365125"/>
            <a:ext cx="3840085" cy="1692794"/>
          </a:xfrm>
        </p:spPr>
        <p:txBody>
          <a:bodyPr>
            <a:normAutofit/>
          </a:bodyPr>
          <a:lstStyle/>
          <a:p>
            <a:r>
              <a:rPr lang="ru-RU"/>
              <a:t>Подготовительная группа</a:t>
            </a:r>
            <a:br>
              <a:rPr lang="ru-RU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91490" y="2575034"/>
            <a:ext cx="3840085" cy="34622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ru-RU" sz="1600"/>
              <a:t>Обследование геометрических фигур продолжается детально и подробно. </a:t>
            </a:r>
          </a:p>
          <a:p>
            <a:pPr marL="0" indent="0">
              <a:buNone/>
            </a:pPr>
            <a:r>
              <a:rPr lang="ru-RU" altLang="ru-RU" sz="1600"/>
              <a:t>Уточняют знания детей об известных геометрических фигурах, их элементах (вершины, углы, стороны) и некоторых их свойствах.</a:t>
            </a:r>
          </a:p>
          <a:p>
            <a:pPr marL="0" indent="0">
              <a:buNone/>
            </a:pPr>
            <a:r>
              <a:rPr lang="ru-RU" altLang="ru-RU" sz="1600"/>
              <a:t>Дети получают представление о многоугольнике (на примере треугольника и четырехугольника), о</a:t>
            </a:r>
          </a:p>
          <a:p>
            <a:pPr marL="0" indent="0">
              <a:buNone/>
            </a:pPr>
            <a:r>
              <a:rPr lang="ru-RU" altLang="ru-RU" sz="1600"/>
              <a:t>прямой линии, отрезке прямой.   </a:t>
            </a:r>
          </a:p>
          <a:p>
            <a:pPr marL="0" indent="0">
              <a:buNone/>
            </a:pPr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val="2941907906"/>
      </p:ext>
    </p:extLst>
  </p:cSld>
  <p:clrMapOvr>
    <a:masterClrMapping/>
  </p:clrMapOvr>
  <p:transition spd="slow">
    <p:wheel spokes="2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49</TotalTime>
  <Words>578</Words>
  <Application>Microsoft Office PowerPoint</Application>
  <PresentationFormat>Экран (4:3)</PresentationFormat>
  <Paragraphs>71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Знакомство дошкольников с геометрическими фигурами </vt:lpstr>
      <vt:lpstr>Вторая младшая группа (от 3 до 4 лет)</vt:lpstr>
      <vt:lpstr>Презентация PowerPoint</vt:lpstr>
      <vt:lpstr>Средняя группа</vt:lpstr>
      <vt:lpstr>Основные приемы обследования фигур в средней группе:</vt:lpstr>
      <vt:lpstr>Типы заданий: </vt:lpstr>
      <vt:lpstr>Старшая группа</vt:lpstr>
      <vt:lpstr>Презентация PowerPoint</vt:lpstr>
      <vt:lpstr>Подготовительная группа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дошкольников с геометрическими фигурами</dc:title>
  <dc:creator>Алешкина Е.В.</dc:creator>
  <cp:lastModifiedBy>Алешкина Е.В.</cp:lastModifiedBy>
  <cp:revision>5</cp:revision>
  <dcterms:created xsi:type="dcterms:W3CDTF">2017-09-21T14:53:53Z</dcterms:created>
  <dcterms:modified xsi:type="dcterms:W3CDTF">2018-01-27T18:30:41Z</dcterms:modified>
</cp:coreProperties>
</file>