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6" name="Рисунок 75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77" name="Рисунок 76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15" name="Рисунок 114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id="116" name="Рисунок 115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21920" y="1371600"/>
            <a:ext cx="8229240" cy="1828440"/>
          </a:xfrm>
          <a:prstGeom prst="rect">
            <a:avLst/>
          </a:prstGeom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4800" b="1">
                <a:latin typeface="Lucida San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BCBCBC"/>
                </a:solidFill>
                <a:latin typeface="Book Antiqua"/>
              </a:rPr>
              <a:t>14.2.17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2B6CBBCF-D73D-457E-9F8E-E15CFFB7D678}" type="slidenum">
              <a:rPr lang="ru-RU" sz="1200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BCBCBC"/>
                </a:solidFill>
                <a:latin typeface="Book Antiqua"/>
              </a:rPr>
              <a:t>14.2.17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709BBB68-BDC3-452C-9D08-25D9C6ABF84E}" type="slidenum">
              <a:rPr lang="ru-RU" sz="1200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BCBCBC"/>
                </a:solidFill>
                <a:latin typeface="Book Antiqua"/>
              </a:rPr>
              <a:t>14.2.17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E1B3AD31-2E2F-4506-92C0-A81BD5E01E4B}" type="slidenum">
              <a:rPr lang="ru-RU" sz="1200">
                <a:solidFill>
                  <a:srgbClr val="BCBCBC"/>
                </a:solidFill>
                <a:latin typeface="Book Antiqua"/>
              </a:rPr>
              <a:pPr algn="r"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82760" y="576000"/>
            <a:ext cx="8229240" cy="1828440"/>
          </a:xfrm>
          <a:prstGeom prst="rect">
            <a:avLst/>
          </a:prstGeom>
        </p:spPr>
        <p:txBody>
          <a:bodyPr lIns="45720" tIns="0" rIns="45720" bIns="0" anchor="b"/>
          <a:lstStyle/>
          <a:p>
            <a:pPr>
              <a:lnSpc>
                <a:spcPct val="100000"/>
              </a:lnSpc>
            </a:pPr>
            <a:r>
              <a:rPr lang="ru-RU" sz="4800" b="1">
                <a:latin typeface="Lucida Sans"/>
              </a:rPr>
              <a:t> </a:t>
            </a:r>
            <a:r>
              <a:rPr lang="ru-RU" sz="4800" b="1" dirty="0">
                <a:solidFill>
                  <a:srgbClr val="000000"/>
                </a:solidFill>
                <a:latin typeface="Lucida Sans"/>
              </a:rPr>
              <a:t>К</a:t>
            </a:r>
            <a:r>
              <a:rPr lang="ru-RU" sz="4800" b="1" smtClean="0">
                <a:solidFill>
                  <a:srgbClr val="000000"/>
                </a:solidFill>
                <a:latin typeface="Lucida Sans"/>
              </a:rPr>
              <a:t> </a:t>
            </a:r>
            <a:r>
              <a:rPr lang="ru-RU" sz="4800" b="1" dirty="0" smtClean="0">
                <a:solidFill>
                  <a:srgbClr val="000000"/>
                </a:solidFill>
                <a:latin typeface="Lucida Sans"/>
              </a:rPr>
              <a:t>74 </a:t>
            </a:r>
            <a:r>
              <a:rPr lang="ru-RU" sz="4800" b="1" dirty="0">
                <a:solidFill>
                  <a:srgbClr val="000000"/>
                </a:solidFill>
                <a:latin typeface="Lucida Sans"/>
              </a:rPr>
              <a:t>годовщине полного снятия Блокады Ленинграда</a:t>
            </a:r>
            <a:endParaRPr dirty="0"/>
          </a:p>
        </p:txBody>
      </p:sp>
      <p:sp>
        <p:nvSpPr>
          <p:cNvPr id="118" name="TextShape 2"/>
          <p:cNvSpPr txBox="1"/>
          <p:nvPr/>
        </p:nvSpPr>
        <p:spPr>
          <a:xfrm>
            <a:off x="1303560" y="2664000"/>
            <a:ext cx="6400440" cy="17521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800" dirty="0">
                <a:solidFill>
                  <a:srgbClr val="000000"/>
                </a:solidFill>
                <a:latin typeface="Book Antiqua"/>
              </a:rPr>
              <a:t>Неделя памяти в подготовительной  к школе группе «Сказка»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800" dirty="0">
                <a:solidFill>
                  <a:srgbClr val="000000"/>
                </a:solidFill>
                <a:latin typeface="Book Antiqua"/>
              </a:rPr>
              <a:t>ГБДОУ </a:t>
            </a:r>
            <a:r>
              <a:rPr lang="ru-RU" sz="2800" dirty="0" err="1">
                <a:solidFill>
                  <a:srgbClr val="000000"/>
                </a:solidFill>
                <a:latin typeface="Book Antiqua"/>
              </a:rPr>
              <a:t>д\с</a:t>
            </a:r>
            <a:r>
              <a:rPr lang="ru-RU" sz="2800" dirty="0">
                <a:solidFill>
                  <a:srgbClr val="000000"/>
                </a:solidFill>
                <a:latin typeface="Book Antiqua"/>
              </a:rPr>
              <a:t> №133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800" dirty="0">
                <a:solidFill>
                  <a:srgbClr val="000000"/>
                </a:solidFill>
                <a:latin typeface="Book Antiqua"/>
              </a:rPr>
              <a:t>Воспитатель: Ульяничева М.А.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2800" dirty="0">
                <a:solidFill>
                  <a:srgbClr val="000000"/>
                </a:solidFill>
                <a:latin typeface="Book Antiqua"/>
              </a:rPr>
              <a:t>Учитель-логопед: Кузнецова А.И.</a:t>
            </a:r>
            <a:endParaRPr dirty="0"/>
          </a:p>
        </p:txBody>
      </p:sp>
      <p:pic>
        <p:nvPicPr>
          <p:cNvPr id="119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251640" y="4967640"/>
            <a:ext cx="2520000" cy="1890000"/>
          </a:xfrm>
          <a:prstGeom prst="rect">
            <a:avLst/>
          </a:prstGeom>
          <a:ln>
            <a:noFill/>
          </a:ln>
        </p:spPr>
      </p:pic>
      <p:pic>
        <p:nvPicPr>
          <p:cNvPr id="120" name="Picture 4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6300360" y="4932360"/>
            <a:ext cx="2602080" cy="1925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000000"/>
                </a:solidFill>
                <a:latin typeface="Lucida Sans"/>
              </a:rPr>
              <a:t>Изготовление стенгазеты 
«900 дней»</a:t>
            </a:r>
            <a:endParaRPr/>
          </a:p>
        </p:txBody>
      </p:sp>
      <p:pic>
        <p:nvPicPr>
          <p:cNvPr id="152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251640" y="1484640"/>
            <a:ext cx="4041360" cy="3599640"/>
          </a:xfrm>
          <a:prstGeom prst="rect">
            <a:avLst/>
          </a:prstGeom>
          <a:ln>
            <a:noFill/>
          </a:ln>
        </p:spPr>
      </p:pic>
      <p:pic>
        <p:nvPicPr>
          <p:cNvPr id="153" name="Picture 3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4140000" y="2997000"/>
            <a:ext cx="4799880" cy="359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000000"/>
                </a:solidFill>
                <a:latin typeface="Lucida Sans"/>
              </a:rPr>
              <a:t>Наша газета</a:t>
            </a:r>
            <a:endParaRPr/>
          </a:p>
        </p:txBody>
      </p:sp>
      <p:pic>
        <p:nvPicPr>
          <p:cNvPr id="155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251640" y="1196640"/>
            <a:ext cx="4799880" cy="3599640"/>
          </a:xfrm>
          <a:prstGeom prst="rect">
            <a:avLst/>
          </a:prstGeom>
          <a:ln>
            <a:noFill/>
          </a:ln>
        </p:spPr>
      </p:pic>
      <p:pic>
        <p:nvPicPr>
          <p:cNvPr id="156" name="Picture 3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4140000" y="2997000"/>
            <a:ext cx="4799880" cy="359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000000"/>
                </a:solidFill>
                <a:latin typeface="Lucida Sans"/>
              </a:rPr>
              <a:t>Рассказ о Блокаде
(в гостях у старшей группы)</a:t>
            </a:r>
            <a:endParaRPr/>
          </a:p>
        </p:txBody>
      </p:sp>
      <p:pic>
        <p:nvPicPr>
          <p:cNvPr id="158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79640" y="1484640"/>
            <a:ext cx="4344120" cy="3599640"/>
          </a:xfrm>
          <a:prstGeom prst="rect">
            <a:avLst/>
          </a:prstGeom>
          <a:ln>
            <a:noFill/>
          </a:ln>
        </p:spPr>
      </p:pic>
      <p:pic>
        <p:nvPicPr>
          <p:cNvPr id="159" name="Picture 3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4140000" y="3069000"/>
            <a:ext cx="4799880" cy="359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000000"/>
                </a:solidFill>
                <a:latin typeface="Lucida Sans"/>
              </a:rPr>
              <a:t>Экскурсия в музей 
«Обороны Ленинграда»</a:t>
            </a:r>
            <a:endParaRPr/>
          </a:p>
        </p:txBody>
      </p:sp>
      <p:pic>
        <p:nvPicPr>
          <p:cNvPr id="161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251640" y="1484640"/>
            <a:ext cx="3711960" cy="2088000"/>
          </a:xfrm>
          <a:prstGeom prst="rect">
            <a:avLst/>
          </a:prstGeom>
          <a:ln>
            <a:noFill/>
          </a:ln>
        </p:spPr>
      </p:pic>
      <p:pic>
        <p:nvPicPr>
          <p:cNvPr id="162" name="Picture 5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4572000" y="1484640"/>
            <a:ext cx="4211640" cy="2368800"/>
          </a:xfrm>
          <a:prstGeom prst="rect">
            <a:avLst/>
          </a:prstGeom>
          <a:ln>
            <a:noFill/>
          </a:ln>
        </p:spPr>
      </p:pic>
      <p:pic>
        <p:nvPicPr>
          <p:cNvPr id="163" name="Picture 6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1835640" y="3933000"/>
            <a:ext cx="4815360" cy="2708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395640" y="332640"/>
            <a:ext cx="4392000" cy="3144960"/>
          </a:xfrm>
          <a:prstGeom prst="rect">
            <a:avLst/>
          </a:prstGeom>
          <a:ln>
            <a:noFill/>
          </a:ln>
        </p:spPr>
      </p:pic>
      <p:pic>
        <p:nvPicPr>
          <p:cNvPr id="165" name="Picture 3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4932000" y="1196640"/>
            <a:ext cx="4032000" cy="2268000"/>
          </a:xfrm>
          <a:prstGeom prst="rect">
            <a:avLst/>
          </a:prstGeom>
          <a:ln>
            <a:noFill/>
          </a:ln>
        </p:spPr>
      </p:pic>
      <p:pic>
        <p:nvPicPr>
          <p:cNvPr id="166" name="Picture 4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2555640" y="3645000"/>
            <a:ext cx="4320000" cy="2957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1127520" y="968760"/>
            <a:ext cx="6240600" cy="468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467640" y="404640"/>
            <a:ext cx="8064360" cy="6048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3672000" y="288000"/>
            <a:ext cx="4608000" cy="496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Book Antiqua"/>
              </a:rPr>
              <a:t>В холода, когда бушуют снегопады,
В Петербурге этот день особо чтут, –
Город празднует День снятия блокады,
И гремит в морозном воздухе салют.
Это залпы в честь свободы Ленинграда!
В честь бессмертия не выживших детей… 
Беспощадная фашистская осада
Продолжалась девятьсот голодных дней.</a:t>
            </a:r>
            <a:endParaRPr/>
          </a:p>
        </p:txBody>
      </p:sp>
      <p:pic>
        <p:nvPicPr>
          <p:cNvPr id="122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79640" y="188640"/>
            <a:ext cx="3352320" cy="4762080"/>
          </a:xfrm>
          <a:prstGeom prst="rect">
            <a:avLst/>
          </a:prstGeom>
          <a:ln>
            <a:noFill/>
          </a:ln>
        </p:spPr>
      </p:pic>
      <p:pic>
        <p:nvPicPr>
          <p:cNvPr id="123" name="Picture 4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7848000" y="5112000"/>
            <a:ext cx="1295640" cy="174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39640" y="332640"/>
            <a:ext cx="8064360" cy="4021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1">
                <a:solidFill>
                  <a:srgbClr val="000000"/>
                </a:solidFill>
                <a:latin typeface="Book Antiqua"/>
              </a:rPr>
              <a:t>Цели проекта: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Book Antiqua"/>
              </a:rPr>
              <a:t>- Воспитывать чувство патриотизма, сострадания, гордости за свой город;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ru-RU" sz="2000">
                <a:solidFill>
                  <a:srgbClr val="000000"/>
                </a:solidFill>
                <a:latin typeface="Book Antiqua"/>
              </a:rPr>
              <a:t>Расширять представление детей об истории Родины и города.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b="1">
                <a:solidFill>
                  <a:srgbClr val="000000"/>
                </a:solidFill>
                <a:latin typeface="Book Antiqua"/>
              </a:rPr>
              <a:t>Задачи: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1. Воспитывать нравственно-патриотические чувства, гордость за свою страну.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2. Обобщить и систематизировать знания детей о причинах возникновения войн на земле.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3. Дать оценку мужеству и героизму советских солдат.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4. Воспитывать гордость и уважение к ветеранам ВОВ. 5. Закрепить умение делать выводы, давать оценку событиям, которые изучают.</a:t>
            </a:r>
            <a:endParaRPr/>
          </a:p>
        </p:txBody>
      </p:sp>
      <p:pic>
        <p:nvPicPr>
          <p:cNvPr id="125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976000" y="4680000"/>
            <a:ext cx="2945160" cy="2010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3640" y="404640"/>
            <a:ext cx="7848360" cy="1309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Book Antiqua"/>
              </a:rPr>
              <a:t>1 этап – вступительный</a:t>
            </a:r>
            <a:r>
              <a:rPr lang="ru-RU" sz="2000">
                <a:solidFill>
                  <a:srgbClr val="000000"/>
                </a:solidFill>
                <a:latin typeface="Book Antiqua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Book Antiqua"/>
              </a:rPr>
              <a:t>Цель: вспомнить о городе Ленинграде, рассказать и разобрать что такое блокада, война, познакомить детей с последствиями войны.</a:t>
            </a:r>
            <a:endParaRPr/>
          </a:p>
        </p:txBody>
      </p:sp>
      <p:sp>
        <p:nvSpPr>
          <p:cNvPr id="127" name="CustomShape 2"/>
          <p:cNvSpPr/>
          <p:nvPr/>
        </p:nvSpPr>
        <p:spPr>
          <a:xfrm>
            <a:off x="720000" y="1713960"/>
            <a:ext cx="7200360" cy="1310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1">
                <a:solidFill>
                  <a:srgbClr val="000000"/>
                </a:solidFill>
                <a:latin typeface="Book Antiqua"/>
              </a:rPr>
              <a:t>2 этап – ознакомительный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Book Antiqua"/>
              </a:rPr>
              <a:t>Цель: систематизация знаний о блокаде Ленинграда; проявление творческого потенциала в рисовании и аппликации, оригами.</a:t>
            </a:r>
            <a:endParaRPr/>
          </a:p>
        </p:txBody>
      </p:sp>
      <p:sp>
        <p:nvSpPr>
          <p:cNvPr id="128" name="CustomShape 3"/>
          <p:cNvSpPr/>
          <p:nvPr/>
        </p:nvSpPr>
        <p:spPr>
          <a:xfrm>
            <a:off x="755640" y="3244320"/>
            <a:ext cx="488304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1">
                <a:solidFill>
                  <a:srgbClr val="000000"/>
                </a:solidFill>
                <a:latin typeface="Book Antiqua"/>
              </a:rPr>
              <a:t>3 этап – творческий</a:t>
            </a:r>
            <a:endParaRPr/>
          </a:p>
        </p:txBody>
      </p:sp>
      <p:sp>
        <p:nvSpPr>
          <p:cNvPr id="129" name="CustomShape 4"/>
          <p:cNvSpPr/>
          <p:nvPr/>
        </p:nvSpPr>
        <p:spPr>
          <a:xfrm>
            <a:off x="827640" y="3645000"/>
            <a:ext cx="6030000" cy="1461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Book Antiqua"/>
              </a:rPr>
              <a:t>Цель: Закрепить знания детей о войне, Блокаде в творческих работах.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30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5292000" y="4005000"/>
            <a:ext cx="3511080" cy="2633040"/>
          </a:xfrm>
          <a:prstGeom prst="rect">
            <a:avLst/>
          </a:prstGeom>
          <a:ln>
            <a:noFill/>
          </a:ln>
        </p:spPr>
      </p:pic>
      <p:sp>
        <p:nvSpPr>
          <p:cNvPr id="131" name="CustomShape 5"/>
          <p:cNvSpPr/>
          <p:nvPr/>
        </p:nvSpPr>
        <p:spPr>
          <a:xfrm>
            <a:off x="827640" y="4398480"/>
            <a:ext cx="4320000" cy="639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b="1">
                <a:solidFill>
                  <a:srgbClr val="000000"/>
                </a:solidFill>
                <a:latin typeface="Book Antiqua"/>
              </a:rPr>
              <a:t>4 этап-</a:t>
            </a:r>
            <a:r>
              <a:rPr lang="ru-RU">
                <a:solidFill>
                  <a:srgbClr val="000000"/>
                </a:solidFill>
                <a:latin typeface="Book Antiqua"/>
              </a:rPr>
              <a:t>экскурсия в музей «Прорыв блокады Ленинграда».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000000"/>
                </a:solidFill>
                <a:latin typeface="Lucida Sans"/>
              </a:rPr>
              <a:t>Изготовление макета блокадной комнаты</a:t>
            </a:r>
            <a:endParaRPr/>
          </a:p>
        </p:txBody>
      </p:sp>
      <p:pic>
        <p:nvPicPr>
          <p:cNvPr id="133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251520" y="1340768"/>
            <a:ext cx="1904760" cy="2400120"/>
          </a:xfrm>
          <a:prstGeom prst="rect">
            <a:avLst/>
          </a:prstGeom>
          <a:ln>
            <a:noFill/>
          </a:ln>
        </p:spPr>
      </p:pic>
      <p:pic>
        <p:nvPicPr>
          <p:cNvPr id="134" name="Picture 3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6228184" y="1556792"/>
            <a:ext cx="2643120" cy="4303080"/>
          </a:xfrm>
          <a:prstGeom prst="rect">
            <a:avLst/>
          </a:prstGeom>
          <a:ln>
            <a:noFill/>
          </a:ln>
        </p:spPr>
      </p:pic>
      <p:pic>
        <p:nvPicPr>
          <p:cNvPr id="135" name="Picture 4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1115640" y="3069000"/>
            <a:ext cx="4799880" cy="359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000000"/>
                </a:solidFill>
                <a:latin typeface="Lucida Sans"/>
              </a:rPr>
              <a:t>Изготовление макета 
«Дорога жизни»</a:t>
            </a:r>
            <a:endParaRPr/>
          </a:p>
        </p:txBody>
      </p:sp>
      <p:pic>
        <p:nvPicPr>
          <p:cNvPr id="137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179640" y="1484640"/>
            <a:ext cx="5688360" cy="4266000"/>
          </a:xfrm>
          <a:prstGeom prst="rect">
            <a:avLst/>
          </a:prstGeom>
          <a:ln>
            <a:noFill/>
          </a:ln>
        </p:spPr>
      </p:pic>
      <p:pic>
        <p:nvPicPr>
          <p:cNvPr id="138" name="Picture 4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6156000" y="4149000"/>
            <a:ext cx="2987640" cy="2091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000000"/>
                </a:solidFill>
                <a:latin typeface="Lucida Sans"/>
              </a:rPr>
              <a:t>Макет «Дорога жизни»</a:t>
            </a:r>
            <a:endParaRPr/>
          </a:p>
        </p:txBody>
      </p:sp>
      <p:pic>
        <p:nvPicPr>
          <p:cNvPr id="140" name="Picture 2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708000" y="2853000"/>
            <a:ext cx="5112360" cy="3456000"/>
          </a:xfrm>
          <a:prstGeom prst="rect">
            <a:avLst/>
          </a:prstGeom>
          <a:ln>
            <a:noFill/>
          </a:ln>
        </p:spPr>
      </p:pic>
      <p:pic>
        <p:nvPicPr>
          <p:cNvPr id="141" name="Picture 4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251640" y="1268640"/>
            <a:ext cx="4283640" cy="2097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000000"/>
                </a:solidFill>
                <a:latin typeface="Lucida Sans"/>
              </a:rPr>
              <a:t>Лепка «Памятник разорванное кольцо»</a:t>
            </a:r>
            <a:endParaRPr/>
          </a:p>
        </p:txBody>
      </p:sp>
      <p:pic>
        <p:nvPicPr>
          <p:cNvPr id="143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1556792"/>
            <a:ext cx="4799880" cy="3599640"/>
          </a:xfrm>
          <a:prstGeom prst="rect">
            <a:avLst/>
          </a:prstGeom>
          <a:ln>
            <a:noFill/>
          </a:ln>
        </p:spPr>
      </p:pic>
      <p:pic>
        <p:nvPicPr>
          <p:cNvPr id="144" name="Picture 3"/>
          <p:cNvPicPr/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068000" y="4221000"/>
            <a:ext cx="4680000" cy="2448000"/>
          </a:xfrm>
          <a:prstGeom prst="rect">
            <a:avLst/>
          </a:prstGeom>
          <a:ln>
            <a:noFill/>
          </a:ln>
        </p:spPr>
      </p:pic>
      <p:pic>
        <p:nvPicPr>
          <p:cNvPr id="9218" name="Picture 2" descr="https://www.newsdale.ru/images/stories/other/newsdale_ru_0000118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556792"/>
            <a:ext cx="4003889" cy="2373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000000"/>
                </a:solidFill>
                <a:latin typeface="Lucida Sans"/>
              </a:rPr>
              <a:t>Рисование «Блокада глазами современных  детей»</a:t>
            </a:r>
            <a:endParaRPr/>
          </a:p>
        </p:txBody>
      </p:sp>
      <p:pic>
        <p:nvPicPr>
          <p:cNvPr id="147" name="Picture 2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611640" y="1484640"/>
            <a:ext cx="4320000" cy="3261600"/>
          </a:xfrm>
          <a:prstGeom prst="rect">
            <a:avLst/>
          </a:prstGeom>
          <a:ln>
            <a:noFill/>
          </a:ln>
        </p:spPr>
      </p:pic>
      <p:pic>
        <p:nvPicPr>
          <p:cNvPr id="148" name="Picture 3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5364000" y="1556640"/>
            <a:ext cx="3264120" cy="2448000"/>
          </a:xfrm>
          <a:prstGeom prst="rect">
            <a:avLst/>
          </a:prstGeom>
          <a:ln>
            <a:noFill/>
          </a:ln>
        </p:spPr>
      </p:pic>
      <p:pic>
        <p:nvPicPr>
          <p:cNvPr id="149" name="Picture 4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5364000" y="4365000"/>
            <a:ext cx="3096000" cy="2321640"/>
          </a:xfrm>
          <a:prstGeom prst="rect">
            <a:avLst/>
          </a:prstGeom>
          <a:ln>
            <a:noFill/>
          </a:ln>
        </p:spPr>
      </p:pic>
      <p:pic>
        <p:nvPicPr>
          <p:cNvPr id="150" name="Picture 5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1043640" y="4797000"/>
            <a:ext cx="3384000" cy="188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176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Windows User</cp:lastModifiedBy>
  <cp:revision>2</cp:revision>
  <dcterms:modified xsi:type="dcterms:W3CDTF">2018-01-27T13:22:00Z</dcterms:modified>
</cp:coreProperties>
</file>