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6" r:id="rId21"/>
    <p:sldId id="277" r:id="rId22"/>
    <p:sldId id="278" r:id="rId23"/>
    <p:sldId id="279" r:id="rId24"/>
    <p:sldId id="275" r:id="rId25"/>
    <p:sldId id="280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81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40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0AA4D-E283-4530-B6D2-1C0C47B79D83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B6D6D-EB23-4CB3-82BD-8AD5CF1740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0AA4D-E283-4530-B6D2-1C0C47B79D83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B6D6D-EB23-4CB3-82BD-8AD5CF1740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0AA4D-E283-4530-B6D2-1C0C47B79D83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B6D6D-EB23-4CB3-82BD-8AD5CF1740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0AA4D-E283-4530-B6D2-1C0C47B79D83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B6D6D-EB23-4CB3-82BD-8AD5CF1740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0AA4D-E283-4530-B6D2-1C0C47B79D83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B6D6D-EB23-4CB3-82BD-8AD5CF1740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0AA4D-E283-4530-B6D2-1C0C47B79D83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B6D6D-EB23-4CB3-82BD-8AD5CF1740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0AA4D-E283-4530-B6D2-1C0C47B79D83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B6D6D-EB23-4CB3-82BD-8AD5CF1740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0AA4D-E283-4530-B6D2-1C0C47B79D83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B6D6D-EB23-4CB3-82BD-8AD5CF1740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0AA4D-E283-4530-B6D2-1C0C47B79D83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B6D6D-EB23-4CB3-82BD-8AD5CF1740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0AA4D-E283-4530-B6D2-1C0C47B79D83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B6D6D-EB23-4CB3-82BD-8AD5CF1740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0AA4D-E283-4530-B6D2-1C0C47B79D83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B6D6D-EB23-4CB3-82BD-8AD5CF1740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70AA4D-E283-4530-B6D2-1C0C47B79D83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8B6D6D-EB23-4CB3-82BD-8AD5CF17407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heel spokes="8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file:///C:\Documents%20and%20Settings\kjgik\&#1056;&#1072;&#1073;&#1086;&#1095;&#1080;&#1081;%20&#1089;&#1090;&#1086;&#1083;\724f0fec8d1b4ac84dd622cc4cb27022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file:///C:\Documents%20and%20Settings\kjgik\&#1056;&#1072;&#1073;&#1086;&#1095;&#1080;&#1081;%20&#1089;&#1090;&#1086;&#1083;\58704132.jpg" TargetMode="External"/><Relationship Id="rId7" Type="http://schemas.openxmlformats.org/officeDocument/2006/relationships/image" Target="file:///C:\Documents%20and%20Settings\kjgik\&#1056;&#1072;&#1073;&#1086;&#1095;&#1080;&#1081;%20&#1089;&#1090;&#1086;&#1083;\&#1079;&#1072;&#1085;&#1103;&#1090;&#1080;&#1077;\DSCN1228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file:///C:\Documents%20and%20Settings\kjgik\&#1056;&#1072;&#1073;&#1086;&#1095;&#1080;&#1081;%20&#1089;&#1090;&#1086;&#1083;\&#1079;&#1072;&#1085;&#1103;&#1090;&#1080;&#1077;\DSCN1226.JPG" TargetMode="Externa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file:///C:\Documents%20and%20Settings\kjgik\&#1056;&#1072;&#1073;&#1086;&#1095;&#1080;&#1081;%20&#1089;&#1090;&#1086;&#1083;\58704132.jpg" TargetMode="External"/><Relationship Id="rId7" Type="http://schemas.openxmlformats.org/officeDocument/2006/relationships/image" Target="file:///C:\Documents%20and%20Settings\kjgik\&#1056;&#1072;&#1073;&#1086;&#1095;&#1080;&#1081;%20&#1089;&#1090;&#1086;&#1083;\&#1079;&#1072;&#1085;&#1103;&#1090;&#1080;&#1077;\DSCN1224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file:///C:\Documents%20and%20Settings\kjgik\&#1056;&#1072;&#1073;&#1086;&#1095;&#1080;&#1081;%20&#1089;&#1090;&#1086;&#1083;\&#1079;&#1072;&#1085;&#1103;&#1090;&#1080;&#1077;\DSCN1225.JPG" TargetMode="Externa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file:///C:\Documents%20and%20Settings\kjgik\&#1056;&#1072;&#1073;&#1086;&#1095;&#1080;&#1081;%20&#1089;&#1090;&#1086;&#1083;\58704132.jpg" TargetMode="External"/><Relationship Id="rId7" Type="http://schemas.openxmlformats.org/officeDocument/2006/relationships/image" Target="file:///C:\Documents%20and%20Settings\kjgik\&#1056;&#1072;&#1073;&#1086;&#1095;&#1080;&#1081;%20&#1089;&#1090;&#1086;&#1083;\&#1079;&#1072;&#1085;&#1103;&#1090;&#1080;&#1077;\DSCN1230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file:///C:\Documents%20and%20Settings\kjgik\&#1056;&#1072;&#1073;&#1086;&#1095;&#1080;&#1081;%20&#1089;&#1090;&#1086;&#1083;\&#1079;&#1072;&#1085;&#1103;&#1090;&#1080;&#1077;\DSCN1231.JPG" TargetMode="External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file:///C:\Documents%20and%20Settings\kjgik\&#1056;&#1072;&#1073;&#1086;&#1095;&#1080;&#1081;%20&#1089;&#1090;&#1086;&#1083;\58704132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file:///C:\Documents%20and%20Settings\kjgik\&#1056;&#1072;&#1073;&#1086;&#1095;&#1080;&#1081;%20&#1089;&#1090;&#1086;&#1083;\&#1079;&#1072;&#1085;&#1103;&#1090;&#1080;&#1077;\DSCN1233.JPG" TargetMode="External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file:///C:\Documents%20and%20Settings\kjgik\&#1056;&#1072;&#1073;&#1086;&#1095;&#1080;&#1081;%20&#1089;&#1090;&#1086;&#1083;\58704132.jpg" TargetMode="External"/><Relationship Id="rId7" Type="http://schemas.openxmlformats.org/officeDocument/2006/relationships/image" Target="file:///C:\Documents%20and%20Settings\kjgik\&#1056;&#1072;&#1073;&#1086;&#1095;&#1080;&#1081;%20&#1089;&#1090;&#1086;&#1083;\&#1079;&#1072;&#1085;&#1103;&#1090;&#1080;&#1077;\DSCN1238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file:///C:\Documents%20and%20Settings\kjgik\&#1056;&#1072;&#1073;&#1086;&#1095;&#1080;&#1081;%20&#1089;&#1090;&#1086;&#1083;\&#1079;&#1072;&#1085;&#1103;&#1090;&#1080;&#1077;\DSCN1237.JPG" TargetMode="External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file:///C:\Documents%20and%20Settings\kjgik\&#1056;&#1072;&#1073;&#1086;&#1095;&#1080;&#1081;%20&#1089;&#1090;&#1086;&#1083;\58704132.jpg" TargetMode="External"/><Relationship Id="rId7" Type="http://schemas.openxmlformats.org/officeDocument/2006/relationships/image" Target="file:///C:\Documents%20and%20Settings\kjgik\&#1056;&#1072;&#1073;&#1086;&#1095;&#1080;&#1081;%20&#1089;&#1090;&#1086;&#1083;\&#1079;&#1072;&#1085;&#1103;&#1090;&#1080;&#1077;\DSCN1242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file:///C:\Documents%20and%20Settings\kjgik\&#1056;&#1072;&#1073;&#1086;&#1095;&#1080;&#1081;%20&#1089;&#1090;&#1086;&#1083;\&#1079;&#1072;&#1085;&#1103;&#1090;&#1080;&#1077;\DSCN1243.JPG" TargetMode="External"/><Relationship Id="rId4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file:///C:\Documents%20and%20Settings\kjgik\&#1056;&#1072;&#1073;&#1086;&#1095;&#1080;&#1081;%20&#1089;&#1090;&#1086;&#1083;\58704132.jpg" TargetMode="External"/><Relationship Id="rId7" Type="http://schemas.openxmlformats.org/officeDocument/2006/relationships/image" Target="file:///C:\Documents%20and%20Settings\kjgik\&#1056;&#1072;&#1073;&#1086;&#1095;&#1080;&#1081;%20&#1089;&#1090;&#1086;&#1083;\&#1079;&#1072;&#1085;&#1103;&#1090;&#1080;&#1077;\DSCN1246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file:///C:\Documents%20and%20Settings\kjgik\&#1056;&#1072;&#1073;&#1086;&#1095;&#1080;&#1081;%20&#1089;&#1090;&#1086;&#1083;\&#1079;&#1072;&#1085;&#1103;&#1090;&#1080;&#1077;\DSCN1244.JPG" TargetMode="External"/><Relationship Id="rId4" Type="http://schemas.openxmlformats.org/officeDocument/2006/relationships/image" Target="../media/image2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file:///C:\Documents%20and%20Settings\kjgik\&#1056;&#1072;&#1073;&#1086;&#1095;&#1080;&#1081;%20&#1089;&#1090;&#1086;&#1083;\58704132.jpg" TargetMode="External"/><Relationship Id="rId7" Type="http://schemas.openxmlformats.org/officeDocument/2006/relationships/image" Target="file:///C:\Documents%20and%20Settings\kjgik\&#1056;&#1072;&#1073;&#1086;&#1095;&#1080;&#1081;%20&#1089;&#1090;&#1086;&#1083;\&#1079;&#1072;&#1085;&#1103;&#1090;&#1080;&#1077;\DSCN1247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file:///C:\Documents%20and%20Settings\kjgik\&#1056;&#1072;&#1073;&#1086;&#1095;&#1080;&#1081;%20&#1089;&#1090;&#1086;&#1083;\&#1079;&#1072;&#1085;&#1103;&#1090;&#1080;&#1077;\DSCN1248.JPG" TargetMode="External"/><Relationship Id="rId4" Type="http://schemas.openxmlformats.org/officeDocument/2006/relationships/image" Target="../media/image2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file:///C:\Documents%20and%20Settings\kjgik\&#1056;&#1072;&#1073;&#1086;&#1095;&#1080;&#1081;%20&#1089;&#1090;&#1086;&#1083;\58704132.jpg" TargetMode="External"/><Relationship Id="rId7" Type="http://schemas.openxmlformats.org/officeDocument/2006/relationships/image" Target="file:///C:\Documents%20and%20Settings\kjgik\&#1056;&#1072;&#1073;&#1086;&#1095;&#1080;&#1081;%20&#1089;&#1090;&#1086;&#1083;\&#1079;&#1072;&#1085;&#1103;&#1090;&#1080;&#1077;\DSCN1252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file:///C:\Documents%20and%20Settings\kjgik\&#1056;&#1072;&#1073;&#1086;&#1095;&#1080;&#1081;%20&#1089;&#1090;&#1086;&#1083;\&#1079;&#1072;&#1085;&#1103;&#1090;&#1080;&#1077;\DSCN1253.JPG" TargetMode="External"/><Relationship Id="rId4" Type="http://schemas.openxmlformats.org/officeDocument/2006/relationships/image" Target="../media/image2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file:///C:\Documents%20and%20Settings\kjgik\&#1056;&#1072;&#1073;&#1086;&#1095;&#1080;&#1081;%20&#1089;&#1090;&#1086;&#1083;\58704132.jpg" TargetMode="External"/><Relationship Id="rId7" Type="http://schemas.openxmlformats.org/officeDocument/2006/relationships/image" Target="file:///C:\Documents%20and%20Settings\kjgik\&#1056;&#1072;&#1073;&#1086;&#1095;&#1080;&#1081;%20&#1089;&#1090;&#1086;&#1083;\&#1079;&#1072;&#1085;&#1103;&#1090;&#1080;&#1077;\DSCN1256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file:///C:\Documents%20and%20Settings\kjgik\&#1056;&#1072;&#1073;&#1086;&#1095;&#1080;&#1081;%20&#1089;&#1090;&#1086;&#1083;\&#1079;&#1072;&#1085;&#1103;&#1090;&#1080;&#1077;\DSCN1254.JPG" TargetMode="External"/><Relationship Id="rId4" Type="http://schemas.openxmlformats.org/officeDocument/2006/relationships/image" Target="../media/image3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file:///C:\Documents%20and%20Settings\kjgik\&#1056;&#1072;&#1073;&#1086;&#1095;&#1080;&#1081;%20&#1089;&#1090;&#1086;&#1083;\58704132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file:///C:\Documents%20and%20Settings\kjgik\&#1056;&#1072;&#1073;&#1086;&#1095;&#1080;&#1081;%20&#1089;&#1090;&#1086;&#1083;\58704132.jpg" TargetMode="External"/><Relationship Id="rId7" Type="http://schemas.openxmlformats.org/officeDocument/2006/relationships/image" Target="file:///C:\Documents%20and%20Settings\kjgik\&#1056;&#1072;&#1073;&#1086;&#1095;&#1080;&#1081;%20&#1089;&#1090;&#1086;&#1083;\&#1079;&#1072;&#1085;&#1103;&#1090;&#1080;&#1077;\DSCN1258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image" Target="file:///C:\Documents%20and%20Settings\kjgik\&#1056;&#1072;&#1073;&#1086;&#1095;&#1080;&#1081;%20&#1089;&#1090;&#1086;&#1083;\&#1079;&#1072;&#1085;&#1103;&#1090;&#1080;&#1077;\DSCN1259.JPG" TargetMode="External"/><Relationship Id="rId4" Type="http://schemas.openxmlformats.org/officeDocument/2006/relationships/image" Target="../media/image3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file:///C:\Documents%20and%20Settings\kjgik\&#1056;&#1072;&#1073;&#1086;&#1095;&#1080;&#1081;%20&#1089;&#1090;&#1086;&#1083;\58704132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file:///C:\Documents%20and%20Settings\kjgik\&#1056;&#1072;&#1073;&#1086;&#1095;&#1080;&#1081;%20&#1089;&#1090;&#1086;&#1083;\&#1079;&#1072;&#1085;&#1103;&#1090;&#1080;&#1077;\DSCN1260.JPG" TargetMode="External"/><Relationship Id="rId4" Type="http://schemas.openxmlformats.org/officeDocument/2006/relationships/image" Target="../media/image3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file:///C:\Documents%20and%20Settings\kjgik\&#1056;&#1072;&#1073;&#1086;&#1095;&#1080;&#1081;%20&#1089;&#1090;&#1086;&#1083;\58704132.jpg" TargetMode="External"/><Relationship Id="rId7" Type="http://schemas.openxmlformats.org/officeDocument/2006/relationships/image" Target="file:///C:\Documents%20and%20Settings\kjgik\&#1056;&#1072;&#1073;&#1086;&#1095;&#1080;&#1081;%20&#1089;&#1090;&#1086;&#1083;\&#1079;&#1072;&#1085;&#1103;&#1090;&#1080;&#1077;\DSCN1264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eg"/><Relationship Id="rId5" Type="http://schemas.openxmlformats.org/officeDocument/2006/relationships/image" Target="file:///C:\Documents%20and%20Settings\kjgik\&#1056;&#1072;&#1073;&#1086;&#1095;&#1080;&#1081;%20&#1089;&#1090;&#1086;&#1083;\&#1079;&#1072;&#1085;&#1103;&#1090;&#1080;&#1077;\DSCN1263.JPG" TargetMode="External"/><Relationship Id="rId4" Type="http://schemas.openxmlformats.org/officeDocument/2006/relationships/image" Target="../media/image36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file:///C:\Documents%20and%20Settings\kjgik\&#1056;&#1072;&#1073;&#1086;&#1095;&#1080;&#1081;%20&#1089;&#1090;&#1086;&#1083;\58704132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file:///C:\Documents%20and%20Settings\kjgik\&#1056;&#1072;&#1073;&#1086;&#1095;&#1080;&#1081;%20&#1089;&#1090;&#1086;&#1083;\&#1079;&#1072;&#1085;&#1103;&#1090;&#1080;&#1077;\DSCN1265.JPG" TargetMode="External"/><Relationship Id="rId4" Type="http://schemas.openxmlformats.org/officeDocument/2006/relationships/image" Target="../media/image38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file:///C:\Documents%20and%20Settings\kjgik\&#1056;&#1072;&#1073;&#1086;&#1095;&#1080;&#1081;%20&#1089;&#1090;&#1086;&#1083;\58704132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file:///C:\Documents%20and%20Settings\kjgik\&#1056;&#1072;&#1073;&#1086;&#1095;&#1080;&#1081;%20&#1089;&#1090;&#1086;&#1083;\&#1079;&#1072;&#1085;&#1103;&#1090;&#1080;&#1077;\DSCN1257.JPG" TargetMode="External"/><Relationship Id="rId4" Type="http://schemas.openxmlformats.org/officeDocument/2006/relationships/image" Target="../media/image39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file:///C:\Documents%20and%20Settings\kjgik\&#1056;&#1072;&#1073;&#1086;&#1095;&#1080;&#1081;%20&#1089;&#1090;&#1086;&#1083;\58704132.jpg" TargetMode="External"/><Relationship Id="rId7" Type="http://schemas.openxmlformats.org/officeDocument/2006/relationships/image" Target="file:///C:\Documents%20and%20Settings\kjgik\&#1056;&#1072;&#1073;&#1086;&#1095;&#1080;&#1081;%20&#1089;&#1090;&#1086;&#1083;\&#1079;&#1072;&#1085;&#1103;&#1090;&#1080;&#1077;\DSCN1269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jpeg"/><Relationship Id="rId5" Type="http://schemas.openxmlformats.org/officeDocument/2006/relationships/image" Target="file:///C:\Documents%20and%20Settings\kjgik\&#1056;&#1072;&#1073;&#1086;&#1095;&#1080;&#1081;%20&#1089;&#1090;&#1086;&#1083;\&#1079;&#1072;&#1085;&#1103;&#1090;&#1080;&#1077;\DSCN1268.JPG" TargetMode="External"/><Relationship Id="rId4" Type="http://schemas.openxmlformats.org/officeDocument/2006/relationships/image" Target="../media/image40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file:///C:\Documents%20and%20Settings\kjgik\&#1056;&#1072;&#1073;&#1086;&#1095;&#1080;&#1081;%20&#1089;&#1090;&#1086;&#1083;\&#1079;&#1072;&#1085;&#1103;&#1090;&#1080;&#1077;\DSCN1272.JPG" TargetMode="External"/><Relationship Id="rId5" Type="http://schemas.openxmlformats.org/officeDocument/2006/relationships/image" Target="../media/image43.jpeg"/><Relationship Id="rId4" Type="http://schemas.openxmlformats.org/officeDocument/2006/relationships/image" Target="file:///C:\Documents%20and%20Settings\kjgik\&#1056;&#1072;&#1073;&#1086;&#1095;&#1080;&#1081;%20&#1089;&#1090;&#1086;&#1083;\&#1079;&#1072;&#1085;&#1103;&#1090;&#1080;&#1077;\DSCN1271.JPG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file:///C:\Documents%20and%20Settings\kjgik\&#1056;&#1072;&#1073;&#1086;&#1095;&#1080;&#1081;%20&#1089;&#1090;&#1086;&#1083;\&#1079;&#1072;&#1085;&#1103;&#1090;&#1080;&#1077;\DSCN1275.JPG" TargetMode="External"/><Relationship Id="rId5" Type="http://schemas.openxmlformats.org/officeDocument/2006/relationships/image" Target="../media/image45.jpeg"/><Relationship Id="rId4" Type="http://schemas.openxmlformats.org/officeDocument/2006/relationships/image" Target="file:///C:\Documents%20and%20Settings\kjgik\&#1056;&#1072;&#1073;&#1086;&#1095;&#1080;&#1081;%20&#1089;&#1090;&#1086;&#1083;\&#1079;&#1072;&#1085;&#1103;&#1090;&#1080;&#1077;\DSCN1273.JPG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file:///C:\Documents%20and%20Settings\kjgik\&#1056;&#1072;&#1073;&#1086;&#1095;&#1080;&#1081;%20&#1089;&#1090;&#1086;&#1083;\&#1079;&#1072;&#1085;&#1103;&#1090;&#1080;&#1077;\DSCN1279.JPG" TargetMode="External"/><Relationship Id="rId5" Type="http://schemas.openxmlformats.org/officeDocument/2006/relationships/image" Target="../media/image47.jpeg"/><Relationship Id="rId4" Type="http://schemas.openxmlformats.org/officeDocument/2006/relationships/image" Target="file:///C:\Documents%20and%20Settings\kjgik\&#1056;&#1072;&#1073;&#1086;&#1095;&#1080;&#1081;%20&#1089;&#1090;&#1086;&#1083;\&#1079;&#1072;&#1085;&#1103;&#1090;&#1080;&#1077;\DSCN1276.JPG" TargetMode="Externa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file:///C:\Documents%20and%20Settings\kjgik\&#1056;&#1072;&#1073;&#1086;&#1095;&#1080;&#1081;%20&#1089;&#1090;&#1086;&#1083;\&#1079;&#1072;&#1085;&#1103;&#1090;&#1080;&#1077;\DSCN1283.JPG" TargetMode="External"/><Relationship Id="rId5" Type="http://schemas.openxmlformats.org/officeDocument/2006/relationships/image" Target="../media/image49.jpeg"/><Relationship Id="rId4" Type="http://schemas.openxmlformats.org/officeDocument/2006/relationships/image" Target="file:///C:\Documents%20and%20Settings\kjgik\&#1056;&#1072;&#1073;&#1086;&#1095;&#1080;&#1081;%20&#1089;&#1090;&#1086;&#1083;\&#1079;&#1072;&#1085;&#1103;&#1090;&#1080;&#1077;\DSCN1281.JP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file:///C:\Documents%20and%20Settings\kjgik\&#1056;&#1072;&#1073;&#1086;&#1095;&#1080;&#1081;%20&#1089;&#1090;&#1086;&#1083;\58704132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file:///C:\Documents%20and%20Settings\kjgik\&#1056;&#1072;&#1073;&#1086;&#1095;&#1080;&#1081;%20&#1089;&#1090;&#1086;&#1083;\&#1079;&#1072;&#1085;&#1103;&#1090;&#1080;&#1077;\DSCN1286.JPG" TargetMode="External"/><Relationship Id="rId5" Type="http://schemas.openxmlformats.org/officeDocument/2006/relationships/image" Target="../media/image51.jpeg"/><Relationship Id="rId4" Type="http://schemas.openxmlformats.org/officeDocument/2006/relationships/image" Target="file:///C:\Documents%20and%20Settings\kjgik\&#1056;&#1072;&#1073;&#1086;&#1095;&#1080;&#1081;%20&#1089;&#1090;&#1086;&#1083;\&#1079;&#1072;&#1085;&#1103;&#1090;&#1080;&#1077;\DSCN1284.JPG" TargetMode="Externa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file:///C:\Documents%20and%20Settings\kjgik\&#1056;&#1072;&#1073;&#1086;&#1095;&#1080;&#1081;%20&#1089;&#1090;&#1086;&#1083;\&#1079;&#1072;&#1085;&#1103;&#1090;&#1080;&#1077;\DSCN1290.JPG" TargetMode="External"/><Relationship Id="rId5" Type="http://schemas.openxmlformats.org/officeDocument/2006/relationships/image" Target="../media/image53.jpeg"/><Relationship Id="rId4" Type="http://schemas.openxmlformats.org/officeDocument/2006/relationships/image" Target="file:///C:\Documents%20and%20Settings\kjgik\&#1056;&#1072;&#1073;&#1086;&#1095;&#1080;&#1081;%20&#1089;&#1090;&#1086;&#1083;\&#1079;&#1072;&#1085;&#1103;&#1090;&#1080;&#1077;\DSCN1287.JPG" TargetMode="Externa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file:///C:\Documents%20and%20Settings\kjgik\&#1056;&#1072;&#1073;&#1086;&#1095;&#1080;&#1081;%20&#1089;&#1090;&#1086;&#1083;\&#1079;&#1072;&#1085;&#1103;&#1090;&#1080;&#1077;\DSCN1294.JPG" TargetMode="External"/><Relationship Id="rId5" Type="http://schemas.openxmlformats.org/officeDocument/2006/relationships/image" Target="../media/image55.jpeg"/><Relationship Id="rId4" Type="http://schemas.openxmlformats.org/officeDocument/2006/relationships/image" Target="file:///C:\Documents%20and%20Settings\kjgik\&#1056;&#1072;&#1073;&#1086;&#1095;&#1080;&#1081;%20&#1089;&#1090;&#1086;&#1083;\&#1079;&#1072;&#1085;&#1103;&#1090;&#1080;&#1077;\DSCN1293.JPG" TargetMode="Externa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file:///C:\Documents%20and%20Settings\kjgik\&#1056;&#1072;&#1073;&#1086;&#1095;&#1080;&#1081;%20&#1089;&#1090;&#1086;&#1083;\&#1079;&#1072;&#1085;&#1103;&#1090;&#1080;&#1077;\DSCN1296.JPG" TargetMode="Externa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file:///C:\Documents%20and%20Settings\kjgik\&#1056;&#1072;&#1073;&#1086;&#1095;&#1080;&#1081;%20&#1089;&#1090;&#1086;&#1083;\724f0fec8d1b4ac84dd622cc4cb27022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file:///C:\Documents%20and%20Settings\kjgik\&#1056;&#1072;&#1073;&#1086;&#1095;&#1080;&#1081;%20&#1089;&#1090;&#1086;&#1083;\58704132.jpg" TargetMode="External"/><Relationship Id="rId7" Type="http://schemas.openxmlformats.org/officeDocument/2006/relationships/image" Target="file:///C:\Documents%20and%20Settings\kjgik\&#1056;&#1072;&#1073;&#1086;&#1095;&#1080;&#1081;%20&#1089;&#1090;&#1086;&#1083;\&#1079;&#1072;&#1085;&#1103;&#1090;&#1080;&#1077;\DSCN1299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file:///C:\Documents%20and%20Settings\kjgik\&#1056;&#1072;&#1073;&#1086;&#1095;&#1080;&#1081;%20&#1089;&#1090;&#1086;&#1083;\&#1079;&#1072;&#1085;&#1103;&#1090;&#1080;&#1077;\DSCN1302.JPG" TargetMode="Externa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file:///C:\Documents%20and%20Settings\kjgik\&#1056;&#1072;&#1073;&#1086;&#1095;&#1080;&#1081;%20&#1089;&#1090;&#1086;&#1083;\58704132.jpg" TargetMode="External"/><Relationship Id="rId7" Type="http://schemas.openxmlformats.org/officeDocument/2006/relationships/image" Target="file:///C:\Documents%20and%20Settings\kjgik\&#1056;&#1072;&#1073;&#1086;&#1095;&#1080;&#1081;%20&#1089;&#1090;&#1086;&#1083;\&#1079;&#1072;&#1085;&#1103;&#1090;&#1080;&#1077;\SAM_0053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file:///C:\Documents%20and%20Settings\kjgik\&#1056;&#1072;&#1073;&#1086;&#1095;&#1080;&#1081;%20&#1089;&#1090;&#1086;&#1083;\&#1079;&#1072;&#1085;&#1103;&#1090;&#1080;&#1077;\SAM_0050.JPG" TargetMode="Externa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file:///C:\Documents%20and%20Settings\kjgik\&#1056;&#1072;&#1073;&#1086;&#1095;&#1080;&#1081;%20&#1089;&#1090;&#1086;&#1083;\58704132.jpg" TargetMode="External"/><Relationship Id="rId7" Type="http://schemas.openxmlformats.org/officeDocument/2006/relationships/image" Target="file:///C:\Documents%20and%20Settings\kjgik\&#1056;&#1072;&#1073;&#1086;&#1095;&#1080;&#1081;%20&#1089;&#1090;&#1086;&#1083;\&#1079;&#1072;&#1085;&#1103;&#1090;&#1080;&#1077;\SAM_0073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file:///C:\Documents%20and%20Settings\kjgik\&#1056;&#1072;&#1073;&#1086;&#1095;&#1080;&#1081;%20&#1089;&#1090;&#1086;&#1083;\&#1079;&#1072;&#1085;&#1103;&#1090;&#1080;&#1077;\SAM_0086.JPG" TargetMode="Externa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file:///C:\Documents%20and%20Settings\kjgik\&#1056;&#1072;&#1073;&#1086;&#1095;&#1080;&#1081;%20&#1089;&#1090;&#1086;&#1083;\58704132.jpg" TargetMode="External"/><Relationship Id="rId7" Type="http://schemas.openxmlformats.org/officeDocument/2006/relationships/image" Target="file:///C:\Documents%20and%20Settings\kjgik\&#1056;&#1072;&#1073;&#1086;&#1095;&#1080;&#1081;%20&#1089;&#1090;&#1086;&#1083;\&#1079;&#1072;&#1085;&#1103;&#1090;&#1080;&#1077;\SAM_0085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file:///C:\Documents%20and%20Settings\kjgik\&#1056;&#1072;&#1073;&#1086;&#1095;&#1080;&#1081;%20&#1089;&#1090;&#1086;&#1083;\&#1079;&#1072;&#1085;&#1103;&#1090;&#1080;&#1077;\SAM_0090.JPG" TargetMode="Externa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file:///C:\Documents%20and%20Settings\kjgik\&#1056;&#1072;&#1073;&#1086;&#1095;&#1080;&#1081;%20&#1089;&#1090;&#1086;&#1083;\58704132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file:///C:\Documents%20and%20Settings\kjgik\&#1056;&#1072;&#1073;&#1086;&#1095;&#1080;&#1081;%20&#1089;&#1090;&#1086;&#1083;\&#1079;&#1072;&#1085;&#1103;&#1090;&#1080;&#1077;\SAM_0064.JPG" TargetMode="Externa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file:///C:\Documents%20and%20Settings\kjgik\&#1056;&#1072;&#1073;&#1086;&#1095;&#1080;&#1081;%20&#1089;&#1090;&#1086;&#1083;\58704132.jpg" TargetMode="External"/><Relationship Id="rId7" Type="http://schemas.openxmlformats.org/officeDocument/2006/relationships/image" Target="file:///C:\Documents%20and%20Settings\kjgik\&#1056;&#1072;&#1073;&#1086;&#1095;&#1080;&#1081;%20&#1089;&#1090;&#1086;&#1083;\&#1079;&#1072;&#1085;&#1103;&#1090;&#1080;&#1077;\DSCN1223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file:///C:\Documents%20and%20Settings\kjgik\&#1056;&#1072;&#1073;&#1086;&#1095;&#1080;&#1081;%20&#1089;&#1090;&#1086;&#1083;\&#1079;&#1072;&#1085;&#1103;&#1090;&#1080;&#1077;\DSCN1222.JPG" TargetMode="Externa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724f0fec8d1b4ac84dd622cc4cb27022.jpg" descr="C:\Documents and Settings\kjgik\Рабочий стол\724f0fec8d1b4ac84dd622cc4cb27022.jpg"/>
          <p:cNvPicPr>
            <a:picLocks noChangeAspect="1"/>
          </p:cNvPicPr>
          <p:nvPr/>
        </p:nvPicPr>
        <p:blipFill>
          <a:blip r:embed="rId2" r:link="rId3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4643446"/>
            <a:ext cx="5143536" cy="1714512"/>
          </a:xfrm>
        </p:spPr>
        <p:txBody>
          <a:bodyPr>
            <a:normAutofit fontScale="77500" lnSpcReduction="20000"/>
          </a:bodyPr>
          <a:lstStyle/>
          <a:p>
            <a:r>
              <a:rPr lang="ru-RU" sz="4400" b="1" dirty="0" smtClean="0">
                <a:solidFill>
                  <a:srgbClr val="FFC000"/>
                </a:solidFill>
              </a:rPr>
              <a:t>« Этот загадочный космос»</a:t>
            </a:r>
          </a:p>
          <a:p>
            <a:endParaRPr lang="ru-RU" dirty="0"/>
          </a:p>
          <a:p>
            <a:r>
              <a:rPr lang="ru-RU" dirty="0" smtClean="0">
                <a:solidFill>
                  <a:srgbClr val="00B0F0"/>
                </a:solidFill>
              </a:rPr>
              <a:t>Воспитатель: Изосимова И.С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6" name="Заголовок 1"/>
          <p:cNvSpPr>
            <a:spLocks noGrp="1"/>
          </p:cNvSpPr>
          <p:nvPr>
            <p:ph type="ctrTitle"/>
          </p:nvPr>
        </p:nvSpPr>
        <p:spPr>
          <a:xfrm>
            <a:off x="1285852" y="2428868"/>
            <a:ext cx="6143668" cy="2071702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Конспект интегрированного занятия по разделу « Развитие познавательных способностей дошкольников» в старшей группе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58704132.jpg" descr="C:\Documents and Settings\kjgik\Рабочий стол\58704132.jpg"/>
          <p:cNvPicPr>
            <a:picLocks noChangeAspect="1"/>
          </p:cNvPicPr>
          <p:nvPr/>
        </p:nvPicPr>
        <p:blipFill>
          <a:blip r:embed="rId2" r:link="rId3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DSCN1226.JPG" descr="C:\Documents and Settings\kjgik\Рабочий стол\занятие\DSCN1226.JPG"/>
          <p:cNvPicPr>
            <a:picLocks noChangeAspect="1"/>
          </p:cNvPicPr>
          <p:nvPr/>
        </p:nvPicPr>
        <p:blipFill>
          <a:blip r:embed="rId4" r:link="rId5" cstate="email"/>
          <a:stretch>
            <a:fillRect/>
          </a:stretch>
        </p:blipFill>
        <p:spPr>
          <a:xfrm>
            <a:off x="857224" y="642918"/>
            <a:ext cx="4214842" cy="3286148"/>
          </a:xfrm>
          <a:prstGeom prst="rect">
            <a:avLst/>
          </a:prstGeom>
        </p:spPr>
      </p:pic>
      <p:pic>
        <p:nvPicPr>
          <p:cNvPr id="4" name="DSCN1228.JPG" descr="C:\Documents and Settings\kjgik\Рабочий стол\занятие\DSCN1228.JPG"/>
          <p:cNvPicPr>
            <a:picLocks noChangeAspect="1"/>
          </p:cNvPicPr>
          <p:nvPr/>
        </p:nvPicPr>
        <p:blipFill>
          <a:blip r:embed="rId6" r:link="rId7" cstate="email"/>
          <a:stretch>
            <a:fillRect/>
          </a:stretch>
        </p:blipFill>
        <p:spPr>
          <a:xfrm>
            <a:off x="4143372" y="2786058"/>
            <a:ext cx="4429156" cy="350046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214943" y="1785927"/>
            <a:ext cx="307183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err="1" smtClean="0"/>
              <a:t>Физминутка</a:t>
            </a:r>
            <a:endParaRPr lang="ru-RU" sz="2000" b="1" dirty="0" smtClean="0"/>
          </a:p>
          <a:p>
            <a:r>
              <a:rPr lang="ru-RU" sz="2000" b="1" dirty="0" smtClean="0"/>
              <a:t>«Давайте поздороваемся!»</a:t>
            </a:r>
            <a:endParaRPr lang="ru-RU" sz="2000" b="1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58704132.jpg" descr="C:\Documents and Settings\kjgik\Рабочий стол\58704132.jpg"/>
          <p:cNvPicPr>
            <a:picLocks noChangeAspect="1"/>
          </p:cNvPicPr>
          <p:nvPr/>
        </p:nvPicPr>
        <p:blipFill>
          <a:blip r:embed="rId2" r:link="rId3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DSCN1225.JPG" descr="C:\Documents and Settings\kjgik\Рабочий стол\занятие\DSCN1225.JPG"/>
          <p:cNvPicPr>
            <a:picLocks noChangeAspect="1"/>
          </p:cNvPicPr>
          <p:nvPr/>
        </p:nvPicPr>
        <p:blipFill>
          <a:blip r:embed="rId4" r:link="rId5" cstate="email"/>
          <a:stretch>
            <a:fillRect/>
          </a:stretch>
        </p:blipFill>
        <p:spPr>
          <a:xfrm>
            <a:off x="5072066" y="2786058"/>
            <a:ext cx="3429024" cy="3357586"/>
          </a:xfrm>
          <a:prstGeom prst="rect">
            <a:avLst/>
          </a:prstGeom>
        </p:spPr>
      </p:pic>
      <p:pic>
        <p:nvPicPr>
          <p:cNvPr id="7" name="DSCN1224.JPG" descr="C:\Documents and Settings\kjgik\Рабочий стол\занятие\DSCN1224.JPG"/>
          <p:cNvPicPr>
            <a:picLocks noChangeAspect="1"/>
          </p:cNvPicPr>
          <p:nvPr/>
        </p:nvPicPr>
        <p:blipFill>
          <a:blip r:embed="rId6" r:link="rId7" cstate="email"/>
          <a:stretch>
            <a:fillRect/>
          </a:stretch>
        </p:blipFill>
        <p:spPr>
          <a:xfrm>
            <a:off x="857224" y="714356"/>
            <a:ext cx="3929090" cy="335758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357818" y="1785926"/>
            <a:ext cx="264320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О чем же мы сегодня с вами будем говорить?</a:t>
            </a:r>
            <a:endParaRPr lang="ru-RU" sz="2000" b="1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58704132.jpg" descr="C:\Documents and Settings\kjgik\Рабочий стол\58704132.jpg"/>
          <p:cNvPicPr>
            <a:picLocks noChangeAspect="1"/>
          </p:cNvPicPr>
          <p:nvPr/>
        </p:nvPicPr>
        <p:blipFill>
          <a:blip r:embed="rId2" r:link="rId3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DSCN1231.JPG" descr="C:\Documents and Settings\kjgik\Рабочий стол\занятие\DSCN1231.JPG"/>
          <p:cNvPicPr>
            <a:picLocks noChangeAspect="1"/>
          </p:cNvPicPr>
          <p:nvPr/>
        </p:nvPicPr>
        <p:blipFill>
          <a:blip r:embed="rId4" r:link="rId5" cstate="email"/>
          <a:stretch>
            <a:fillRect/>
          </a:stretch>
        </p:blipFill>
        <p:spPr>
          <a:xfrm>
            <a:off x="5143504" y="2786058"/>
            <a:ext cx="3286148" cy="342902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214942" y="2000240"/>
            <a:ext cx="32627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А что такое созвездие?</a:t>
            </a:r>
            <a:endParaRPr lang="ru-RU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500298" y="4286256"/>
            <a:ext cx="200026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Как называется самая яркая звезда?</a:t>
            </a:r>
            <a:endParaRPr lang="ru-RU" sz="2400" b="1" dirty="0"/>
          </a:p>
        </p:txBody>
      </p:sp>
      <p:pic>
        <p:nvPicPr>
          <p:cNvPr id="7" name="DSCN1230.JPG" descr="C:\Documents and Settings\kjgik\Рабочий стол\занятие\DSCN1230.JPG"/>
          <p:cNvPicPr>
            <a:picLocks noChangeAspect="1"/>
          </p:cNvPicPr>
          <p:nvPr/>
        </p:nvPicPr>
        <p:blipFill>
          <a:blip r:embed="rId6" r:link="rId7" cstate="email"/>
          <a:stretch>
            <a:fillRect/>
          </a:stretch>
        </p:blipFill>
        <p:spPr>
          <a:xfrm>
            <a:off x="857224" y="571480"/>
            <a:ext cx="3929090" cy="3143272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58704132.jpg" descr="C:\Documents and Settings\kjgik\Рабочий стол\58704132.jpg"/>
          <p:cNvPicPr>
            <a:picLocks noChangeAspect="1"/>
          </p:cNvPicPr>
          <p:nvPr/>
        </p:nvPicPr>
        <p:blipFill>
          <a:blip r:embed="rId2" r:link="rId3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DSCN1233.JPG" descr="C:\Documents and Settings\kjgik\Рабочий стол\занятие\DSCN1233.JPG"/>
          <p:cNvPicPr>
            <a:picLocks noChangeAspect="1"/>
          </p:cNvPicPr>
          <p:nvPr/>
        </p:nvPicPr>
        <p:blipFill>
          <a:blip r:embed="rId4" r:link="rId5" cstate="email"/>
          <a:stretch>
            <a:fillRect/>
          </a:stretch>
        </p:blipFill>
        <p:spPr>
          <a:xfrm>
            <a:off x="2571736" y="2571744"/>
            <a:ext cx="5929354" cy="371477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71538" y="1428736"/>
            <a:ext cx="650085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Графическое упражнение « Соедини точки»</a:t>
            </a:r>
            <a:endParaRPr lang="ru-RU" sz="2800" b="1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58704132.jpg" descr="C:\Documents and Settings\kjgik\Рабочий стол\58704132.jpg"/>
          <p:cNvPicPr>
            <a:picLocks noChangeAspect="1"/>
          </p:cNvPicPr>
          <p:nvPr/>
        </p:nvPicPr>
        <p:blipFill>
          <a:blip r:embed="rId2" r:link="rId3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DSCN1237.JPG" descr="C:\Documents and Settings\kjgik\Рабочий стол\занятие\DSCN1237.JPG"/>
          <p:cNvPicPr>
            <a:picLocks noChangeAspect="1"/>
          </p:cNvPicPr>
          <p:nvPr/>
        </p:nvPicPr>
        <p:blipFill>
          <a:blip r:embed="rId4" r:link="rId5" cstate="email"/>
          <a:stretch>
            <a:fillRect/>
          </a:stretch>
        </p:blipFill>
        <p:spPr>
          <a:xfrm>
            <a:off x="857224" y="642918"/>
            <a:ext cx="4214842" cy="3357586"/>
          </a:xfrm>
          <a:prstGeom prst="rect">
            <a:avLst/>
          </a:prstGeom>
        </p:spPr>
      </p:pic>
      <p:pic>
        <p:nvPicPr>
          <p:cNvPr id="4" name="DSCN1238.JPG" descr="C:\Documents and Settings\kjgik\Рабочий стол\занятие\DSCN1238.JPG"/>
          <p:cNvPicPr>
            <a:picLocks noChangeAspect="1"/>
          </p:cNvPicPr>
          <p:nvPr/>
        </p:nvPicPr>
        <p:blipFill>
          <a:blip r:embed="rId6" r:link="rId7" cstate="email"/>
          <a:stretch>
            <a:fillRect/>
          </a:stretch>
        </p:blipFill>
        <p:spPr>
          <a:xfrm>
            <a:off x="4643438" y="2428868"/>
            <a:ext cx="3929090" cy="371477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357422" y="4214818"/>
            <a:ext cx="214314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Соединив точки, у нас получилось созвездие Большой медведицы.</a:t>
            </a:r>
            <a:endParaRPr lang="ru-RU" sz="2000" b="1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58704132.jpg" descr="C:\Documents and Settings\kjgik\Рабочий стол\58704132.jpg"/>
          <p:cNvPicPr>
            <a:picLocks noChangeAspect="1"/>
          </p:cNvPicPr>
          <p:nvPr/>
        </p:nvPicPr>
        <p:blipFill>
          <a:blip r:embed="rId2" r:link="rId3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DSCN1243.JPG" descr="C:\Documents and Settings\kjgik\Рабочий стол\занятие\DSCN1243.JPG"/>
          <p:cNvPicPr>
            <a:picLocks noChangeAspect="1"/>
          </p:cNvPicPr>
          <p:nvPr/>
        </p:nvPicPr>
        <p:blipFill>
          <a:blip r:embed="rId4" r:link="rId5" cstate="email"/>
          <a:stretch>
            <a:fillRect/>
          </a:stretch>
        </p:blipFill>
        <p:spPr>
          <a:xfrm>
            <a:off x="4357686" y="2357430"/>
            <a:ext cx="4286280" cy="4000528"/>
          </a:xfrm>
          <a:prstGeom prst="rect">
            <a:avLst/>
          </a:prstGeom>
        </p:spPr>
      </p:pic>
      <p:pic>
        <p:nvPicPr>
          <p:cNvPr id="3" name="DSCN1242.JPG" descr="C:\Documents and Settings\kjgik\Рабочий стол\занятие\DSCN1242.JPG"/>
          <p:cNvPicPr>
            <a:picLocks noChangeAspect="1"/>
          </p:cNvPicPr>
          <p:nvPr/>
        </p:nvPicPr>
        <p:blipFill>
          <a:blip r:embed="rId6" r:link="rId7" cstate="email"/>
          <a:stretch>
            <a:fillRect/>
          </a:stretch>
        </p:blipFill>
        <p:spPr>
          <a:xfrm>
            <a:off x="928662" y="642918"/>
            <a:ext cx="4071966" cy="342902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286381" y="1285860"/>
            <a:ext cx="28575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Планеты пропали из Солнечного города,</a:t>
            </a:r>
          </a:p>
          <a:p>
            <a:r>
              <a:rPr lang="ru-RU" sz="2000" b="1" dirty="0" smtClean="0"/>
              <a:t> что же нам делать?</a:t>
            </a:r>
            <a:endParaRPr lang="ru-RU" sz="2000" b="1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58704132.jpg" descr="C:\Documents and Settings\kjgik\Рабочий стол\58704132.jpg"/>
          <p:cNvPicPr>
            <a:picLocks noChangeAspect="1"/>
          </p:cNvPicPr>
          <p:nvPr/>
        </p:nvPicPr>
        <p:blipFill>
          <a:blip r:embed="rId2" r:link="rId3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DSCN1244.JPG" descr="C:\Documents and Settings\kjgik\Рабочий стол\занятие\DSCN1244.JPG"/>
          <p:cNvPicPr>
            <a:picLocks noChangeAspect="1"/>
          </p:cNvPicPr>
          <p:nvPr/>
        </p:nvPicPr>
        <p:blipFill>
          <a:blip r:embed="rId4" r:link="rId5" cstate="email"/>
          <a:stretch>
            <a:fillRect/>
          </a:stretch>
        </p:blipFill>
        <p:spPr>
          <a:xfrm>
            <a:off x="928662" y="642918"/>
            <a:ext cx="3714776" cy="3286148"/>
          </a:xfrm>
          <a:prstGeom prst="rect">
            <a:avLst/>
          </a:prstGeom>
        </p:spPr>
      </p:pic>
      <p:pic>
        <p:nvPicPr>
          <p:cNvPr id="4" name="DSCN1246.JPG" descr="C:\Documents and Settings\kjgik\Рабочий стол\занятие\DSCN1246.JPG"/>
          <p:cNvPicPr>
            <a:picLocks noChangeAspect="1"/>
          </p:cNvPicPr>
          <p:nvPr/>
        </p:nvPicPr>
        <p:blipFill>
          <a:blip r:embed="rId6" r:link="rId7" cstate="email"/>
          <a:stretch>
            <a:fillRect/>
          </a:stretch>
        </p:blipFill>
        <p:spPr>
          <a:xfrm>
            <a:off x="4857752" y="2714620"/>
            <a:ext cx="3571900" cy="342902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072066" y="1785926"/>
            <a:ext cx="28946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Дидактическая игра</a:t>
            </a:r>
            <a:endParaRPr lang="ru-RU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643174" y="4643446"/>
            <a:ext cx="19288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«Солнечная система»</a:t>
            </a:r>
            <a:endParaRPr lang="ru-RU" sz="2400" b="1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58704132.jpg" descr="C:\Documents and Settings\kjgik\Рабочий стол\58704132.jpg"/>
          <p:cNvPicPr>
            <a:picLocks noChangeAspect="1"/>
          </p:cNvPicPr>
          <p:nvPr/>
        </p:nvPicPr>
        <p:blipFill>
          <a:blip r:embed="rId2" r:link="rId3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DSCN1248.JPG" descr="C:\Documents and Settings\kjgik\Рабочий стол\занятие\DSCN1248.JPG"/>
          <p:cNvPicPr>
            <a:picLocks noChangeAspect="1"/>
          </p:cNvPicPr>
          <p:nvPr/>
        </p:nvPicPr>
        <p:blipFill>
          <a:blip r:embed="rId4" r:link="rId5" cstate="email"/>
          <a:stretch>
            <a:fillRect/>
          </a:stretch>
        </p:blipFill>
        <p:spPr>
          <a:xfrm>
            <a:off x="4500562" y="2786058"/>
            <a:ext cx="4000528" cy="3429024"/>
          </a:xfrm>
          <a:prstGeom prst="rect">
            <a:avLst/>
          </a:prstGeom>
        </p:spPr>
      </p:pic>
      <p:pic>
        <p:nvPicPr>
          <p:cNvPr id="3" name="DSCN1247.JPG" descr="C:\Documents and Settings\kjgik\Рабочий стол\занятие\DSCN1247.JPG"/>
          <p:cNvPicPr>
            <a:picLocks noChangeAspect="1"/>
          </p:cNvPicPr>
          <p:nvPr/>
        </p:nvPicPr>
        <p:blipFill>
          <a:blip r:embed="rId6" r:link="rId7" cstate="email"/>
          <a:stretch>
            <a:fillRect/>
          </a:stretch>
        </p:blipFill>
        <p:spPr>
          <a:xfrm>
            <a:off x="785786" y="642918"/>
            <a:ext cx="4714908" cy="3357586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58704132.jpg" descr="C:\Documents and Settings\kjgik\Рабочий стол\58704132.jpg"/>
          <p:cNvPicPr>
            <a:picLocks noChangeAspect="1"/>
          </p:cNvPicPr>
          <p:nvPr/>
        </p:nvPicPr>
        <p:blipFill>
          <a:blip r:embed="rId2" r:link="rId3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DSCN1253.JPG" descr="C:\Documents and Settings\kjgik\Рабочий стол\занятие\DSCN1253.JPG"/>
          <p:cNvPicPr>
            <a:picLocks noChangeAspect="1"/>
          </p:cNvPicPr>
          <p:nvPr/>
        </p:nvPicPr>
        <p:blipFill>
          <a:blip r:embed="rId4" r:link="rId5" cstate="email"/>
          <a:stretch>
            <a:fillRect/>
          </a:stretch>
        </p:blipFill>
        <p:spPr>
          <a:xfrm>
            <a:off x="4429124" y="2928934"/>
            <a:ext cx="4000528" cy="3286148"/>
          </a:xfrm>
          <a:prstGeom prst="rect">
            <a:avLst/>
          </a:prstGeom>
        </p:spPr>
      </p:pic>
      <p:pic>
        <p:nvPicPr>
          <p:cNvPr id="3" name="DSCN1252.JPG" descr="C:\Documents and Settings\kjgik\Рабочий стол\занятие\DSCN1252.JPG"/>
          <p:cNvPicPr>
            <a:picLocks noChangeAspect="1"/>
          </p:cNvPicPr>
          <p:nvPr/>
        </p:nvPicPr>
        <p:blipFill>
          <a:blip r:embed="rId6" r:link="rId7" cstate="email"/>
          <a:stretch>
            <a:fillRect/>
          </a:stretch>
        </p:blipFill>
        <p:spPr>
          <a:xfrm>
            <a:off x="928662" y="571480"/>
            <a:ext cx="4500594" cy="3429024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58704132.jpg" descr="C:\Documents and Settings\kjgik\Рабочий стол\58704132.jpg"/>
          <p:cNvPicPr>
            <a:picLocks noChangeAspect="1"/>
          </p:cNvPicPr>
          <p:nvPr/>
        </p:nvPicPr>
        <p:blipFill>
          <a:blip r:embed="rId2" r:link="rId3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DSCN1254.JPG" descr="C:\Documents and Settings\kjgik\Рабочий стол\занятие\DSCN1254.JPG"/>
          <p:cNvPicPr>
            <a:picLocks noChangeAspect="1"/>
          </p:cNvPicPr>
          <p:nvPr/>
        </p:nvPicPr>
        <p:blipFill>
          <a:blip r:embed="rId4" r:link="rId5" cstate="email"/>
          <a:stretch>
            <a:fillRect/>
          </a:stretch>
        </p:blipFill>
        <p:spPr>
          <a:xfrm>
            <a:off x="857224" y="571480"/>
            <a:ext cx="3643338" cy="3429024"/>
          </a:xfrm>
          <a:prstGeom prst="rect">
            <a:avLst/>
          </a:prstGeom>
        </p:spPr>
      </p:pic>
      <p:pic>
        <p:nvPicPr>
          <p:cNvPr id="4" name="DSCN1256.JPG" descr="C:\Documents and Settings\kjgik\Рабочий стол\занятие\DSCN1256.JPG"/>
          <p:cNvPicPr>
            <a:picLocks noChangeAspect="1"/>
          </p:cNvPicPr>
          <p:nvPr/>
        </p:nvPicPr>
        <p:blipFill>
          <a:blip r:embed="rId6" r:link="rId7" cstate="email"/>
          <a:stretch>
            <a:fillRect/>
          </a:stretch>
        </p:blipFill>
        <p:spPr>
          <a:xfrm>
            <a:off x="4786314" y="2857496"/>
            <a:ext cx="3571900" cy="342902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929191" y="1857364"/>
            <a:ext cx="35719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Вот и вернулись планеты на свои орбиты.</a:t>
            </a:r>
            <a:endParaRPr lang="ru-RU" sz="2000" b="1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58704132.jpg" descr="C:\Documents and Settings\kjgik\Рабочий стол\58704132.jpg"/>
          <p:cNvPicPr>
            <a:picLocks noChangeAspect="1"/>
          </p:cNvPicPr>
          <p:nvPr/>
        </p:nvPicPr>
        <p:blipFill>
          <a:blip r:embed="rId2" r:link="rId3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71538" y="857232"/>
            <a:ext cx="492922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Цель: </a:t>
            </a:r>
            <a:r>
              <a:rPr lang="ru-RU" dirty="0" smtClean="0"/>
              <a:t>Развитие познавательной активности детей, художественно-эстетических способностей.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428859" y="1928802"/>
            <a:ext cx="5929355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Задачи:</a:t>
            </a:r>
          </a:p>
          <a:p>
            <a:r>
              <a:rPr lang="ru-RU" dirty="0" smtClean="0"/>
              <a:t>1.Закреплять и систематизировать знания о Космосе (звездах, созвездиях, солнечной системе, планетах). Уточнить знания  об исследованиях Вселенной, о космонавтах.</a:t>
            </a:r>
          </a:p>
          <a:p>
            <a:pPr marL="342900" indent="-342900">
              <a:buAutoNum type="arabicPeriod" startAt="2"/>
            </a:pPr>
            <a:r>
              <a:rPr lang="ru-RU" dirty="0" smtClean="0"/>
              <a:t>Развивать внимание, память, наблюдательность, сценические способности. Совершенствовать умения детей передавать в изображении особенности строения космического корабля в аппликации.</a:t>
            </a:r>
          </a:p>
          <a:p>
            <a:pPr marL="342900" indent="-342900">
              <a:buAutoNum type="arabicPeriod" startAt="2"/>
            </a:pPr>
            <a:r>
              <a:rPr lang="ru-RU" dirty="0" smtClean="0"/>
              <a:t>3. Воспитывать чувство гордости за свою Родину.</a:t>
            </a:r>
          </a:p>
          <a:p>
            <a:pPr marL="342900" indent="-342900">
              <a:buAutoNum type="arabicPeriod" startAt="2"/>
            </a:pPr>
            <a:r>
              <a:rPr lang="ru-RU" dirty="0" smtClean="0"/>
              <a:t>Активизировать словарь детей: созвездия, Вселенная, Солнечная система, Название планет, название созвездий, космонавт, слова антонимы.</a:t>
            </a:r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58704132.jpg" descr="C:\Documents and Settings\kjgik\Рабочий стол\58704132.jpg"/>
          <p:cNvPicPr>
            <a:picLocks noChangeAspect="1"/>
          </p:cNvPicPr>
          <p:nvPr/>
        </p:nvPicPr>
        <p:blipFill>
          <a:blip r:embed="rId2" r:link="rId3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DSCN1259.JPG" descr="C:\Documents and Settings\kjgik\Рабочий стол\занятие\DSCN1259.JPG"/>
          <p:cNvPicPr>
            <a:picLocks noChangeAspect="1"/>
          </p:cNvPicPr>
          <p:nvPr/>
        </p:nvPicPr>
        <p:blipFill>
          <a:blip r:embed="rId4" r:link="rId5" cstate="email"/>
          <a:stretch>
            <a:fillRect/>
          </a:stretch>
        </p:blipFill>
        <p:spPr>
          <a:xfrm>
            <a:off x="4429124" y="2500306"/>
            <a:ext cx="4214842" cy="3643338"/>
          </a:xfrm>
          <a:prstGeom prst="rect">
            <a:avLst/>
          </a:prstGeom>
        </p:spPr>
      </p:pic>
      <p:pic>
        <p:nvPicPr>
          <p:cNvPr id="3" name="DSCN1258.JPG" descr="C:\Documents and Settings\kjgik\Рабочий стол\занятие\DSCN1258.JPG"/>
          <p:cNvPicPr>
            <a:picLocks noChangeAspect="1"/>
          </p:cNvPicPr>
          <p:nvPr/>
        </p:nvPicPr>
        <p:blipFill>
          <a:blip r:embed="rId6" r:link="rId7" cstate="email"/>
          <a:stretch>
            <a:fillRect/>
          </a:stretch>
        </p:blipFill>
        <p:spPr>
          <a:xfrm>
            <a:off x="857224" y="500042"/>
            <a:ext cx="3714776" cy="35719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929191" y="1428736"/>
            <a:ext cx="30718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А с кого же началось изучение Космоса?</a:t>
            </a:r>
            <a:endParaRPr lang="ru-RU" sz="2000" b="1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58704132.jpg" descr="C:\Documents and Settings\kjgik\Рабочий стол\58704132.jpg"/>
          <p:cNvPicPr>
            <a:picLocks noChangeAspect="1"/>
          </p:cNvPicPr>
          <p:nvPr/>
        </p:nvPicPr>
        <p:blipFill>
          <a:blip r:embed="rId2" r:link="rId3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DSCN1260.JPG" descr="C:\Documents and Settings\kjgik\Рабочий стол\занятие\DSCN1260.JPG"/>
          <p:cNvPicPr>
            <a:picLocks noChangeAspect="1"/>
          </p:cNvPicPr>
          <p:nvPr/>
        </p:nvPicPr>
        <p:blipFill>
          <a:blip r:embed="rId4" r:link="rId5" cstate="email"/>
          <a:stretch>
            <a:fillRect/>
          </a:stretch>
        </p:blipFill>
        <p:spPr>
          <a:xfrm>
            <a:off x="2500298" y="1857364"/>
            <a:ext cx="6000792" cy="435771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00101" y="714356"/>
            <a:ext cx="50006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Собаки Белка и Стрелка первыми побывали в Космосе. В космическом корабле с названием « Восток1».</a:t>
            </a:r>
            <a:endParaRPr lang="ru-RU" sz="2000" b="1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58704132.jpg" descr="C:\Documents and Settings\kjgik\Рабочий стол\58704132.jpg"/>
          <p:cNvPicPr>
            <a:picLocks noChangeAspect="1"/>
          </p:cNvPicPr>
          <p:nvPr/>
        </p:nvPicPr>
        <p:blipFill>
          <a:blip r:embed="rId2" r:link="rId3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DSCN1263.JPG" descr="C:\Documents and Settings\kjgik\Рабочий стол\занятие\DSCN1263.JPG"/>
          <p:cNvPicPr>
            <a:picLocks noChangeAspect="1"/>
          </p:cNvPicPr>
          <p:nvPr/>
        </p:nvPicPr>
        <p:blipFill>
          <a:blip r:embed="rId4" r:link="rId5" cstate="email"/>
          <a:stretch>
            <a:fillRect/>
          </a:stretch>
        </p:blipFill>
        <p:spPr>
          <a:xfrm>
            <a:off x="857224" y="500042"/>
            <a:ext cx="3786214" cy="3429024"/>
          </a:xfrm>
          <a:prstGeom prst="rect">
            <a:avLst/>
          </a:prstGeom>
        </p:spPr>
      </p:pic>
      <p:pic>
        <p:nvPicPr>
          <p:cNvPr id="4" name="DSCN1264.JPG" descr="C:\Documents and Settings\kjgik\Рабочий стол\занятие\DSCN1264.JPG"/>
          <p:cNvPicPr>
            <a:picLocks noChangeAspect="1"/>
          </p:cNvPicPr>
          <p:nvPr/>
        </p:nvPicPr>
        <p:blipFill>
          <a:blip r:embed="rId6" r:link="rId7" cstate="email"/>
          <a:stretch>
            <a:fillRect/>
          </a:stretch>
        </p:blipFill>
        <p:spPr>
          <a:xfrm>
            <a:off x="4929190" y="2857496"/>
            <a:ext cx="3571900" cy="33575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000628" y="1571612"/>
            <a:ext cx="264320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Кто первым совершил полет вокруг Земли?</a:t>
            </a:r>
            <a:endParaRPr lang="ru-RU" sz="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714612" y="4286256"/>
            <a:ext cx="164307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А кто повторил подвиг А.Ю. Гагарина?</a:t>
            </a:r>
            <a:endParaRPr lang="ru-RU" sz="2000" b="1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58704132.jpg" descr="C:\Documents and Settings\kjgik\Рабочий стол\58704132.jpg"/>
          <p:cNvPicPr>
            <a:picLocks noChangeAspect="1"/>
          </p:cNvPicPr>
          <p:nvPr/>
        </p:nvPicPr>
        <p:blipFill>
          <a:blip r:embed="rId2" r:link="rId3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DSCN1265.JPG" descr="C:\Documents and Settings\kjgik\Рабочий стол\занятие\DSCN1265.JPG"/>
          <p:cNvPicPr>
            <a:picLocks noChangeAspect="1"/>
          </p:cNvPicPr>
          <p:nvPr/>
        </p:nvPicPr>
        <p:blipFill>
          <a:blip r:embed="rId4" r:link="rId5" cstate="email"/>
          <a:stretch>
            <a:fillRect/>
          </a:stretch>
        </p:blipFill>
        <p:spPr>
          <a:xfrm>
            <a:off x="2571736" y="2071678"/>
            <a:ext cx="5715040" cy="400052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57224" y="1285860"/>
            <a:ext cx="7269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А чем же заняты космонавты во время полета?</a:t>
            </a:r>
            <a:endParaRPr lang="ru-RU" sz="2400" b="1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58704132.jpg" descr="C:\Documents and Settings\kjgik\Рабочий стол\58704132.jpg"/>
          <p:cNvPicPr>
            <a:picLocks noChangeAspect="1"/>
          </p:cNvPicPr>
          <p:nvPr/>
        </p:nvPicPr>
        <p:blipFill>
          <a:blip r:embed="rId2" r:link="rId3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DSCN1257.JPG" descr="C:\Documents and Settings\kjgik\Рабочий стол\занятие\DSCN1257.JPG"/>
          <p:cNvPicPr>
            <a:picLocks noChangeAspect="1"/>
          </p:cNvPicPr>
          <p:nvPr/>
        </p:nvPicPr>
        <p:blipFill>
          <a:blip r:embed="rId4" r:link="rId5" cstate="email"/>
          <a:stretch>
            <a:fillRect/>
          </a:stretch>
        </p:blipFill>
        <p:spPr>
          <a:xfrm>
            <a:off x="2643174" y="2000240"/>
            <a:ext cx="5857916" cy="421484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357290" y="1214422"/>
            <a:ext cx="53342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Речевая игра « Скажи наоборот»</a:t>
            </a:r>
            <a:endParaRPr lang="ru-RU" sz="2800" b="1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58704132.jpg" descr="C:\Documents and Settings\kjgik\Рабочий стол\58704132.jpg"/>
          <p:cNvPicPr>
            <a:picLocks noChangeAspect="1"/>
          </p:cNvPicPr>
          <p:nvPr/>
        </p:nvPicPr>
        <p:blipFill>
          <a:blip r:embed="rId2" r:link="rId3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DSCN1268.JPG" descr="C:\Documents and Settings\kjgik\Рабочий стол\занятие\DSCN1268.JPG"/>
          <p:cNvPicPr>
            <a:picLocks noChangeAspect="1"/>
          </p:cNvPicPr>
          <p:nvPr/>
        </p:nvPicPr>
        <p:blipFill>
          <a:blip r:embed="rId4" r:link="rId5" cstate="email"/>
          <a:stretch>
            <a:fillRect/>
          </a:stretch>
        </p:blipFill>
        <p:spPr>
          <a:xfrm>
            <a:off x="928662" y="714356"/>
            <a:ext cx="3786214" cy="3214710"/>
          </a:xfrm>
          <a:prstGeom prst="rect">
            <a:avLst/>
          </a:prstGeom>
        </p:spPr>
      </p:pic>
      <p:pic>
        <p:nvPicPr>
          <p:cNvPr id="4" name="DSCN1269.JPG" descr="C:\Documents and Settings\kjgik\Рабочий стол\занятие\DSCN1269.JPG"/>
          <p:cNvPicPr>
            <a:picLocks noChangeAspect="1"/>
          </p:cNvPicPr>
          <p:nvPr/>
        </p:nvPicPr>
        <p:blipFill>
          <a:blip r:embed="rId6" r:link="rId7" cstate="email"/>
          <a:stretch>
            <a:fillRect/>
          </a:stretch>
        </p:blipFill>
        <p:spPr>
          <a:xfrm>
            <a:off x="4786314" y="2714620"/>
            <a:ext cx="3786214" cy="378621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000628" y="1928802"/>
            <a:ext cx="32147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Инсценировка</a:t>
            </a:r>
          </a:p>
          <a:p>
            <a:r>
              <a:rPr lang="ru-RU" sz="2000" b="1" dirty="0" smtClean="0"/>
              <a:t>« Космический полет»</a:t>
            </a:r>
            <a:endParaRPr lang="ru-RU" sz="2000" b="1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kjgik\Рабочий стол\5870413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DSCN1271.JPG" descr="C:\Documents and Settings\kjgik\Рабочий стол\занятие\DSCN1271.JPG"/>
          <p:cNvPicPr>
            <a:picLocks noChangeAspect="1"/>
          </p:cNvPicPr>
          <p:nvPr/>
        </p:nvPicPr>
        <p:blipFill>
          <a:blip r:embed="rId3" r:link="rId4" cstate="email"/>
          <a:stretch>
            <a:fillRect/>
          </a:stretch>
        </p:blipFill>
        <p:spPr>
          <a:xfrm>
            <a:off x="857224" y="642918"/>
            <a:ext cx="4286280" cy="3214710"/>
          </a:xfrm>
          <a:prstGeom prst="rect">
            <a:avLst/>
          </a:prstGeom>
        </p:spPr>
      </p:pic>
      <p:pic>
        <p:nvPicPr>
          <p:cNvPr id="4" name="DSCN1272.JPG" descr="C:\Documents and Settings\kjgik\Рабочий стол\занятие\DSCN1272.JPG"/>
          <p:cNvPicPr>
            <a:picLocks noChangeAspect="1"/>
          </p:cNvPicPr>
          <p:nvPr/>
        </p:nvPicPr>
        <p:blipFill>
          <a:blip r:embed="rId5" r:link="rId6" cstate="email"/>
          <a:stretch>
            <a:fillRect/>
          </a:stretch>
        </p:blipFill>
        <p:spPr>
          <a:xfrm>
            <a:off x="3786182" y="2714620"/>
            <a:ext cx="4786346" cy="3500462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kjgik\Рабочий стол\5870413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pic>
        <p:nvPicPr>
          <p:cNvPr id="3" name="DSCN1273.JPG" descr="C:\Documents and Settings\kjgik\Рабочий стол\занятие\DSCN1273.JPG"/>
          <p:cNvPicPr>
            <a:picLocks noChangeAspect="1"/>
          </p:cNvPicPr>
          <p:nvPr/>
        </p:nvPicPr>
        <p:blipFill>
          <a:blip r:embed="rId3" r:link="rId4" cstate="email"/>
          <a:stretch>
            <a:fillRect/>
          </a:stretch>
        </p:blipFill>
        <p:spPr>
          <a:xfrm>
            <a:off x="857224" y="642918"/>
            <a:ext cx="3643338" cy="3357586"/>
          </a:xfrm>
          <a:prstGeom prst="rect">
            <a:avLst/>
          </a:prstGeom>
        </p:spPr>
      </p:pic>
      <p:pic>
        <p:nvPicPr>
          <p:cNvPr id="4" name="DSCN1275.JPG" descr="C:\Documents and Settings\kjgik\Рабочий стол\занятие\DSCN1275.JPG"/>
          <p:cNvPicPr>
            <a:picLocks noChangeAspect="1"/>
          </p:cNvPicPr>
          <p:nvPr/>
        </p:nvPicPr>
        <p:blipFill>
          <a:blip r:embed="rId5" r:link="rId6" cstate="email"/>
          <a:stretch>
            <a:fillRect/>
          </a:stretch>
        </p:blipFill>
        <p:spPr>
          <a:xfrm>
            <a:off x="4714876" y="2571744"/>
            <a:ext cx="3714776" cy="35719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072066" y="1928802"/>
            <a:ext cx="28946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Дидактическая игра</a:t>
            </a:r>
            <a:endParaRPr lang="ru-RU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714613" y="4572008"/>
            <a:ext cx="14287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«Собери из частей»</a:t>
            </a:r>
            <a:endParaRPr lang="ru-RU" sz="2400" b="1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kjgik\Рабочий стол\5870413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DSCN1276.JPG" descr="C:\Documents and Settings\kjgik\Рабочий стол\занятие\DSCN1276.JPG"/>
          <p:cNvPicPr>
            <a:picLocks noChangeAspect="1"/>
          </p:cNvPicPr>
          <p:nvPr/>
        </p:nvPicPr>
        <p:blipFill>
          <a:blip r:embed="rId3" r:link="rId4" cstate="email"/>
          <a:stretch>
            <a:fillRect/>
          </a:stretch>
        </p:blipFill>
        <p:spPr>
          <a:xfrm>
            <a:off x="1357290" y="857232"/>
            <a:ext cx="3286148" cy="3000396"/>
          </a:xfrm>
          <a:prstGeom prst="rect">
            <a:avLst/>
          </a:prstGeom>
        </p:spPr>
      </p:pic>
      <p:pic>
        <p:nvPicPr>
          <p:cNvPr id="4" name="DSCN1279.JPG" descr="C:\Documents and Settings\kjgik\Рабочий стол\занятие\DSCN1279.JPG"/>
          <p:cNvPicPr>
            <a:picLocks noChangeAspect="1"/>
          </p:cNvPicPr>
          <p:nvPr/>
        </p:nvPicPr>
        <p:blipFill>
          <a:blip r:embed="rId5" r:link="rId6" cstate="email"/>
          <a:stretch>
            <a:fillRect/>
          </a:stretch>
        </p:blipFill>
        <p:spPr>
          <a:xfrm>
            <a:off x="4714876" y="2928934"/>
            <a:ext cx="3286148" cy="300039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43108" y="4572009"/>
            <a:ext cx="20717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В  ракетах этих, полетим вокруг Земли.</a:t>
            </a:r>
            <a:endParaRPr lang="ru-RU" sz="2400" b="1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kjgik\Рабочий стол\5870413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pic>
        <p:nvPicPr>
          <p:cNvPr id="3" name="DSCN1281.JPG" descr="C:\Documents and Settings\kjgik\Рабочий стол\занятие\DSCN1281.JPG"/>
          <p:cNvPicPr>
            <a:picLocks noChangeAspect="1"/>
          </p:cNvPicPr>
          <p:nvPr/>
        </p:nvPicPr>
        <p:blipFill>
          <a:blip r:embed="rId3" r:link="rId4" cstate="email"/>
          <a:stretch>
            <a:fillRect/>
          </a:stretch>
        </p:blipFill>
        <p:spPr>
          <a:xfrm>
            <a:off x="857224" y="642918"/>
            <a:ext cx="3929090" cy="3286148"/>
          </a:xfrm>
          <a:prstGeom prst="rect">
            <a:avLst/>
          </a:prstGeom>
        </p:spPr>
      </p:pic>
      <p:pic>
        <p:nvPicPr>
          <p:cNvPr id="4" name="DSCN1283.JPG" descr="C:\Documents and Settings\kjgik\Рабочий стол\занятие\DSCN1283.JPG"/>
          <p:cNvPicPr>
            <a:picLocks noChangeAspect="1"/>
          </p:cNvPicPr>
          <p:nvPr/>
        </p:nvPicPr>
        <p:blipFill>
          <a:blip r:embed="rId5" r:link="rId6" cstate="email"/>
          <a:stretch>
            <a:fillRect/>
          </a:stretch>
        </p:blipFill>
        <p:spPr>
          <a:xfrm>
            <a:off x="4357686" y="2643182"/>
            <a:ext cx="4000528" cy="35719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857752" y="1643050"/>
            <a:ext cx="368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Что же интересного в Космосе?</a:t>
            </a:r>
            <a:endParaRPr lang="ru-RU" sz="2000" b="1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58704132.jpg" descr="C:\Documents and Settings\kjgik\Рабочий стол\58704132.jpg"/>
          <p:cNvPicPr>
            <a:picLocks noChangeAspect="1"/>
          </p:cNvPicPr>
          <p:nvPr/>
        </p:nvPicPr>
        <p:blipFill>
          <a:blip r:embed="rId2" r:link="rId3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686436" cy="215423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Предварительная работа: </a:t>
            </a:r>
            <a:r>
              <a:rPr lang="ru-RU" sz="2400" dirty="0" smtClean="0"/>
              <a:t>Цикл занятий « Этот загадочный космос».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2357422" y="2143116"/>
            <a:ext cx="628654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Материал к занятию</a:t>
            </a:r>
            <a:r>
              <a:rPr lang="ru-RU" sz="2400" dirty="0" smtClean="0"/>
              <a:t>: Презентация, демонстрационный материал « Космос», макет « Солнечной системы», материал для инсценировки (набор инструментов, портреты космонавтов, костюм космонавта), конструктор «Космические корабли», ножницы, клей, салфетки, формы для вырезания.</a:t>
            </a:r>
            <a:endParaRPr lang="ru-RU" sz="2400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kjgik\Рабочий стол\5870413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pic>
        <p:nvPicPr>
          <p:cNvPr id="3" name="DSCN1284.JPG" descr="C:\Documents and Settings\kjgik\Рабочий стол\занятие\DSCN1284.JPG"/>
          <p:cNvPicPr>
            <a:picLocks noChangeAspect="1"/>
          </p:cNvPicPr>
          <p:nvPr/>
        </p:nvPicPr>
        <p:blipFill>
          <a:blip r:embed="rId3" r:link="rId4" cstate="email"/>
          <a:stretch>
            <a:fillRect/>
          </a:stretch>
        </p:blipFill>
        <p:spPr>
          <a:xfrm>
            <a:off x="4357686" y="2643182"/>
            <a:ext cx="4000528" cy="3500462"/>
          </a:xfrm>
          <a:prstGeom prst="rect">
            <a:avLst/>
          </a:prstGeom>
        </p:spPr>
      </p:pic>
      <p:pic>
        <p:nvPicPr>
          <p:cNvPr id="4" name="DSCN1286.JPG" descr="C:\Documents and Settings\kjgik\Рабочий стол\занятие\DSCN1286.JPG"/>
          <p:cNvPicPr>
            <a:picLocks noChangeAspect="1"/>
          </p:cNvPicPr>
          <p:nvPr/>
        </p:nvPicPr>
        <p:blipFill>
          <a:blip r:embed="rId5" r:link="rId6" cstate="email"/>
          <a:stretch>
            <a:fillRect/>
          </a:stretch>
        </p:blipFill>
        <p:spPr>
          <a:xfrm>
            <a:off x="928662" y="714356"/>
            <a:ext cx="3571900" cy="3286148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kjgik\Рабочий стол\5870413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DSCN1287.JPG" descr="C:\Documents and Settings\kjgik\Рабочий стол\занятие\DSCN1287.JPG"/>
          <p:cNvPicPr>
            <a:picLocks noChangeAspect="1"/>
          </p:cNvPicPr>
          <p:nvPr/>
        </p:nvPicPr>
        <p:blipFill>
          <a:blip r:embed="rId3" r:link="rId4" cstate="email"/>
          <a:stretch>
            <a:fillRect/>
          </a:stretch>
        </p:blipFill>
        <p:spPr>
          <a:xfrm>
            <a:off x="857224" y="642918"/>
            <a:ext cx="3571900" cy="3286148"/>
          </a:xfrm>
          <a:prstGeom prst="rect">
            <a:avLst/>
          </a:prstGeom>
        </p:spPr>
      </p:pic>
      <p:pic>
        <p:nvPicPr>
          <p:cNvPr id="4" name="DSCN1290.JPG" descr="C:\Documents and Settings\kjgik\Рабочий стол\занятие\DSCN1290.JPG"/>
          <p:cNvPicPr>
            <a:picLocks noChangeAspect="1"/>
          </p:cNvPicPr>
          <p:nvPr/>
        </p:nvPicPr>
        <p:blipFill>
          <a:blip r:embed="rId5" r:link="rId6" cstate="email"/>
          <a:stretch>
            <a:fillRect/>
          </a:stretch>
        </p:blipFill>
        <p:spPr>
          <a:xfrm>
            <a:off x="4572000" y="2928934"/>
            <a:ext cx="3857652" cy="3357586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kjgik\Рабочий стол\5870413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pic>
        <p:nvPicPr>
          <p:cNvPr id="3" name="DSCN1293.JPG" descr="C:\Documents and Settings\kjgik\Рабочий стол\занятие\DSCN1293.JPG"/>
          <p:cNvPicPr>
            <a:picLocks noChangeAspect="1"/>
          </p:cNvPicPr>
          <p:nvPr/>
        </p:nvPicPr>
        <p:blipFill>
          <a:blip r:embed="rId3" r:link="rId4" cstate="email"/>
          <a:stretch>
            <a:fillRect/>
          </a:stretch>
        </p:blipFill>
        <p:spPr>
          <a:xfrm>
            <a:off x="928662" y="642918"/>
            <a:ext cx="3429024" cy="3286148"/>
          </a:xfrm>
          <a:prstGeom prst="rect">
            <a:avLst/>
          </a:prstGeom>
        </p:spPr>
      </p:pic>
      <p:pic>
        <p:nvPicPr>
          <p:cNvPr id="4" name="DSCN1294.JPG" descr="C:\Documents and Settings\kjgik\Рабочий стол\занятие\DSCN1294.JPG"/>
          <p:cNvPicPr>
            <a:picLocks noChangeAspect="1"/>
          </p:cNvPicPr>
          <p:nvPr/>
        </p:nvPicPr>
        <p:blipFill>
          <a:blip r:embed="rId5" r:link="rId6" cstate="email"/>
          <a:stretch>
            <a:fillRect/>
          </a:stretch>
        </p:blipFill>
        <p:spPr>
          <a:xfrm>
            <a:off x="4429124" y="2285992"/>
            <a:ext cx="4071966" cy="4000528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kjgik\Рабочий стол\5870413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DSCN1296.JPG" descr="C:\Documents and Settings\kjgik\Рабочий стол\занятие\DSCN1296.JPG"/>
          <p:cNvPicPr>
            <a:picLocks noChangeAspect="1"/>
          </p:cNvPicPr>
          <p:nvPr/>
        </p:nvPicPr>
        <p:blipFill>
          <a:blip r:embed="rId3" r:link="rId4" cstate="email"/>
          <a:stretch>
            <a:fillRect/>
          </a:stretch>
        </p:blipFill>
        <p:spPr>
          <a:xfrm>
            <a:off x="2500298" y="2000240"/>
            <a:ext cx="5786478" cy="421484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214414" y="857232"/>
            <a:ext cx="40005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Коллективная работа</a:t>
            </a:r>
          </a:p>
          <a:p>
            <a:r>
              <a:rPr lang="ru-RU" sz="2800" b="1" dirty="0" smtClean="0"/>
              <a:t> « Загадочный Космос»</a:t>
            </a:r>
            <a:endParaRPr lang="ru-RU" sz="2800" b="1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724f0fec8d1b4ac84dd622cc4cb27022.jpg" descr="C:\Documents and Settings\kjgik\Рабочий стол\724f0fec8d1b4ac84dd622cc4cb27022.jpg"/>
          <p:cNvPicPr>
            <a:picLocks noChangeAspect="1"/>
          </p:cNvPicPr>
          <p:nvPr/>
        </p:nvPicPr>
        <p:blipFill>
          <a:blip r:embed="rId2" r:link="rId3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43042" y="2857496"/>
            <a:ext cx="614366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i="1" dirty="0" smtClean="0"/>
              <a:t>СПАСИБО ЗА ВНИМАНИЕ!</a:t>
            </a:r>
            <a:endParaRPr lang="ru-RU" sz="6000" b="1" i="1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58704132.jpg" descr="C:\Documents and Settings\kjgik\Рабочий стол\58704132.jpg"/>
          <p:cNvPicPr>
            <a:picLocks noChangeAspect="1"/>
          </p:cNvPicPr>
          <p:nvPr/>
        </p:nvPicPr>
        <p:blipFill>
          <a:blip r:embed="rId2" r:link="rId3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DSCN1302.JPG" descr="C:\Documents and Settings\kjgik\Рабочий стол\занятие\DSCN1302.JPG"/>
          <p:cNvPicPr>
            <a:picLocks noChangeAspect="1"/>
          </p:cNvPicPr>
          <p:nvPr/>
        </p:nvPicPr>
        <p:blipFill>
          <a:blip r:embed="rId4" r:link="rId5" cstate="email"/>
          <a:stretch>
            <a:fillRect/>
          </a:stretch>
        </p:blipFill>
        <p:spPr>
          <a:xfrm>
            <a:off x="4500562" y="3071810"/>
            <a:ext cx="4000528" cy="3357586"/>
          </a:xfrm>
          <a:prstGeom prst="rect">
            <a:avLst/>
          </a:prstGeom>
        </p:spPr>
      </p:pic>
      <p:pic>
        <p:nvPicPr>
          <p:cNvPr id="3" name="DSCN1299.JPG" descr="C:\Documents and Settings\kjgik\Рабочий стол\занятие\DSCN1299.JPG"/>
          <p:cNvPicPr>
            <a:picLocks noChangeAspect="1"/>
          </p:cNvPicPr>
          <p:nvPr/>
        </p:nvPicPr>
        <p:blipFill>
          <a:blip r:embed="rId6" r:link="rId7" cstate="email"/>
          <a:stretch>
            <a:fillRect/>
          </a:stretch>
        </p:blipFill>
        <p:spPr>
          <a:xfrm>
            <a:off x="857224" y="500042"/>
            <a:ext cx="3429024" cy="321471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3439" y="1714488"/>
            <a:ext cx="36433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Просмотр мультфильмов:</a:t>
            </a:r>
          </a:p>
          <a:p>
            <a:r>
              <a:rPr lang="ru-RU" sz="2000" b="1" dirty="0" smtClean="0"/>
              <a:t>« Тайна третьей планеты» и « Незнайка на луне».</a:t>
            </a:r>
            <a:endParaRPr lang="ru-RU" sz="2000" b="1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58704132.jpg" descr="C:\Documents and Settings\kjgik\Рабочий стол\58704132.jpg"/>
          <p:cNvPicPr>
            <a:picLocks noChangeAspect="1"/>
          </p:cNvPicPr>
          <p:nvPr/>
        </p:nvPicPr>
        <p:blipFill>
          <a:blip r:embed="rId2" r:link="rId3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SAM_0050.JPG" descr="C:\Documents and Settings\kjgik\Рабочий стол\занятие\SAM_0050.JPG"/>
          <p:cNvPicPr>
            <a:picLocks noChangeAspect="1"/>
          </p:cNvPicPr>
          <p:nvPr/>
        </p:nvPicPr>
        <p:blipFill>
          <a:blip r:embed="rId4" r:link="rId5" cstate="email"/>
          <a:stretch>
            <a:fillRect/>
          </a:stretch>
        </p:blipFill>
        <p:spPr>
          <a:xfrm>
            <a:off x="1000100" y="571480"/>
            <a:ext cx="3643338" cy="3214710"/>
          </a:xfrm>
          <a:prstGeom prst="rect">
            <a:avLst/>
          </a:prstGeom>
        </p:spPr>
      </p:pic>
      <p:pic>
        <p:nvPicPr>
          <p:cNvPr id="4" name="SAM_0053.JPG" descr="C:\Documents and Settings\kjgik\Рабочий стол\занятие\SAM_0053.JPG"/>
          <p:cNvPicPr>
            <a:picLocks noChangeAspect="1"/>
          </p:cNvPicPr>
          <p:nvPr/>
        </p:nvPicPr>
        <p:blipFill>
          <a:blip r:embed="rId6" r:link="rId7" cstate="email"/>
          <a:stretch>
            <a:fillRect/>
          </a:stretch>
        </p:blipFill>
        <p:spPr>
          <a:xfrm>
            <a:off x="4786314" y="3071810"/>
            <a:ext cx="3571900" cy="314327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929191" y="1714488"/>
            <a:ext cx="32861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Знакомство с Солнечной системой и созвездиями.</a:t>
            </a:r>
            <a:endParaRPr lang="ru-RU" sz="2400" b="1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58704132.jpg" descr="C:\Documents and Settings\kjgik\Рабочий стол\58704132.jpg"/>
          <p:cNvPicPr>
            <a:picLocks noChangeAspect="1"/>
          </p:cNvPicPr>
          <p:nvPr/>
        </p:nvPicPr>
        <p:blipFill>
          <a:blip r:embed="rId2" r:link="rId3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SAM_0086.JPG" descr="C:\Documents and Settings\kjgik\Рабочий стол\занятие\SAM_0086.JPG"/>
          <p:cNvPicPr>
            <a:picLocks noChangeAspect="1"/>
          </p:cNvPicPr>
          <p:nvPr/>
        </p:nvPicPr>
        <p:blipFill>
          <a:blip r:embed="rId4" r:link="rId5" cstate="email"/>
          <a:stretch>
            <a:fillRect/>
          </a:stretch>
        </p:blipFill>
        <p:spPr>
          <a:xfrm>
            <a:off x="785786" y="571480"/>
            <a:ext cx="4572032" cy="3429024"/>
          </a:xfrm>
          <a:prstGeom prst="rect">
            <a:avLst/>
          </a:prstGeom>
        </p:spPr>
      </p:pic>
      <p:pic>
        <p:nvPicPr>
          <p:cNvPr id="3" name="SAM_0073.JPG" descr="C:\Documents and Settings\kjgik\Рабочий стол\занятие\SAM_0073.JPG"/>
          <p:cNvPicPr>
            <a:picLocks noChangeAspect="1"/>
          </p:cNvPicPr>
          <p:nvPr/>
        </p:nvPicPr>
        <p:blipFill>
          <a:blip r:embed="rId6" r:link="rId7" cstate="email"/>
          <a:stretch>
            <a:fillRect/>
          </a:stretch>
        </p:blipFill>
        <p:spPr>
          <a:xfrm>
            <a:off x="4643438" y="2714620"/>
            <a:ext cx="3786214" cy="350046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715009" y="1643050"/>
            <a:ext cx="207170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Рассматривание иллюстраций по теме « Космос».</a:t>
            </a:r>
            <a:endParaRPr lang="ru-RU" sz="2000" b="1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58704132.jpg" descr="C:\Documents and Settings\kjgik\Рабочий стол\58704132.jpg"/>
          <p:cNvPicPr>
            <a:picLocks noChangeAspect="1"/>
          </p:cNvPicPr>
          <p:nvPr/>
        </p:nvPicPr>
        <p:blipFill>
          <a:blip r:embed="rId2" r:link="rId3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SAM_0090.JPG" descr="C:\Documents and Settings\kjgik\Рабочий стол\занятие\SAM_0090.JPG"/>
          <p:cNvPicPr>
            <a:picLocks noChangeAspect="1"/>
          </p:cNvPicPr>
          <p:nvPr/>
        </p:nvPicPr>
        <p:blipFill>
          <a:blip r:embed="rId4" r:link="rId5" cstate="email"/>
          <a:stretch>
            <a:fillRect/>
          </a:stretch>
        </p:blipFill>
        <p:spPr>
          <a:xfrm>
            <a:off x="928662" y="642918"/>
            <a:ext cx="3643338" cy="3286148"/>
          </a:xfrm>
          <a:prstGeom prst="rect">
            <a:avLst/>
          </a:prstGeom>
        </p:spPr>
      </p:pic>
      <p:pic>
        <p:nvPicPr>
          <p:cNvPr id="4" name="SAM_0085.JPG" descr="C:\Documents and Settings\kjgik\Рабочий стол\занятие\SAM_0085.JPG"/>
          <p:cNvPicPr>
            <a:picLocks noChangeAspect="1"/>
          </p:cNvPicPr>
          <p:nvPr/>
        </p:nvPicPr>
        <p:blipFill>
          <a:blip r:embed="rId6" r:link="rId7" cstate="email"/>
          <a:stretch>
            <a:fillRect/>
          </a:stretch>
        </p:blipFill>
        <p:spPr>
          <a:xfrm>
            <a:off x="4857752" y="2714620"/>
            <a:ext cx="3643338" cy="3429024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58704132.jpg" descr="C:\Documents and Settings\kjgik\Рабочий стол\58704132.jpg"/>
          <p:cNvPicPr>
            <a:picLocks noChangeAspect="1"/>
          </p:cNvPicPr>
          <p:nvPr/>
        </p:nvPicPr>
        <p:blipFill>
          <a:blip r:embed="rId2" r:link="rId3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SAM_0064.JPG" descr="C:\Documents and Settings\kjgik\Рабочий стол\занятие\SAM_0064.JPG"/>
          <p:cNvPicPr>
            <a:picLocks noChangeAspect="1"/>
          </p:cNvPicPr>
          <p:nvPr/>
        </p:nvPicPr>
        <p:blipFill>
          <a:blip r:embed="rId4" r:link="rId5" cstate="email"/>
          <a:stretch>
            <a:fillRect/>
          </a:stretch>
        </p:blipFill>
        <p:spPr>
          <a:xfrm>
            <a:off x="2500298" y="1785926"/>
            <a:ext cx="5929354" cy="435771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00100" y="1000108"/>
            <a:ext cx="53864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Аппликация на тему: « Ракета летит в Космос»</a:t>
            </a:r>
            <a:endParaRPr lang="ru-RU" sz="2000" b="1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58704132.jpg" descr="C:\Documents and Settings\kjgik\Рабочий стол\58704132.jpg"/>
          <p:cNvPicPr>
            <a:picLocks noChangeAspect="1"/>
          </p:cNvPicPr>
          <p:nvPr/>
        </p:nvPicPr>
        <p:blipFill>
          <a:blip r:embed="rId2" r:link="rId3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DSCN1222.JPG" descr="C:\Documents and Settings\kjgik\Рабочий стол\занятие\DSCN1222.JPG"/>
          <p:cNvPicPr>
            <a:picLocks noChangeAspect="1"/>
          </p:cNvPicPr>
          <p:nvPr/>
        </p:nvPicPr>
        <p:blipFill>
          <a:blip r:embed="rId4" r:link="rId5" cstate="email"/>
          <a:stretch>
            <a:fillRect/>
          </a:stretch>
        </p:blipFill>
        <p:spPr>
          <a:xfrm>
            <a:off x="785786" y="642918"/>
            <a:ext cx="4000528" cy="2786082"/>
          </a:xfrm>
          <a:prstGeom prst="rect">
            <a:avLst/>
          </a:prstGeom>
        </p:spPr>
      </p:pic>
      <p:pic>
        <p:nvPicPr>
          <p:cNvPr id="4" name="DSCN1223.JPG" descr="C:\Documents and Settings\kjgik\Рабочий стол\занятие\DSCN1223.JPG"/>
          <p:cNvPicPr>
            <a:picLocks noChangeAspect="1"/>
          </p:cNvPicPr>
          <p:nvPr/>
        </p:nvPicPr>
        <p:blipFill>
          <a:blip r:embed="rId6" r:link="rId7" cstate="email"/>
          <a:stretch>
            <a:fillRect/>
          </a:stretch>
        </p:blipFill>
        <p:spPr>
          <a:xfrm>
            <a:off x="4572000" y="3357562"/>
            <a:ext cx="3786214" cy="285752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214942" y="1714488"/>
            <a:ext cx="28575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Организационный момент.</a:t>
            </a:r>
            <a:endParaRPr lang="ru-RU" sz="2400" b="1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</TotalTime>
  <Words>369</Words>
  <Application>Microsoft Office PowerPoint</Application>
  <PresentationFormat>Экран (4:3)</PresentationFormat>
  <Paragraphs>45</Paragraphs>
  <Slides>34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Тема Office</vt:lpstr>
      <vt:lpstr>Конспект интегрированного занятия по разделу « Развитие познавательных способностей дошкольников» в старшей группе</vt:lpstr>
      <vt:lpstr>Слайд 2</vt:lpstr>
      <vt:lpstr>Предварительная работа: Цикл занятий « Этот загадочный космос».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Конспект интегрированного занятия по разделу « Развитие познавательных способностей дошкольников» в старшей группе</dc:title>
  <dc:creator>jhgi</dc:creator>
  <cp:lastModifiedBy>jhgi</cp:lastModifiedBy>
  <cp:revision>23</cp:revision>
  <dcterms:created xsi:type="dcterms:W3CDTF">2016-04-16T01:05:48Z</dcterms:created>
  <dcterms:modified xsi:type="dcterms:W3CDTF">2018-01-27T11:55:17Z</dcterms:modified>
</cp:coreProperties>
</file>