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0" r:id="rId4"/>
    <p:sldId id="292" r:id="rId5"/>
    <p:sldId id="293" r:id="rId6"/>
    <p:sldId id="294" r:id="rId7"/>
    <p:sldId id="295" r:id="rId8"/>
    <p:sldId id="291" r:id="rId9"/>
    <p:sldId id="296" r:id="rId10"/>
    <p:sldId id="297" r:id="rId11"/>
    <p:sldId id="298" r:id="rId12"/>
    <p:sldId id="299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0F4D0A-1118-4C84-A310-01EE4873B711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571636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La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fr-FR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cloche sonne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214950"/>
            <a:ext cx="700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 smtClean="0"/>
              <a:t>"Il est 10 heures  et </a:t>
            </a:r>
            <a:r>
              <a:rPr lang="fr-FR" sz="4000" dirty="0" smtClean="0"/>
              <a:t>quart</a:t>
            </a:r>
            <a:r>
              <a:rPr lang="ru-RU" sz="4000" dirty="0" smtClean="0"/>
              <a:t>».</a:t>
            </a:r>
            <a:r>
              <a:rPr lang="fr-FR" sz="4000" dirty="0" smtClean="0"/>
              <a:t> </a:t>
            </a:r>
            <a:endParaRPr lang="fr-FR" sz="4000" dirty="0" smtClean="0"/>
          </a:p>
          <a:p>
            <a:pPr algn="ctr"/>
            <a:r>
              <a:rPr lang="fr-FR" sz="4000" dirty="0" smtClean="0"/>
              <a:t>(= </a:t>
            </a:r>
            <a:r>
              <a:rPr lang="fr-FR" sz="4000" dirty="0" smtClean="0"/>
              <a:t>10 h 15)</a:t>
            </a:r>
            <a:endParaRPr lang="ru-RU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7298"/>
            <a:ext cx="5214974" cy="315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357298"/>
            <a:ext cx="521497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42976" y="5286388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smtClean="0"/>
              <a:t>"Il est 11 heures  moins le </a:t>
            </a:r>
            <a:r>
              <a:rPr lang="fr-FR" sz="2800" dirty="0" smtClean="0"/>
              <a:t>quart</a:t>
            </a:r>
            <a:r>
              <a:rPr lang="ru-RU" sz="2800" dirty="0" smtClean="0"/>
              <a:t>».</a:t>
            </a:r>
            <a:r>
              <a:rPr lang="fr-FR" sz="2800" dirty="0" smtClean="0"/>
              <a:t> </a:t>
            </a:r>
            <a:endParaRPr lang="fr-FR" sz="2800" dirty="0" smtClean="0"/>
          </a:p>
          <a:p>
            <a:pPr algn="ctr"/>
            <a:r>
              <a:rPr lang="fr-FR" sz="2800" dirty="0" smtClean="0"/>
              <a:t>(= </a:t>
            </a:r>
            <a:r>
              <a:rPr lang="fr-FR" sz="2800" dirty="0" smtClean="0"/>
              <a:t>10 h 45)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5286388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dirty="0" smtClean="0"/>
              <a:t>Il </a:t>
            </a:r>
            <a:r>
              <a:rPr lang="fr-FR" sz="2800" dirty="0" smtClean="0"/>
              <a:t>est 2 heures  moins </a:t>
            </a:r>
            <a:r>
              <a:rPr lang="fr-FR" sz="2800" dirty="0" smtClean="0"/>
              <a:t>25</a:t>
            </a:r>
            <a:r>
              <a:rPr lang="ru-RU" sz="2800" dirty="0" smtClean="0"/>
              <a:t>».</a:t>
            </a:r>
            <a:r>
              <a:rPr lang="fr-FR" sz="2800" dirty="0" smtClean="0"/>
              <a:t> </a:t>
            </a:r>
            <a:endParaRPr lang="fr-FR" sz="2800" dirty="0" smtClean="0"/>
          </a:p>
          <a:p>
            <a:pPr algn="ctr"/>
            <a:r>
              <a:rPr lang="fr-FR" sz="2800" dirty="0" smtClean="0"/>
              <a:t>(= </a:t>
            </a:r>
            <a:r>
              <a:rPr lang="fr-FR" sz="2800" dirty="0" smtClean="0"/>
              <a:t>1 h </a:t>
            </a:r>
            <a:r>
              <a:rPr lang="fr-FR" sz="2800" dirty="0" smtClean="0"/>
              <a:t>35)</a:t>
            </a:r>
            <a:endParaRPr lang="ru-RU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464347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3" y="1428736"/>
            <a:ext cx="464347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000232" y="4857760"/>
            <a:ext cx="621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"</a:t>
            </a:r>
            <a:r>
              <a:rPr lang="fr-FR" sz="2800" dirty="0" smtClean="0"/>
              <a:t>Il est 2 heures  moins </a:t>
            </a:r>
            <a:r>
              <a:rPr lang="fr-FR" sz="2800" dirty="0" smtClean="0"/>
              <a:t>20</a:t>
            </a:r>
            <a:r>
              <a:rPr lang="ru-RU" sz="2800" dirty="0" smtClean="0"/>
              <a:t>».</a:t>
            </a:r>
            <a:r>
              <a:rPr lang="fr-FR" sz="2800" dirty="0" smtClean="0"/>
              <a:t> </a:t>
            </a:r>
            <a:endParaRPr lang="fr-FR" sz="2800" dirty="0" smtClean="0"/>
          </a:p>
          <a:p>
            <a:pPr algn="ctr"/>
            <a:r>
              <a:rPr lang="ru-RU" sz="2800" dirty="0" smtClean="0"/>
              <a:t>  </a:t>
            </a:r>
            <a:r>
              <a:rPr lang="fr-FR" sz="2800" dirty="0" smtClean="0"/>
              <a:t>(= </a:t>
            </a:r>
            <a:r>
              <a:rPr lang="fr-FR" sz="2800" dirty="0" smtClean="0"/>
              <a:t>1 h 40)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6" grpId="2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Devoirs: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Ex. 2, p. 63</a:t>
            </a:r>
          </a:p>
          <a:p>
            <a:r>
              <a:rPr lang="ru-RU" sz="4800" dirty="0" smtClean="0"/>
              <a:t>Учить новые слова.</a:t>
            </a:r>
          </a:p>
          <a:p>
            <a:r>
              <a:rPr lang="ru-RU" sz="4800" dirty="0" smtClean="0"/>
              <a:t>Повторять </a:t>
            </a:r>
            <a:r>
              <a:rPr lang="fr-FR" sz="4800" b="1" dirty="0" smtClean="0">
                <a:solidFill>
                  <a:srgbClr val="FF0000"/>
                </a:solidFill>
              </a:rPr>
              <a:t>avoir, être.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Lisez: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7972452" cy="5069065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sz="3200" dirty="0" smtClean="0"/>
              <a:t>Un</a:t>
            </a:r>
            <a:r>
              <a:rPr lang="ru-RU" sz="3200" dirty="0" smtClean="0"/>
              <a:t> </a:t>
            </a:r>
            <a:r>
              <a:rPr lang="fr-FR" sz="3200" dirty="0" smtClean="0"/>
              <a:t>bonbon – des bonbons</a:t>
            </a:r>
            <a:endParaRPr lang="fr-FR" sz="3200" dirty="0" smtClean="0"/>
          </a:p>
          <a:p>
            <a:r>
              <a:rPr lang="fr-FR" sz="3200" dirty="0" smtClean="0"/>
              <a:t>Un ballon – des ballons</a:t>
            </a:r>
            <a:endParaRPr lang="fr-FR" sz="3200" dirty="0" smtClean="0"/>
          </a:p>
          <a:p>
            <a:r>
              <a:rPr lang="fr-FR" sz="3200" dirty="0" smtClean="0"/>
              <a:t>Un crayon – des crayons</a:t>
            </a:r>
          </a:p>
          <a:p>
            <a:r>
              <a:rPr lang="fr-FR" sz="3200" dirty="0" smtClean="0"/>
              <a:t>Une maison – des maisons</a:t>
            </a:r>
            <a:endParaRPr lang="fr-FR" sz="3200" dirty="0" smtClean="0"/>
          </a:p>
          <a:p>
            <a:pPr>
              <a:buNone/>
            </a:pPr>
            <a:r>
              <a:rPr lang="fr-FR" sz="3200" dirty="0" smtClean="0"/>
              <a:t>C’est la maison de Léon.</a:t>
            </a:r>
          </a:p>
          <a:p>
            <a:pPr>
              <a:buNone/>
            </a:pPr>
            <a:r>
              <a:rPr lang="fr-FR" sz="3200" dirty="0" smtClean="0"/>
              <a:t>Ce sont les crayons de Léon.</a:t>
            </a:r>
            <a:endParaRPr lang="fr-FR" sz="3200" dirty="0" smtClean="0"/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Répétez les phrases, confirmez: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958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4800" dirty="0" smtClean="0">
                <a:solidFill>
                  <a:srgbClr val="FF0000"/>
                </a:solidFill>
              </a:rPr>
              <a:t>Moi aussi,  </a:t>
            </a:r>
          </a:p>
          <a:p>
            <a:pPr>
              <a:buNone/>
            </a:pPr>
            <a:r>
              <a:rPr lang="fr-FR" sz="4800" dirty="0" smtClean="0"/>
              <a:t>- J’ai un crayon rouge. </a:t>
            </a:r>
          </a:p>
          <a:p>
            <a:pPr>
              <a:buNone/>
            </a:pPr>
            <a:r>
              <a:rPr lang="fr-FR" sz="4800" dirty="0" smtClean="0">
                <a:solidFill>
                  <a:srgbClr val="FF0000"/>
                </a:solidFill>
              </a:rPr>
              <a:t>- Moi aussi, </a:t>
            </a:r>
            <a:r>
              <a:rPr lang="fr-FR" sz="4800" dirty="0" smtClean="0"/>
              <a:t>j’ai un crayon rouge.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8000" dirty="0" smtClean="0"/>
              <a:t>être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dirty="0" err="1" smtClean="0">
                <a:latin typeface="Monotype Corsiva" pitchFamily="66" charset="0"/>
              </a:rPr>
              <a:t>Tu</a:t>
            </a:r>
            <a:endParaRPr lang="ru-RU" sz="6600" dirty="0" smtClean="0">
              <a:latin typeface="Monotype Corsiva" pitchFamily="66" charset="0"/>
            </a:endParaRPr>
          </a:p>
          <a:p>
            <a:r>
              <a:rPr lang="en-US" sz="6600" dirty="0" smtClean="0">
                <a:latin typeface="Monotype Corsiva" pitchFamily="66" charset="0"/>
              </a:rPr>
              <a:t> Je</a:t>
            </a:r>
            <a:endParaRPr lang="en-US" sz="6600" dirty="0" smtClean="0">
              <a:latin typeface="Monotype Corsiva" pitchFamily="66" charset="0"/>
            </a:endParaRPr>
          </a:p>
          <a:p>
            <a:r>
              <a:rPr lang="en-US" sz="6600" dirty="0" smtClean="0">
                <a:latin typeface="Monotype Corsiva" pitchFamily="66" charset="0"/>
              </a:rPr>
              <a:t>Il </a:t>
            </a:r>
          </a:p>
          <a:p>
            <a:r>
              <a:rPr lang="en-US" sz="6600" dirty="0" smtClean="0">
                <a:latin typeface="Monotype Corsiva" pitchFamily="66" charset="0"/>
              </a:rPr>
              <a:t>Elle 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524000"/>
            <a:ext cx="4933192" cy="46634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es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suis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est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dirty="0" err="1" smtClean="0">
                <a:latin typeface="Monotype Corsiva" pitchFamily="66" charset="0"/>
              </a:rPr>
              <a:t>Vous</a:t>
            </a:r>
            <a:endParaRPr lang="ru-RU" sz="6600" dirty="0" smtClean="0">
              <a:latin typeface="Monotype Corsiva" pitchFamily="66" charset="0"/>
            </a:endParaRPr>
          </a:p>
          <a:p>
            <a:r>
              <a:rPr lang="en-US" sz="6600" dirty="0" smtClean="0">
                <a:latin typeface="Monotype Corsiva" pitchFamily="66" charset="0"/>
              </a:rPr>
              <a:t> Nous</a:t>
            </a:r>
            <a:endParaRPr lang="en-US" sz="6600" dirty="0" smtClean="0">
              <a:latin typeface="Monotype Corsiva" pitchFamily="66" charset="0"/>
            </a:endParaRPr>
          </a:p>
          <a:p>
            <a:r>
              <a:rPr lang="en-US" sz="6600" dirty="0" err="1" smtClean="0">
                <a:latin typeface="Monotype Corsiva" pitchFamily="66" charset="0"/>
              </a:rPr>
              <a:t>Ils</a:t>
            </a:r>
            <a:endParaRPr lang="en-US" sz="6600" dirty="0" smtClean="0">
              <a:latin typeface="Monotype Corsiva" pitchFamily="66" charset="0"/>
            </a:endParaRPr>
          </a:p>
          <a:p>
            <a:r>
              <a:rPr lang="en-US" sz="6600" dirty="0" err="1" smtClean="0">
                <a:latin typeface="Monotype Corsiva" pitchFamily="66" charset="0"/>
              </a:rPr>
              <a:t>Elles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857364"/>
            <a:ext cx="4718878" cy="46634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êtes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  <a:latin typeface="Monotype Corsiva" pitchFamily="66" charset="0"/>
              </a:rPr>
              <a:t> so</a:t>
            </a:r>
            <a:r>
              <a:rPr lang="fr-FR" sz="7200" dirty="0" smtClean="0">
                <a:solidFill>
                  <a:srgbClr val="FF0000"/>
                </a:solidFill>
                <a:latin typeface="Monotype Corsiva" pitchFamily="66" charset="0"/>
              </a:rPr>
              <a:t>mme</a:t>
            </a:r>
            <a:r>
              <a:rPr lang="en-US" sz="7200" dirty="0" smtClean="0">
                <a:solidFill>
                  <a:srgbClr val="FF0000"/>
                </a:solidFill>
                <a:latin typeface="Monotype Corsiva" pitchFamily="66" charset="0"/>
              </a:rPr>
              <a:t>s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sont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avoir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6600" dirty="0" smtClean="0">
                <a:latin typeface="Monotype Corsiva" pitchFamily="66" charset="0"/>
              </a:rPr>
              <a:t>J’</a:t>
            </a:r>
            <a:endParaRPr lang="ru-RU" sz="6600" dirty="0" smtClean="0">
              <a:latin typeface="Monotype Corsiva" pitchFamily="66" charset="0"/>
            </a:endParaRPr>
          </a:p>
          <a:p>
            <a:r>
              <a:rPr lang="en-US" sz="6600" dirty="0" err="1" smtClean="0">
                <a:latin typeface="Monotype Corsiva" pitchFamily="66" charset="0"/>
              </a:rPr>
              <a:t>Tu</a:t>
            </a:r>
            <a:r>
              <a:rPr lang="en-US" sz="6600" dirty="0" smtClean="0">
                <a:latin typeface="Monotype Corsiva" pitchFamily="66" charset="0"/>
              </a:rPr>
              <a:t> </a:t>
            </a:r>
          </a:p>
          <a:p>
            <a:r>
              <a:rPr lang="en-US" sz="6600" dirty="0" smtClean="0">
                <a:latin typeface="Monotype Corsiva" pitchFamily="66" charset="0"/>
              </a:rPr>
              <a:t>Il </a:t>
            </a:r>
          </a:p>
          <a:p>
            <a:r>
              <a:rPr lang="en-US" sz="6600" dirty="0" smtClean="0">
                <a:latin typeface="Monotype Corsiva" pitchFamily="66" charset="0"/>
              </a:rPr>
              <a:t>Elle 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2000240"/>
            <a:ext cx="4933192" cy="46634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ai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  <a:latin typeface="Monotype Corsiva" pitchFamily="66" charset="0"/>
              </a:rPr>
              <a:t>	as</a:t>
            </a:r>
          </a:p>
          <a:p>
            <a:pPr>
              <a:buNone/>
            </a:pPr>
            <a:r>
              <a:rPr lang="en-US" sz="7200" dirty="0" smtClean="0">
                <a:solidFill>
                  <a:srgbClr val="FF0000"/>
                </a:solidFill>
                <a:latin typeface="Monotype Corsiva" pitchFamily="66" charset="0"/>
              </a:rPr>
              <a:t>a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786322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Ex. 2, p. 64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4038600" cy="4434840"/>
          </a:xfrm>
        </p:spPr>
        <p:txBody>
          <a:bodyPr>
            <a:normAutofit lnSpcReduction="10000"/>
          </a:bodyPr>
          <a:lstStyle/>
          <a:p>
            <a:r>
              <a:rPr lang="en-US" sz="6600" dirty="0" smtClean="0">
                <a:latin typeface="Monotype Corsiva" pitchFamily="66" charset="0"/>
              </a:rPr>
              <a:t>Nous </a:t>
            </a:r>
            <a:endParaRPr lang="ru-RU" sz="6600" dirty="0" smtClean="0">
              <a:latin typeface="Monotype Corsiva" pitchFamily="66" charset="0"/>
            </a:endParaRPr>
          </a:p>
          <a:p>
            <a:r>
              <a:rPr lang="en-US" sz="6600" dirty="0" err="1" smtClean="0">
                <a:latin typeface="Monotype Corsiva" pitchFamily="66" charset="0"/>
              </a:rPr>
              <a:t>Vous</a:t>
            </a:r>
            <a:r>
              <a:rPr lang="en-US" sz="6600" dirty="0" smtClean="0">
                <a:latin typeface="Monotype Corsiva" pitchFamily="66" charset="0"/>
              </a:rPr>
              <a:t> </a:t>
            </a:r>
          </a:p>
          <a:p>
            <a:r>
              <a:rPr lang="en-US" sz="6600" dirty="0" err="1" smtClean="0">
                <a:latin typeface="Monotype Corsiva" pitchFamily="66" charset="0"/>
              </a:rPr>
              <a:t>Ils</a:t>
            </a:r>
            <a:endParaRPr lang="en-US" sz="6600" dirty="0" smtClean="0">
              <a:latin typeface="Monotype Corsiva" pitchFamily="66" charset="0"/>
            </a:endParaRPr>
          </a:p>
          <a:p>
            <a:r>
              <a:rPr lang="en-US" sz="6600" dirty="0" err="1" smtClean="0">
                <a:latin typeface="Monotype Corsiva" pitchFamily="66" charset="0"/>
              </a:rPr>
              <a:t>Elles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500042"/>
            <a:ext cx="4718878" cy="46634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7200" dirty="0" smtClean="0">
                <a:solidFill>
                  <a:srgbClr val="FF0000"/>
                </a:solidFill>
                <a:latin typeface="Monotype Corsiva" pitchFamily="66" charset="0"/>
              </a:rPr>
              <a:t>avons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avez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>
              <a:buNone/>
            </a:pPr>
            <a:r>
              <a:rPr lang="en-US" sz="7200" dirty="0" err="1" smtClean="0">
                <a:solidFill>
                  <a:srgbClr val="FF0000"/>
                </a:solidFill>
                <a:latin typeface="Monotype Corsiva" pitchFamily="66" charset="0"/>
              </a:rPr>
              <a:t>ont</a:t>
            </a:r>
            <a:endParaRPr lang="en-US" sz="7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857364"/>
            <a:ext cx="47149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357290" y="5429264"/>
            <a:ext cx="65008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 smtClean="0"/>
              <a:t>il </a:t>
            </a:r>
            <a:r>
              <a:rPr lang="fr-FR" sz="4000" dirty="0" smtClean="0"/>
              <a:t>est </a:t>
            </a:r>
            <a:r>
              <a:rPr lang="fr-FR" sz="4000" dirty="0" smtClean="0"/>
              <a:t>10 heures </a:t>
            </a:r>
            <a:r>
              <a:rPr lang="fr-FR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5214950"/>
            <a:ext cx="700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000" dirty="0" smtClean="0"/>
              <a:t>"Il est 10 heures  et </a:t>
            </a:r>
            <a:r>
              <a:rPr lang="fr-FR" sz="4000" dirty="0" smtClean="0"/>
              <a:t>demie</a:t>
            </a:r>
            <a:r>
              <a:rPr lang="ru-RU" sz="4000" dirty="0" smtClean="0"/>
              <a:t>»</a:t>
            </a:r>
            <a:r>
              <a:rPr lang="fr-FR" sz="4000" dirty="0" smtClean="0"/>
              <a:t> </a:t>
            </a:r>
            <a:endParaRPr lang="fr-FR" sz="4000" dirty="0" smtClean="0"/>
          </a:p>
          <a:p>
            <a:pPr algn="ctr"/>
            <a:r>
              <a:rPr lang="fr-FR" sz="4000" dirty="0" smtClean="0"/>
              <a:t>(= </a:t>
            </a:r>
            <a:r>
              <a:rPr lang="fr-FR" sz="4000" dirty="0" smtClean="0"/>
              <a:t>10 h 30)</a:t>
            </a:r>
            <a:endParaRPr lang="ru-RU" sz="4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50720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</TotalTime>
  <Words>186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La cloche sonne  </vt:lpstr>
      <vt:lpstr>Lisez:</vt:lpstr>
      <vt:lpstr>Répétez les phrases, confirmez:</vt:lpstr>
      <vt:lpstr>être</vt:lpstr>
      <vt:lpstr>Слайд 5</vt:lpstr>
      <vt:lpstr>avoir</vt:lpstr>
      <vt:lpstr>Ex. 2, p. 64</vt:lpstr>
      <vt:lpstr>Quelle heure est-il?</vt:lpstr>
      <vt:lpstr>Quelle heure est-il?</vt:lpstr>
      <vt:lpstr>Quelle heure est-il?</vt:lpstr>
      <vt:lpstr>Quelle heure est-il?</vt:lpstr>
      <vt:lpstr>Quelle heure est-il?</vt:lpstr>
      <vt:lpstr>Devoirs: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Пользователь</dc:creator>
  <cp:lastModifiedBy>Пользователь</cp:lastModifiedBy>
  <cp:revision>35</cp:revision>
  <dcterms:created xsi:type="dcterms:W3CDTF">2014-10-17T15:52:30Z</dcterms:created>
  <dcterms:modified xsi:type="dcterms:W3CDTF">2014-12-01T15:47:22Z</dcterms:modified>
</cp:coreProperties>
</file>