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90" r:id="rId4"/>
    <p:sldId id="298" r:id="rId5"/>
    <p:sldId id="291" r:id="rId6"/>
    <p:sldId id="293" r:id="rId7"/>
    <p:sldId id="294" r:id="rId8"/>
    <p:sldId id="295" r:id="rId9"/>
    <p:sldId id="296" r:id="rId10"/>
    <p:sldId id="297" r:id="rId11"/>
    <p:sldId id="299" r:id="rId12"/>
    <p:sldId id="300" r:id="rId13"/>
    <p:sldId id="302" r:id="rId14"/>
    <p:sldId id="303" r:id="rId15"/>
    <p:sldId id="304" r:id="rId16"/>
    <p:sldId id="306" r:id="rId17"/>
    <p:sldId id="307" r:id="rId18"/>
    <p:sldId id="309" r:id="rId19"/>
    <p:sldId id="310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28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0F4D0A-1118-4C84-A310-01EE4873B711}" type="datetimeFigureOut">
              <a:rPr lang="ru-RU" smtClean="0"/>
              <a:pPr/>
              <a:t>05.12.2017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571636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La</a:t>
            </a:r>
            <a:r>
              <a:rPr lang="ru-RU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 </a:t>
            </a:r>
            <a:r>
              <a:rPr lang="fr-FR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cloche sonne</a:t>
            </a:r>
            <a:r>
              <a:rPr lang="ru-RU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 </a:t>
            </a:r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144000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 sac à dos</a:t>
            </a:r>
          </a:p>
          <a:p>
            <a:endParaRPr lang="ru-RU" sz="6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4" y="1928802"/>
            <a:ext cx="688183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1614470" cy="4389120"/>
          </a:xfrm>
        </p:spPr>
        <p:txBody>
          <a:bodyPr/>
          <a:lstStyle/>
          <a:p>
            <a:r>
              <a:rPr lang="fr-FR" dirty="0" smtClean="0"/>
              <a:t>Je </a:t>
            </a:r>
          </a:p>
          <a:p>
            <a:r>
              <a:rPr lang="fr-FR" dirty="0" smtClean="0"/>
              <a:t>Tu</a:t>
            </a:r>
          </a:p>
          <a:p>
            <a:r>
              <a:rPr lang="fr-FR" dirty="0" smtClean="0"/>
              <a:t>Il</a:t>
            </a:r>
          </a:p>
          <a:p>
            <a:r>
              <a:rPr lang="fr-FR" dirty="0" smtClean="0"/>
              <a:t>Elle</a:t>
            </a:r>
          </a:p>
          <a:p>
            <a:r>
              <a:rPr lang="fr-FR" dirty="0" smtClean="0"/>
              <a:t>Nous</a:t>
            </a:r>
          </a:p>
          <a:p>
            <a:r>
              <a:rPr lang="fr-FR" dirty="0" smtClean="0"/>
              <a:t>Vous</a:t>
            </a:r>
          </a:p>
          <a:p>
            <a:r>
              <a:rPr lang="fr-FR" dirty="0" smtClean="0"/>
              <a:t>Ils</a:t>
            </a:r>
          </a:p>
          <a:p>
            <a:r>
              <a:rPr lang="fr-FR" dirty="0" smtClean="0"/>
              <a:t>Elles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643174" y="1928802"/>
            <a:ext cx="285752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dansons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chantez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commence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allume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cherchez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trouvons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parlent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a</a:t>
            </a: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ime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donnes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572132" y="1928802"/>
            <a:ext cx="2857520" cy="43891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la télé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ma mère 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la chanson 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le chat 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u</a:t>
            </a: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sac à</a:t>
            </a:r>
            <a:r>
              <a:rPr kumimoji="0" lang="fr-FR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dos</a:t>
            </a: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2 heures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 montre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une trousse </a:t>
            </a: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u</a:t>
            </a:r>
            <a:r>
              <a:rPr lang="fr-FR" sz="2600" dirty="0" smtClean="0"/>
              <a:t>n bonbon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fr-FR" sz="2600" dirty="0" smtClean="0"/>
              <a:t>u</a:t>
            </a:r>
            <a:r>
              <a:rPr kumimoji="0" lang="fr-F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lit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78" name="Picture 2" descr="http://st2.depositphotos.com/1087772/8806/i/950/depositphotos_88068532-stock-photo-parlez-vous-francais-speech-bubb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7143800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Артикли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96975"/>
            <a:ext cx="8135938" cy="475297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12000" b="1" dirty="0">
                <a:solidFill>
                  <a:srgbClr val="FFFF00"/>
                </a:solidFill>
              </a:rPr>
              <a:t>L’article défini</a:t>
            </a:r>
            <a:r>
              <a:rPr lang="es-ES" sz="12000" dirty="0">
                <a:solidFill>
                  <a:srgbClr val="FFFF00"/>
                </a:solidFill>
              </a:rPr>
              <a:t/>
            </a:r>
            <a:br>
              <a:rPr lang="es-ES" sz="12000" dirty="0">
                <a:solidFill>
                  <a:srgbClr val="FFFF00"/>
                </a:solidFill>
              </a:rPr>
            </a:br>
            <a:endParaRPr lang="es-ES" sz="1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5673737" cy="2595559"/>
          </a:xfrm>
          <a:noFill/>
        </p:spPr>
        <p:txBody>
          <a:bodyPr>
            <a:normAutofit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défini</a:t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masculin:</a:t>
            </a:r>
            <a:endParaRPr lang="es-ES" sz="6600" b="1" dirty="0">
              <a:solidFill>
                <a:srgbClr val="FFFF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28596" y="3000372"/>
            <a:ext cx="5429288" cy="270986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20000" b="1" dirty="0">
                <a:solidFill>
                  <a:srgbClr val="FFFF00"/>
                </a:solidFill>
              </a:rPr>
              <a:t>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881179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défini</a:t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masculin: </a:t>
            </a:r>
            <a:r>
              <a:rPr lang="es-ES" sz="6600" b="1" u="sng" dirty="0">
                <a:solidFill>
                  <a:srgbClr val="FFFF00"/>
                </a:solidFill>
              </a:rPr>
              <a:t>LE</a:t>
            </a:r>
          </a:p>
        </p:txBody>
      </p:sp>
      <p:pic>
        <p:nvPicPr>
          <p:cNvPr id="9221" name="Picture 5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85992"/>
            <a:ext cx="3857652" cy="3286148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571472" y="5715016"/>
            <a:ext cx="3444878" cy="7921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s-ES" sz="6000" b="1" dirty="0">
                <a:solidFill>
                  <a:srgbClr val="FFFF00"/>
                </a:solidFill>
              </a:rPr>
              <a:t>Le</a:t>
            </a:r>
            <a:r>
              <a:rPr lang="es-ES" sz="6000" dirty="0">
                <a:solidFill>
                  <a:srgbClr val="FFFF00"/>
                </a:solidFill>
              </a:rPr>
              <a:t> livre</a:t>
            </a:r>
          </a:p>
        </p:txBody>
      </p:sp>
      <p:pic>
        <p:nvPicPr>
          <p:cNvPr id="5" name="Picture 5" descr="cahi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285992"/>
            <a:ext cx="3286148" cy="3214710"/>
          </a:xfrm>
          <a:prstGeom prst="rect">
            <a:avLst/>
          </a:prstGeom>
          <a:noFill/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572000" y="5643578"/>
            <a:ext cx="4230696" cy="792162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/>
          <a:p>
            <a:pPr marL="0" marR="45720" lvl="0" indent="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cahier</a:t>
            </a:r>
            <a:endParaRPr kumimoji="0" lang="es-ES" sz="6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défini</a:t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féminin:</a:t>
            </a:r>
            <a:endParaRPr lang="es-ES" sz="6600" b="1" dirty="0">
              <a:solidFill>
                <a:srgbClr val="FFFF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76475"/>
            <a:ext cx="6400800" cy="3362325"/>
          </a:xfrm>
        </p:spPr>
        <p:txBody>
          <a:bodyPr/>
          <a:lstStyle/>
          <a:p>
            <a:r>
              <a:rPr lang="es-ES" sz="20000" b="1" dirty="0">
                <a:solidFill>
                  <a:srgbClr val="FFFF00"/>
                </a:solidFill>
              </a:rPr>
              <a:t>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défini</a:t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féminin: </a:t>
            </a:r>
            <a:r>
              <a:rPr lang="es-ES" sz="6600" b="1" u="sng" dirty="0">
                <a:solidFill>
                  <a:srgbClr val="FFFF00"/>
                </a:solidFill>
              </a:rPr>
              <a:t>LA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4282" y="5143512"/>
            <a:ext cx="4286280" cy="7921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s-ES" sz="6000" b="1" dirty="0">
                <a:solidFill>
                  <a:srgbClr val="FFFF00"/>
                </a:solidFill>
              </a:rPr>
              <a:t>La</a:t>
            </a:r>
            <a:r>
              <a:rPr lang="es-ES" sz="6000" dirty="0">
                <a:solidFill>
                  <a:srgbClr val="FFFF00"/>
                </a:solidFill>
              </a:rPr>
              <a:t> calculette</a:t>
            </a:r>
          </a:p>
        </p:txBody>
      </p:sp>
      <p:pic>
        <p:nvPicPr>
          <p:cNvPr id="13317" name="Picture 5" descr="calculet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024188" cy="3003550"/>
          </a:xfrm>
          <a:prstGeom prst="rect">
            <a:avLst/>
          </a:prstGeom>
          <a:noFill/>
        </p:spPr>
      </p:pic>
      <p:pic>
        <p:nvPicPr>
          <p:cNvPr id="5" name="Picture 5" descr="chai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000240"/>
            <a:ext cx="3357586" cy="3024188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000628" y="5214950"/>
            <a:ext cx="3587754" cy="792162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/>
          <a:p>
            <a:pPr marL="0" marR="45720" lvl="0" indent="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</a:t>
            </a:r>
            <a:r>
              <a:rPr kumimoji="0" lang="es-E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chaise</a:t>
            </a:r>
            <a:endParaRPr kumimoji="0" lang="es-ES" sz="6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  <a:noFill/>
        </p:spPr>
        <p:txBody>
          <a:bodyPr>
            <a:normAutofit fontScale="90000"/>
          </a:bodyPr>
          <a:lstStyle/>
          <a:p>
            <a:r>
              <a:rPr lang="es-ES" sz="6600" dirty="0">
                <a:solidFill>
                  <a:srgbClr val="FFFF00"/>
                </a:solidFill>
              </a:rPr>
              <a:t>L’article défini</a:t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masculin et féminin: </a:t>
            </a:r>
            <a:endParaRPr lang="es-ES" sz="6600" b="1" dirty="0">
              <a:solidFill>
                <a:srgbClr val="FFFF00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05038"/>
            <a:ext cx="6400800" cy="374491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s-ES" sz="20000" b="1" dirty="0">
                <a:solidFill>
                  <a:srgbClr val="FFFF00"/>
                </a:solidFill>
              </a:rPr>
              <a:t>L’</a:t>
            </a:r>
          </a:p>
          <a:p>
            <a:pPr algn="ctr"/>
            <a:r>
              <a:rPr lang="es-ES" sz="3200" b="1" dirty="0">
                <a:solidFill>
                  <a:srgbClr val="FFFF00"/>
                </a:solidFill>
              </a:rPr>
              <a:t>Quand le mot suivant commence par une voyelle ou h muet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8061325" cy="2087563"/>
          </a:xfrm>
          <a:noFill/>
        </p:spPr>
        <p:txBody>
          <a:bodyPr/>
          <a:lstStyle/>
          <a:p>
            <a:r>
              <a:rPr lang="es-ES" sz="6600" dirty="0">
                <a:solidFill>
                  <a:srgbClr val="FFFF00"/>
                </a:solidFill>
              </a:rPr>
              <a:t>L’article défini</a:t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masculin et féminin:</a:t>
            </a:r>
            <a:r>
              <a:rPr lang="es-ES" sz="6600" b="1" u="sng" dirty="0">
                <a:solidFill>
                  <a:srgbClr val="FFFF00"/>
                </a:solidFill>
              </a:rPr>
              <a:t>L’</a:t>
            </a:r>
            <a:r>
              <a:rPr lang="es-ES" sz="66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5429264"/>
            <a:ext cx="2714644" cy="7921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s-ES" sz="6000" b="1" dirty="0">
                <a:solidFill>
                  <a:srgbClr val="FFFF00"/>
                </a:solidFill>
              </a:rPr>
              <a:t>L’</a:t>
            </a:r>
            <a:r>
              <a:rPr lang="es-ES" sz="6000" dirty="0">
                <a:solidFill>
                  <a:srgbClr val="FFFF00"/>
                </a:solidFill>
              </a:rPr>
              <a:t>école</a:t>
            </a:r>
          </a:p>
        </p:txBody>
      </p:sp>
      <p:pic>
        <p:nvPicPr>
          <p:cNvPr id="16389" name="Picture 5" descr="eco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357430"/>
            <a:ext cx="4090999" cy="2976562"/>
          </a:xfrm>
          <a:prstGeom prst="rect">
            <a:avLst/>
          </a:prstGeom>
          <a:noFill/>
        </p:spPr>
      </p:pic>
      <p:pic>
        <p:nvPicPr>
          <p:cNvPr id="5" name="Picture 5" descr="hopit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357430"/>
            <a:ext cx="3128962" cy="3027362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286380" y="5429264"/>
            <a:ext cx="3446465" cy="93821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es-E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hôpital</a:t>
            </a:r>
            <a:endParaRPr kumimoji="0" lang="es-ES" sz="6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5357850" cy="1143000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Lisez: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14422"/>
            <a:ext cx="2971792" cy="5069065"/>
          </a:xfrm>
        </p:spPr>
        <p:txBody>
          <a:bodyPr>
            <a:normAutofit fontScale="92500" lnSpcReduction="20000"/>
          </a:bodyPr>
          <a:lstStyle/>
          <a:p>
            <a:endParaRPr lang="fr-FR" dirty="0" smtClean="0"/>
          </a:p>
          <a:p>
            <a:r>
              <a:rPr lang="en-US" sz="3500" dirty="0" err="1" smtClean="0"/>
              <a:t>Trois</a:t>
            </a:r>
            <a:endParaRPr lang="en-US" sz="3500" dirty="0" smtClean="0"/>
          </a:p>
          <a:p>
            <a:r>
              <a:rPr lang="en-US" sz="3500" dirty="0" err="1" smtClean="0"/>
              <a:t>Soir</a:t>
            </a:r>
            <a:endParaRPr lang="en-US" sz="3500" dirty="0" smtClean="0"/>
          </a:p>
          <a:p>
            <a:r>
              <a:rPr lang="en-US" sz="3500" dirty="0" smtClean="0"/>
              <a:t>Histoire</a:t>
            </a:r>
          </a:p>
          <a:p>
            <a:r>
              <a:rPr lang="en-US" sz="3500" dirty="0" smtClean="0"/>
              <a:t>Toilette</a:t>
            </a:r>
          </a:p>
          <a:p>
            <a:r>
              <a:rPr lang="en-US" sz="3500" dirty="0" smtClean="0"/>
              <a:t>Bonsoir</a:t>
            </a:r>
          </a:p>
          <a:p>
            <a:r>
              <a:rPr lang="en-US" sz="3500" dirty="0" smtClean="0"/>
              <a:t>Antoine</a:t>
            </a:r>
          </a:p>
          <a:p>
            <a:r>
              <a:rPr lang="en-US" sz="3500" dirty="0" smtClean="0"/>
              <a:t>Fran</a:t>
            </a:r>
            <a:r>
              <a:rPr lang="fr-FR" sz="3500" dirty="0" smtClean="0"/>
              <a:t>çois</a:t>
            </a:r>
          </a:p>
          <a:p>
            <a:r>
              <a:rPr lang="en-US" sz="3500" dirty="0" smtClean="0"/>
              <a:t>Noir</a:t>
            </a:r>
          </a:p>
          <a:p>
            <a:r>
              <a:rPr lang="fr-FR" sz="3500" dirty="0" smtClean="0"/>
              <a:t>Au revoir</a:t>
            </a:r>
            <a:endParaRPr lang="ru-RU" sz="3500" dirty="0" smtClean="0"/>
          </a:p>
          <a:p>
            <a:pPr>
              <a:buNone/>
            </a:pPr>
            <a:endParaRPr lang="en-US" sz="3200" dirty="0" smtClean="0"/>
          </a:p>
          <a:p>
            <a:pPr>
              <a:buNone/>
            </a:pPr>
            <a:endParaRPr lang="fr-FR" sz="3200" dirty="0" smtClean="0"/>
          </a:p>
          <a:p>
            <a:endParaRPr lang="fr-FR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86248" y="1643050"/>
            <a:ext cx="4038600" cy="5069065"/>
          </a:xfrm>
        </p:spPr>
        <p:txBody>
          <a:bodyPr>
            <a:normAutofit fontScale="92500" lnSpcReduction="20000"/>
          </a:bodyPr>
          <a:lstStyle/>
          <a:p>
            <a:r>
              <a:rPr lang="fr-FR" sz="3500" dirty="0" smtClean="0"/>
              <a:t>Dans</a:t>
            </a:r>
          </a:p>
          <a:p>
            <a:r>
              <a:rPr lang="fr-FR" sz="3500" dirty="0" smtClean="0"/>
              <a:t>Grand</a:t>
            </a:r>
          </a:p>
          <a:p>
            <a:r>
              <a:rPr lang="fr-FR" sz="3500" dirty="0" smtClean="0"/>
              <a:t>Manque</a:t>
            </a:r>
          </a:p>
          <a:p>
            <a:r>
              <a:rPr lang="fr-FR" sz="3500" dirty="0" smtClean="0"/>
              <a:t>Entrer</a:t>
            </a:r>
          </a:p>
          <a:p>
            <a:r>
              <a:rPr lang="fr-FR" sz="3500" dirty="0" smtClean="0"/>
              <a:t>Comment</a:t>
            </a:r>
          </a:p>
          <a:p>
            <a:r>
              <a:rPr lang="fr-FR" sz="3500" dirty="0" smtClean="0"/>
              <a:t>Trente</a:t>
            </a:r>
          </a:p>
          <a:p>
            <a:r>
              <a:rPr lang="fr-FR" sz="3500" dirty="0" smtClean="0"/>
              <a:t>Demande</a:t>
            </a:r>
          </a:p>
          <a:p>
            <a:r>
              <a:rPr lang="fr-FR" sz="3500" dirty="0" smtClean="0"/>
              <a:t>Chambre</a:t>
            </a:r>
          </a:p>
          <a:p>
            <a:r>
              <a:rPr lang="fr-FR" sz="3500" dirty="0" smtClean="0"/>
              <a:t>Maman</a:t>
            </a:r>
          </a:p>
          <a:p>
            <a:endParaRPr lang="fr-FR" dirty="0" smtClean="0"/>
          </a:p>
          <a:p>
            <a:endParaRPr lang="ru-RU" dirty="0"/>
          </a:p>
        </p:txBody>
      </p:sp>
      <p:pic>
        <p:nvPicPr>
          <p:cNvPr id="10242" name="Picture 2" descr="http://www.hotelroomsearch.net/im/hotels/fr/le-fran%C3%A7ais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52628">
            <a:off x="4714876" y="214290"/>
            <a:ext cx="4071965" cy="1329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8061325" cy="2087563"/>
          </a:xfrm>
          <a:noFill/>
        </p:spPr>
        <p:txBody>
          <a:bodyPr/>
          <a:lstStyle/>
          <a:p>
            <a:r>
              <a:rPr lang="es-ES" sz="6600" dirty="0">
                <a:solidFill>
                  <a:srgbClr val="FFFF00"/>
                </a:solidFill>
              </a:rPr>
              <a:t>L’article défini</a:t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pluriel:</a:t>
            </a:r>
            <a:r>
              <a:rPr lang="es-ES" sz="6600" b="1" u="sng" dirty="0">
                <a:solidFill>
                  <a:srgbClr val="FFFF00"/>
                </a:solidFill>
              </a:rPr>
              <a:t>LES</a:t>
            </a:r>
            <a:endParaRPr lang="es-ES" sz="6600" dirty="0">
              <a:solidFill>
                <a:srgbClr val="FFFF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516563"/>
            <a:ext cx="6400800" cy="9382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6000" b="1" dirty="0">
                <a:solidFill>
                  <a:srgbClr val="FFFF00"/>
                </a:solidFill>
              </a:rPr>
              <a:t>Les </a:t>
            </a:r>
            <a:r>
              <a:rPr lang="es-ES" sz="6000" dirty="0">
                <a:solidFill>
                  <a:srgbClr val="FFFF00"/>
                </a:solidFill>
              </a:rPr>
              <a:t>cahiers</a:t>
            </a:r>
          </a:p>
        </p:txBody>
      </p:sp>
      <p:pic>
        <p:nvPicPr>
          <p:cNvPr id="29701" name="Picture 5" descr="cahi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14554"/>
            <a:ext cx="4227536" cy="3294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96975"/>
            <a:ext cx="8135938" cy="475297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12000" b="1" dirty="0">
                <a:solidFill>
                  <a:srgbClr val="FFFF00"/>
                </a:solidFill>
              </a:rPr>
              <a:t>L’article </a:t>
            </a:r>
            <a:r>
              <a:rPr lang="en-US" sz="12000" dirty="0" smtClean="0">
                <a:solidFill>
                  <a:srgbClr val="FFFF00"/>
                </a:solidFill>
              </a:rPr>
              <a:t>in</a:t>
            </a:r>
            <a:r>
              <a:rPr lang="es-ES" sz="12000" b="1" dirty="0" smtClean="0">
                <a:solidFill>
                  <a:srgbClr val="FFFF00"/>
                </a:solidFill>
              </a:rPr>
              <a:t>défini</a:t>
            </a:r>
            <a:r>
              <a:rPr lang="es-ES" sz="12000" dirty="0">
                <a:solidFill>
                  <a:srgbClr val="FFFF00"/>
                </a:solidFill>
              </a:rPr>
              <a:t/>
            </a:r>
            <a:br>
              <a:rPr lang="es-ES" sz="12000" dirty="0">
                <a:solidFill>
                  <a:srgbClr val="FFFF00"/>
                </a:solidFill>
              </a:rPr>
            </a:br>
            <a:endParaRPr lang="es-ES" sz="12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</a:t>
            </a:r>
            <a:r>
              <a:rPr lang="es-ES" sz="6600" dirty="0" smtClean="0">
                <a:solidFill>
                  <a:srgbClr val="FFFF00"/>
                </a:solidFill>
              </a:rPr>
              <a:t>indéfini</a:t>
            </a:r>
            <a:r>
              <a:rPr lang="es-ES" sz="6600" dirty="0">
                <a:solidFill>
                  <a:srgbClr val="FFFF00"/>
                </a:solidFill>
              </a:rPr>
              <a:t/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masculin:</a:t>
            </a:r>
            <a:endParaRPr lang="es-ES" sz="6600" b="1" dirty="0">
              <a:solidFill>
                <a:srgbClr val="FFFF00"/>
              </a:solidFill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76475"/>
            <a:ext cx="6400800" cy="3362325"/>
          </a:xfrm>
        </p:spPr>
        <p:txBody>
          <a:bodyPr/>
          <a:lstStyle/>
          <a:p>
            <a:pPr algn="ctr"/>
            <a:r>
              <a:rPr lang="es-ES" sz="20000" b="1" dirty="0" smtClean="0">
                <a:solidFill>
                  <a:srgbClr val="FFFF00"/>
                </a:solidFill>
              </a:rPr>
              <a:t>UN</a:t>
            </a:r>
            <a:endParaRPr lang="es-ES" sz="20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881179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</a:t>
            </a:r>
            <a:r>
              <a:rPr lang="es-ES" sz="6600" dirty="0" smtClean="0">
                <a:solidFill>
                  <a:srgbClr val="FFFF00"/>
                </a:solidFill>
              </a:rPr>
              <a:t>indéfini</a:t>
            </a:r>
            <a:r>
              <a:rPr lang="es-ES" sz="6600" dirty="0">
                <a:solidFill>
                  <a:srgbClr val="FFFF00"/>
                </a:solidFill>
              </a:rPr>
              <a:t/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masculin: </a:t>
            </a:r>
            <a:r>
              <a:rPr lang="es-ES" sz="6600" b="1" u="sng" dirty="0" smtClean="0">
                <a:solidFill>
                  <a:srgbClr val="FFFF00"/>
                </a:solidFill>
              </a:rPr>
              <a:t>UN</a:t>
            </a:r>
            <a:endParaRPr lang="es-ES" sz="6600" b="1" u="sng" dirty="0">
              <a:solidFill>
                <a:srgbClr val="FFFF00"/>
              </a:solidFill>
            </a:endParaRPr>
          </a:p>
        </p:txBody>
      </p:sp>
      <p:pic>
        <p:nvPicPr>
          <p:cNvPr id="9221" name="Picture 5" descr="unti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85992"/>
            <a:ext cx="3429024" cy="3286148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28596" y="5643578"/>
            <a:ext cx="3444878" cy="79216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s-ES" sz="6000" dirty="0" smtClean="0">
                <a:solidFill>
                  <a:srgbClr val="FFFF00"/>
                </a:solidFill>
              </a:rPr>
              <a:t>Un </a:t>
            </a:r>
            <a:r>
              <a:rPr lang="es-ES" sz="6000" dirty="0">
                <a:solidFill>
                  <a:srgbClr val="FFFF00"/>
                </a:solidFill>
              </a:rPr>
              <a:t>livre</a:t>
            </a:r>
          </a:p>
        </p:txBody>
      </p:sp>
      <p:pic>
        <p:nvPicPr>
          <p:cNvPr id="5" name="Picture 5" descr="cahi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428868"/>
            <a:ext cx="3214710" cy="3143272"/>
          </a:xfrm>
          <a:prstGeom prst="rect">
            <a:avLst/>
          </a:prstGeom>
          <a:noFill/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143372" y="5643578"/>
            <a:ext cx="4230696" cy="792162"/>
          </a:xfrm>
          <a:prstGeom prst="rect">
            <a:avLst/>
          </a:prstGeom>
        </p:spPr>
        <p:txBody>
          <a:bodyPr vert="horz" lIns="0" rIns="18288">
            <a:normAutofit lnSpcReduction="10000"/>
          </a:bodyPr>
          <a:lstStyle/>
          <a:p>
            <a:pPr marL="0" marR="45720" lvl="0" indent="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s-E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 cahier</a:t>
            </a:r>
            <a:endParaRPr kumimoji="0" lang="es-ES" sz="6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uild="p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</a:t>
            </a:r>
            <a:r>
              <a:rPr lang="es-ES" sz="6600" dirty="0" smtClean="0">
                <a:solidFill>
                  <a:srgbClr val="FFFF00"/>
                </a:solidFill>
              </a:rPr>
              <a:t>indéfini</a:t>
            </a:r>
            <a:r>
              <a:rPr lang="es-ES" sz="6600" dirty="0">
                <a:solidFill>
                  <a:srgbClr val="FFFF00"/>
                </a:solidFill>
              </a:rPr>
              <a:t/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féminin:</a:t>
            </a:r>
            <a:endParaRPr lang="es-ES" sz="6600" b="1" dirty="0">
              <a:solidFill>
                <a:srgbClr val="FFFF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276475"/>
            <a:ext cx="6400800" cy="3362325"/>
          </a:xfrm>
        </p:spPr>
        <p:txBody>
          <a:bodyPr/>
          <a:lstStyle/>
          <a:p>
            <a:r>
              <a:rPr lang="es-ES" sz="20000" b="1" dirty="0" smtClean="0">
                <a:solidFill>
                  <a:srgbClr val="FFFF00"/>
                </a:solidFill>
              </a:rPr>
              <a:t>UNE</a:t>
            </a:r>
            <a:endParaRPr lang="es-ES" sz="20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470025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es-ES" sz="6600" dirty="0">
                <a:solidFill>
                  <a:srgbClr val="FFFF00"/>
                </a:solidFill>
              </a:rPr>
              <a:t>L’article </a:t>
            </a:r>
            <a:r>
              <a:rPr lang="es-ES" sz="6600" dirty="0" smtClean="0">
                <a:solidFill>
                  <a:srgbClr val="FFFF00"/>
                </a:solidFill>
              </a:rPr>
              <a:t>indéfini</a:t>
            </a:r>
            <a:r>
              <a:rPr lang="es-ES" sz="6600" dirty="0">
                <a:solidFill>
                  <a:srgbClr val="FFFF00"/>
                </a:solidFill>
              </a:rPr>
              <a:t/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>
                <a:solidFill>
                  <a:srgbClr val="FFFF00"/>
                </a:solidFill>
              </a:rPr>
              <a:t>féminin: </a:t>
            </a:r>
            <a:r>
              <a:rPr lang="es-ES" sz="6600" b="1" u="sng" dirty="0" smtClean="0">
                <a:solidFill>
                  <a:srgbClr val="FFFF00"/>
                </a:solidFill>
              </a:rPr>
              <a:t>UNE</a:t>
            </a:r>
            <a:endParaRPr lang="es-ES" sz="6600" b="1" u="sng" dirty="0">
              <a:solidFill>
                <a:srgbClr val="FFFF00"/>
              </a:solidFill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14282" y="5143512"/>
            <a:ext cx="4286280" cy="79216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</a:pPr>
            <a:r>
              <a:rPr lang="es-ES" sz="6000" dirty="0" smtClean="0">
                <a:solidFill>
                  <a:srgbClr val="FFFF00"/>
                </a:solidFill>
              </a:rPr>
              <a:t>Une </a:t>
            </a:r>
            <a:r>
              <a:rPr lang="es-ES" sz="6000" dirty="0">
                <a:solidFill>
                  <a:srgbClr val="FFFF00"/>
                </a:solidFill>
              </a:rPr>
              <a:t>calculette</a:t>
            </a:r>
          </a:p>
        </p:txBody>
      </p:sp>
      <p:pic>
        <p:nvPicPr>
          <p:cNvPr id="13317" name="Picture 5" descr="calculet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928802"/>
            <a:ext cx="3024188" cy="3003550"/>
          </a:xfrm>
          <a:prstGeom prst="rect">
            <a:avLst/>
          </a:prstGeom>
          <a:noFill/>
        </p:spPr>
      </p:pic>
      <p:pic>
        <p:nvPicPr>
          <p:cNvPr id="5" name="Picture 5" descr="chai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000240"/>
            <a:ext cx="3357586" cy="3024188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000628" y="5214950"/>
            <a:ext cx="3587754" cy="792162"/>
          </a:xfrm>
          <a:prstGeom prst="rect">
            <a:avLst/>
          </a:prstGeom>
        </p:spPr>
        <p:txBody>
          <a:bodyPr vert="horz" lIns="0" rIns="18288">
            <a:normAutofit fontScale="92500"/>
          </a:bodyPr>
          <a:lstStyle/>
          <a:p>
            <a:pPr marL="0" marR="45720" lvl="0" indent="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s-ES" sz="6000" b="1" dirty="0" smtClean="0">
                <a:solidFill>
                  <a:srgbClr val="FFFF00"/>
                </a:solidFill>
              </a:rPr>
              <a:t>Une</a:t>
            </a:r>
            <a:r>
              <a:rPr kumimoji="0" lang="es-E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chaise</a:t>
            </a:r>
            <a:endParaRPr kumimoji="0" lang="es-ES" sz="6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60350"/>
            <a:ext cx="8061325" cy="2087563"/>
          </a:xfrm>
          <a:noFill/>
        </p:spPr>
        <p:txBody>
          <a:bodyPr/>
          <a:lstStyle/>
          <a:p>
            <a:r>
              <a:rPr lang="es-ES" sz="6600" dirty="0">
                <a:solidFill>
                  <a:srgbClr val="FFFF00"/>
                </a:solidFill>
              </a:rPr>
              <a:t>L’article </a:t>
            </a:r>
            <a:r>
              <a:rPr lang="es-ES" sz="6600" dirty="0" smtClean="0">
                <a:solidFill>
                  <a:srgbClr val="FFFF00"/>
                </a:solidFill>
              </a:rPr>
              <a:t>indéfini</a:t>
            </a:r>
            <a:r>
              <a:rPr lang="es-ES" sz="6600" dirty="0">
                <a:solidFill>
                  <a:srgbClr val="FFFF00"/>
                </a:solidFill>
              </a:rPr>
              <a:t/>
            </a:r>
            <a:br>
              <a:rPr lang="es-ES" sz="6600" dirty="0">
                <a:solidFill>
                  <a:srgbClr val="FFFF00"/>
                </a:solidFill>
              </a:rPr>
            </a:br>
            <a:r>
              <a:rPr lang="es-ES" sz="6600" dirty="0" smtClean="0">
                <a:solidFill>
                  <a:srgbClr val="FFFF00"/>
                </a:solidFill>
              </a:rPr>
              <a:t>pluriel:</a:t>
            </a:r>
            <a:r>
              <a:rPr lang="es-ES" sz="6600" u="sng" dirty="0" smtClean="0">
                <a:solidFill>
                  <a:srgbClr val="FFFF00"/>
                </a:solidFill>
              </a:rPr>
              <a:t>D</a:t>
            </a:r>
            <a:r>
              <a:rPr lang="es-ES" sz="6600" b="1" u="sng" dirty="0" smtClean="0">
                <a:solidFill>
                  <a:srgbClr val="FFFF00"/>
                </a:solidFill>
              </a:rPr>
              <a:t>ES</a:t>
            </a:r>
            <a:endParaRPr lang="es-ES" sz="6600" dirty="0">
              <a:solidFill>
                <a:srgbClr val="FFFF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516563"/>
            <a:ext cx="6400800" cy="9382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6000" b="1" dirty="0" smtClean="0">
                <a:solidFill>
                  <a:srgbClr val="FFFF00"/>
                </a:solidFill>
              </a:rPr>
              <a:t>Des </a:t>
            </a:r>
            <a:r>
              <a:rPr lang="es-ES" sz="6000" dirty="0">
                <a:solidFill>
                  <a:srgbClr val="FFFF00"/>
                </a:solidFill>
              </a:rPr>
              <a:t>cahiers</a:t>
            </a:r>
          </a:p>
        </p:txBody>
      </p:sp>
      <p:pic>
        <p:nvPicPr>
          <p:cNvPr id="29701" name="Picture 5" descr="cahie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14554"/>
            <a:ext cx="4227536" cy="3294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Devoirs: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Ex. </a:t>
            </a:r>
            <a:r>
              <a:rPr lang="en-US" sz="4800" dirty="0" smtClean="0"/>
              <a:t>20</a:t>
            </a:r>
            <a:r>
              <a:rPr lang="fr-FR" sz="4800" dirty="0" smtClean="0"/>
              <a:t>, </a:t>
            </a:r>
            <a:r>
              <a:rPr lang="fr-FR" sz="4800" dirty="0" smtClean="0"/>
              <a:t>p. </a:t>
            </a:r>
            <a:r>
              <a:rPr lang="en-US" sz="4800" dirty="0" smtClean="0"/>
              <a:t>75</a:t>
            </a:r>
            <a:endParaRPr lang="fr-FR" sz="4800" dirty="0" smtClean="0"/>
          </a:p>
          <a:p>
            <a:r>
              <a:rPr lang="ru-RU" sz="4800" dirty="0" smtClean="0"/>
              <a:t>Учить новые слова, числительные.</a:t>
            </a:r>
          </a:p>
          <a:p>
            <a:r>
              <a:rPr lang="ru-RU" sz="4800" dirty="0" smtClean="0"/>
              <a:t>Повторять </a:t>
            </a:r>
            <a:r>
              <a:rPr lang="ru-RU" sz="4800" b="1" dirty="0" smtClean="0">
                <a:solidFill>
                  <a:srgbClr val="FF0000"/>
                </a:solidFill>
              </a:rPr>
              <a:t>спряжение 1 группа</a:t>
            </a:r>
            <a:r>
              <a:rPr lang="fr-FR" sz="4800" b="1" dirty="0" smtClean="0">
                <a:solidFill>
                  <a:srgbClr val="FF0000"/>
                </a:solidFill>
              </a:rPr>
              <a:t>.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815026" cy="1162050"/>
          </a:xfrm>
        </p:spPr>
        <p:txBody>
          <a:bodyPr/>
          <a:lstStyle/>
          <a:p>
            <a:pPr algn="ctr"/>
            <a:r>
              <a:rPr lang="ru-RU" sz="4800" dirty="0" smtClean="0"/>
              <a:t>Числительные 13-30</a:t>
            </a:r>
            <a:endParaRPr lang="ru-RU" sz="4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85800" y="1285860"/>
            <a:ext cx="3243258" cy="5572140"/>
          </a:xfrm>
        </p:spPr>
        <p:txBody>
          <a:bodyPr>
            <a:normAutofit fontScale="92500" lnSpcReduction="10000"/>
          </a:bodyPr>
          <a:lstStyle/>
          <a:p>
            <a:r>
              <a:rPr lang="fr-FR" sz="3500" dirty="0" smtClean="0">
                <a:solidFill>
                  <a:srgbClr val="002060"/>
                </a:solidFill>
              </a:rPr>
              <a:t>11</a:t>
            </a:r>
            <a:r>
              <a:rPr lang="fr-FR" sz="3500" dirty="0" smtClean="0"/>
              <a:t> onze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12</a:t>
            </a:r>
            <a:r>
              <a:rPr lang="fr-FR" sz="3500" dirty="0" smtClean="0"/>
              <a:t> douze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13</a:t>
            </a:r>
            <a:r>
              <a:rPr lang="fr-FR" sz="3500" dirty="0" smtClean="0"/>
              <a:t> treize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14</a:t>
            </a:r>
            <a:r>
              <a:rPr lang="fr-FR" sz="3500" dirty="0" smtClean="0"/>
              <a:t> quatorze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15</a:t>
            </a:r>
            <a:r>
              <a:rPr lang="fr-FR" sz="3500" dirty="0" smtClean="0"/>
              <a:t> quinze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16</a:t>
            </a:r>
            <a:r>
              <a:rPr lang="fr-FR" sz="3500" dirty="0" smtClean="0"/>
              <a:t> seize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17</a:t>
            </a:r>
            <a:r>
              <a:rPr lang="fr-FR" sz="3500" dirty="0" smtClean="0"/>
              <a:t> dix-sept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18</a:t>
            </a:r>
            <a:r>
              <a:rPr lang="fr-FR" sz="3500" dirty="0" smtClean="0"/>
              <a:t> dix-huit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19</a:t>
            </a:r>
            <a:r>
              <a:rPr lang="fr-FR" sz="3500" dirty="0" smtClean="0"/>
              <a:t> dix-neuf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20</a:t>
            </a:r>
            <a:r>
              <a:rPr lang="fr-FR" sz="3500" dirty="0" smtClean="0"/>
              <a:t> vingt</a:t>
            </a:r>
            <a:endParaRPr lang="ru-RU" sz="3500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543800" y="5072074"/>
            <a:ext cx="1600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92699">
            <a:off x="7435666" y="139936"/>
            <a:ext cx="15621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1344">
            <a:off x="37078" y="46266"/>
            <a:ext cx="1619250" cy="13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3571868" y="1285860"/>
            <a:ext cx="3571900" cy="5572140"/>
          </a:xfrm>
          <a:prstGeom prst="rect">
            <a:avLst/>
          </a:prstGeom>
        </p:spPr>
        <p:txBody>
          <a:bodyPr vert="horz" lIns="18288" rIns="18288">
            <a:normAutofit lnSpcReduction="10000"/>
          </a:bodyPr>
          <a:lstStyle/>
          <a:p>
            <a:r>
              <a:rPr lang="fr-FR" sz="3600" dirty="0" smtClean="0"/>
              <a:t>21 vingt-et-un</a:t>
            </a:r>
            <a:endParaRPr lang="ru-RU" sz="3600" dirty="0" smtClean="0"/>
          </a:p>
          <a:p>
            <a:r>
              <a:rPr lang="fr-FR" sz="3600" dirty="0" smtClean="0"/>
              <a:t>22 vingt-deux</a:t>
            </a:r>
            <a:endParaRPr lang="ru-RU" sz="3600" dirty="0" smtClean="0"/>
          </a:p>
          <a:p>
            <a:r>
              <a:rPr lang="fr-FR" sz="3600" dirty="0" smtClean="0"/>
              <a:t>23 vingt-trois</a:t>
            </a:r>
            <a:endParaRPr lang="ru-RU" sz="3600" dirty="0" smtClean="0"/>
          </a:p>
          <a:p>
            <a:r>
              <a:rPr lang="fr-FR" sz="3600" dirty="0" smtClean="0"/>
              <a:t>24 vingt-quatre</a:t>
            </a:r>
            <a:endParaRPr lang="ru-RU" sz="3600" dirty="0" smtClean="0"/>
          </a:p>
          <a:p>
            <a:r>
              <a:rPr lang="fr-FR" sz="3600" dirty="0" smtClean="0"/>
              <a:t>25 vingt-cinq</a:t>
            </a:r>
            <a:endParaRPr lang="ru-RU" sz="3600" dirty="0" smtClean="0"/>
          </a:p>
          <a:p>
            <a:r>
              <a:rPr lang="fr-FR" sz="3600" dirty="0" smtClean="0"/>
              <a:t>26 vingt-six</a:t>
            </a:r>
            <a:endParaRPr lang="ru-RU" sz="3600" dirty="0" smtClean="0"/>
          </a:p>
          <a:p>
            <a:r>
              <a:rPr lang="fr-FR" sz="3600" dirty="0" smtClean="0"/>
              <a:t>27 vingt-sept</a:t>
            </a:r>
            <a:endParaRPr lang="ru-RU" sz="3600" dirty="0" smtClean="0"/>
          </a:p>
          <a:p>
            <a:r>
              <a:rPr lang="fr-FR" sz="3600" dirty="0" smtClean="0"/>
              <a:t>28 vingt-huit</a:t>
            </a:r>
            <a:endParaRPr lang="ru-RU" sz="3600" dirty="0" smtClean="0"/>
          </a:p>
          <a:p>
            <a:r>
              <a:rPr lang="fr-FR" sz="3600" dirty="0" smtClean="0"/>
              <a:t>29 vingt-neuf</a:t>
            </a:r>
            <a:r>
              <a:rPr lang="ru-RU" sz="3600" dirty="0" smtClean="0"/>
              <a:t> </a:t>
            </a:r>
          </a:p>
          <a:p>
            <a:r>
              <a:rPr lang="fr-FR" sz="3600" dirty="0" smtClean="0"/>
              <a:t>30 trente</a:t>
            </a:r>
            <a:r>
              <a:rPr lang="ru-RU" sz="3600" dirty="0" smtClean="0"/>
              <a:t>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Loto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06547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43200"/>
                <a:gridCol w="2743200"/>
                <a:gridCol w="2743200"/>
              </a:tblGrid>
              <a:tr h="1021824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17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5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3</a:t>
                      </a:r>
                      <a:endParaRPr lang="ru-RU" sz="4800" dirty="0"/>
                    </a:p>
                  </a:txBody>
                  <a:tcPr/>
                </a:tc>
              </a:tr>
              <a:tr h="1021824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25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20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11</a:t>
                      </a:r>
                      <a:endParaRPr lang="ru-RU" sz="4800" dirty="0"/>
                    </a:p>
                  </a:txBody>
                  <a:tcPr/>
                </a:tc>
              </a:tr>
              <a:tr h="1021824"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9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18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27</a:t>
                      </a:r>
                      <a:endParaRPr lang="ru-RU" sz="4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Le lexique: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chambre </a:t>
            </a:r>
          </a:p>
          <a:p>
            <a:endParaRPr lang="ru-RU" sz="6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14554"/>
            <a:ext cx="6096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 lit </a:t>
            </a:r>
          </a:p>
          <a:p>
            <a:endParaRPr lang="ru-RU" sz="6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643734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règle </a:t>
            </a:r>
          </a:p>
          <a:p>
            <a:endParaRPr lang="ru-RU" sz="6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428868"/>
            <a:ext cx="6572296" cy="397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gomme </a:t>
            </a:r>
          </a:p>
          <a:p>
            <a:endParaRPr lang="ru-RU" sz="6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8"/>
            <a:ext cx="6643734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trousse</a:t>
            </a:r>
          </a:p>
          <a:p>
            <a:endParaRPr lang="ru-RU" sz="6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753225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361</TotalTime>
  <Words>222</Words>
  <Application>Microsoft Office PowerPoint</Application>
  <PresentationFormat>Экран (4:3)</PresentationFormat>
  <Paragraphs>124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La cloche sonne  </vt:lpstr>
      <vt:lpstr>Lisez:</vt:lpstr>
      <vt:lpstr>Числительные 13-30</vt:lpstr>
      <vt:lpstr>Loto</vt:lpstr>
      <vt:lpstr>Le lexique:</vt:lpstr>
      <vt:lpstr>Слайд 6</vt:lpstr>
      <vt:lpstr>Слайд 7</vt:lpstr>
      <vt:lpstr>Слайд 8</vt:lpstr>
      <vt:lpstr>Слайд 9</vt:lpstr>
      <vt:lpstr>Слайд 10</vt:lpstr>
      <vt:lpstr>Слайд 11</vt:lpstr>
      <vt:lpstr>Артикли</vt:lpstr>
      <vt:lpstr>L’article défini </vt:lpstr>
      <vt:lpstr>L’article défini masculin:</vt:lpstr>
      <vt:lpstr>L’article défini masculin: LE</vt:lpstr>
      <vt:lpstr>L’article défini féminin:</vt:lpstr>
      <vt:lpstr>L’article défini féminin: LA</vt:lpstr>
      <vt:lpstr>L’article défini masculin et féminin: </vt:lpstr>
      <vt:lpstr>L’article défini masculin et féminin:L’ </vt:lpstr>
      <vt:lpstr>L’article défini pluriel:LES</vt:lpstr>
      <vt:lpstr>L’article indéfini </vt:lpstr>
      <vt:lpstr>L’article indéfini masculin:</vt:lpstr>
      <vt:lpstr>L’article indéfini masculin: UN</vt:lpstr>
      <vt:lpstr>L’article indéfini féminin:</vt:lpstr>
      <vt:lpstr>L’article indéfini féminin: UNE</vt:lpstr>
      <vt:lpstr>L’article indéfini pluriel:DES</vt:lpstr>
      <vt:lpstr>Devoirs: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Пользователь</dc:creator>
  <cp:lastModifiedBy>Пользователь</cp:lastModifiedBy>
  <cp:revision>48</cp:revision>
  <dcterms:created xsi:type="dcterms:W3CDTF">2014-10-17T15:52:30Z</dcterms:created>
  <dcterms:modified xsi:type="dcterms:W3CDTF">2017-12-05T18:53:11Z</dcterms:modified>
</cp:coreProperties>
</file>