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71" r:id="rId8"/>
    <p:sldId id="29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000"/>
    <a:srgbClr val="6C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00438"/>
            <a:ext cx="7358063" cy="2143140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Мастер-класс: «</a:t>
            </a:r>
            <a:r>
              <a:rPr lang="ru-RU" sz="3200" b="1" dirty="0" err="1" smtClean="0"/>
              <a:t>Логоритмика</a:t>
            </a:r>
            <a:r>
              <a:rPr lang="ru-RU" sz="3200" b="1" dirty="0" smtClean="0"/>
              <a:t> как эффективный метод преодоления речевых нарушений»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                  </a:t>
            </a:r>
            <a:r>
              <a:rPr lang="ru-RU" sz="2000" b="1" dirty="0" smtClean="0"/>
              <a:t>учитель-логопед: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 Абукина Н.В.</a:t>
            </a:r>
            <a:endParaRPr lang="ru-RU" sz="20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Логоритмика</a:t>
            </a:r>
            <a:r>
              <a:rPr lang="ru-RU" dirty="0" smtClean="0"/>
              <a:t> =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734317" y="2708920"/>
            <a:ext cx="8158163" cy="3482975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</a:t>
            </a:r>
            <a:r>
              <a:rPr lang="ru-RU" sz="6000" dirty="0" smtClean="0"/>
              <a:t>+ </a:t>
            </a:r>
            <a:r>
              <a:rPr lang="ru-RU" dirty="0" smtClean="0"/>
              <a:t>                             </a:t>
            </a:r>
            <a:r>
              <a:rPr lang="ru-RU" sz="6000" dirty="0" smtClean="0"/>
              <a:t>+</a:t>
            </a:r>
          </a:p>
        </p:txBody>
      </p:sp>
      <p:sp>
        <p:nvSpPr>
          <p:cNvPr id="2" name="Пятно 1 1"/>
          <p:cNvSpPr/>
          <p:nvPr/>
        </p:nvSpPr>
        <p:spPr>
          <a:xfrm>
            <a:off x="179512" y="3415631"/>
            <a:ext cx="2470359" cy="2173609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80000"/>
                </a:solidFill>
              </a:rPr>
              <a:t>Слово</a:t>
            </a:r>
            <a:endParaRPr lang="ru-RU" sz="3200" b="1" dirty="0">
              <a:solidFill>
                <a:srgbClr val="680000"/>
              </a:solidFill>
            </a:endParaRPr>
          </a:p>
        </p:txBody>
      </p:sp>
      <p:sp>
        <p:nvSpPr>
          <p:cNvPr id="3" name="Пятно 1 2"/>
          <p:cNvSpPr/>
          <p:nvPr/>
        </p:nvSpPr>
        <p:spPr>
          <a:xfrm>
            <a:off x="3189483" y="3393523"/>
            <a:ext cx="2534646" cy="2195717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Движение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ятно 1 3"/>
          <p:cNvSpPr/>
          <p:nvPr/>
        </p:nvSpPr>
        <p:spPr>
          <a:xfrm>
            <a:off x="6444208" y="3284984"/>
            <a:ext cx="2428329" cy="2520280"/>
          </a:xfrm>
          <a:prstGeom prst="irregularSeal1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Музыка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132857"/>
            <a:ext cx="8158163" cy="3744416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4000" b="1" i="1" dirty="0"/>
              <a:t>Логоритмические занятия </a:t>
            </a:r>
            <a:r>
              <a:rPr lang="ru-RU" dirty="0"/>
              <a:t>– это методика, опирающаяся на связь </a:t>
            </a:r>
            <a:r>
              <a:rPr lang="ru-RU" b="1" dirty="0"/>
              <a:t>слова</a:t>
            </a:r>
            <a:r>
              <a:rPr lang="ru-RU" dirty="0"/>
              <a:t>, </a:t>
            </a:r>
            <a:r>
              <a:rPr lang="ru-RU" b="1" dirty="0"/>
              <a:t>музыки</a:t>
            </a:r>
            <a:r>
              <a:rPr lang="ru-RU" dirty="0"/>
              <a:t> и </a:t>
            </a:r>
            <a:r>
              <a:rPr lang="ru-RU" b="1" dirty="0" smtClean="0"/>
              <a:t>движения.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dirty="0" smtClean="0"/>
              <a:t>Это </a:t>
            </a:r>
            <a:r>
              <a:rPr lang="ru-RU" dirty="0"/>
              <a:t>форма активной терапии, </a:t>
            </a:r>
            <a:r>
              <a:rPr lang="ru-RU" b="1" dirty="0"/>
              <a:t>целью</a:t>
            </a:r>
            <a:r>
              <a:rPr lang="ru-RU" dirty="0"/>
              <a:t> которой является преодоление речевых нарушений путем развития двигательной сферы ребенка в сочетании со словом и музыкой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сновные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</a:rPr>
              <a:t>педагогические принципы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492896"/>
            <a:ext cx="8158163" cy="4061893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endParaRPr lang="ru-RU" sz="2200" dirty="0" smtClean="0"/>
          </a:p>
          <a:p>
            <a:pPr>
              <a:spcBef>
                <a:spcPts val="0"/>
              </a:spcBef>
            </a:pPr>
            <a:r>
              <a:rPr lang="ru-RU" sz="2800" dirty="0"/>
              <a:t>п</a:t>
            </a:r>
            <a:r>
              <a:rPr lang="ru-RU" sz="2800" dirty="0" smtClean="0"/>
              <a:t>оследовательность</a:t>
            </a:r>
            <a:endParaRPr lang="ru-RU" sz="2800" dirty="0"/>
          </a:p>
          <a:p>
            <a:pPr>
              <a:spcBef>
                <a:spcPts val="0"/>
              </a:spcBef>
            </a:pPr>
            <a:r>
              <a:rPr lang="ru-RU" sz="2800" dirty="0" smtClean="0"/>
              <a:t> </a:t>
            </a:r>
            <a:r>
              <a:rPr lang="ru-RU" sz="2800" dirty="0"/>
              <a:t>постепенное усложнение и повторяемость </a:t>
            </a:r>
            <a:r>
              <a:rPr lang="ru-RU" sz="2800" dirty="0" smtClean="0"/>
              <a:t>материала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отрабатывается </a:t>
            </a:r>
            <a:r>
              <a:rPr lang="ru-RU" sz="2800" dirty="0"/>
              <a:t>ритмическая структура </a:t>
            </a:r>
            <a:r>
              <a:rPr lang="ru-RU" sz="2800" dirty="0" smtClean="0"/>
              <a:t>слова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четкое </a:t>
            </a:r>
            <a:r>
              <a:rPr lang="ru-RU" sz="2800" dirty="0"/>
              <a:t>произношение доступных по возрасту </a:t>
            </a:r>
            <a:r>
              <a:rPr lang="ru-RU" sz="2800" dirty="0" smtClean="0"/>
              <a:t>звуков</a:t>
            </a:r>
          </a:p>
          <a:p>
            <a:pPr>
              <a:spcBef>
                <a:spcPts val="0"/>
              </a:spcBef>
            </a:pPr>
            <a:r>
              <a:rPr lang="ru-RU" sz="2800" dirty="0" smtClean="0"/>
              <a:t>обогащается </a:t>
            </a:r>
            <a:r>
              <a:rPr lang="ru-RU" sz="2800" dirty="0"/>
              <a:t>словарь </a:t>
            </a:r>
            <a:r>
              <a:rPr lang="ru-RU" sz="2800" dirty="0" smtClean="0"/>
              <a:t>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628799"/>
            <a:ext cx="8229600" cy="1224137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Задачи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логоритмического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воздействия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204863"/>
            <a:ext cx="8158163" cy="4248473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1600" dirty="0"/>
              <a:t>• развитие слухового внимания и фонематического слуха;</a:t>
            </a:r>
          </a:p>
          <a:p>
            <a:pPr marL="0" indent="0">
              <a:buNone/>
            </a:pPr>
            <a:r>
              <a:rPr lang="ru-RU" sz="1600" dirty="0"/>
              <a:t>• развитие музыкального, звукового, тембрового, динамического слуха, чувства ритма, певческого диапазона голоса;</a:t>
            </a:r>
          </a:p>
          <a:p>
            <a:pPr marL="0" indent="0">
              <a:buNone/>
            </a:pPr>
            <a:r>
              <a:rPr lang="ru-RU" sz="1600" dirty="0"/>
              <a:t>• развитие общей и тонкой моторики, кинестетических ощущений, мимики, пантомимики, пространственных организаций движений;</a:t>
            </a:r>
          </a:p>
          <a:p>
            <a:pPr marL="0" indent="0">
              <a:buNone/>
            </a:pPr>
            <a:r>
              <a:rPr lang="ru-RU" sz="1600" dirty="0"/>
              <a:t>• воспитание умения перевоплощаться, выразительности и грации движений, умения определять характер музыки, согласовывать ее с движениями;</a:t>
            </a:r>
          </a:p>
          <a:p>
            <a:pPr marL="0" indent="0">
              <a:buNone/>
            </a:pPr>
            <a:r>
              <a:rPr lang="ru-RU" sz="1600" dirty="0"/>
              <a:t>• воспитание переключаемости с одного поля деятельности на другое;</a:t>
            </a:r>
          </a:p>
          <a:p>
            <a:pPr marL="0" indent="0">
              <a:buNone/>
            </a:pPr>
            <a:r>
              <a:rPr lang="ru-RU" sz="1600" dirty="0"/>
              <a:t>• развитие речевой моторики для формирования артикуляционной базы звуков, физиологического и фонационного дыхания;</a:t>
            </a:r>
          </a:p>
          <a:p>
            <a:pPr marL="0" indent="0">
              <a:buNone/>
            </a:pPr>
            <a:r>
              <a:rPr lang="ru-RU" sz="1600" dirty="0"/>
              <a:t>• формирование и закрепление навыка правильного употребления звуков в различных формах и видах речи, во всех ситуациях общения, воспитание связи между звуком и его музыкальным образом, буквенным обозначением;</a:t>
            </a:r>
          </a:p>
          <a:p>
            <a:pPr marL="0" indent="0">
              <a:buNone/>
            </a:pPr>
            <a:r>
              <a:rPr lang="ru-RU" sz="1600" dirty="0"/>
              <a:t>• формирование, развитие и коррекция </a:t>
            </a:r>
            <a:r>
              <a:rPr lang="ru-RU" sz="1600" dirty="0" err="1"/>
              <a:t>слухо</a:t>
            </a:r>
            <a:r>
              <a:rPr lang="ru-RU" sz="1600" dirty="0"/>
              <a:t>-зрительно-двигательной координации;</a:t>
            </a:r>
          </a:p>
          <a:p>
            <a:pPr marL="0" indent="342900" algn="just">
              <a:spcBef>
                <a:spcPts val="0"/>
              </a:spcBef>
              <a:buBlip>
                <a:blip r:embed="rId2"/>
              </a:buBlip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1340768"/>
            <a:ext cx="8229600" cy="1659607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Требования к занятию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2420888"/>
            <a:ext cx="8158163" cy="4133901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• проводит </a:t>
            </a:r>
            <a:r>
              <a:rPr lang="ru-RU" sz="2000" dirty="0"/>
              <a:t>логопед 2</a:t>
            </a:r>
            <a:r>
              <a:rPr lang="ru-RU" sz="2000" dirty="0" smtClean="0"/>
              <a:t> раза </a:t>
            </a:r>
            <a:r>
              <a:rPr lang="ru-RU" sz="2000" dirty="0"/>
              <a:t>в неделю (желательно во 2-ой половине дня</a:t>
            </a:r>
            <a:r>
              <a:rPr lang="ru-RU" sz="2000" dirty="0" smtClean="0"/>
              <a:t>)</a:t>
            </a:r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подгруппами ( до 8 человек)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продолжительность от </a:t>
            </a:r>
            <a:r>
              <a:rPr lang="ru-RU" sz="2000" dirty="0"/>
              <a:t>20 до 35 минут в зависимости от возраста </a:t>
            </a:r>
            <a:r>
              <a:rPr lang="ru-RU" sz="2000" dirty="0" smtClean="0"/>
              <a:t>детей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составляются </a:t>
            </a:r>
            <a:r>
              <a:rPr lang="ru-RU" sz="2000" dirty="0"/>
              <a:t>с опорой на лексические </a:t>
            </a:r>
            <a:r>
              <a:rPr lang="ru-RU" sz="2000" dirty="0" smtClean="0"/>
              <a:t>темы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содержание </a:t>
            </a:r>
            <a:r>
              <a:rPr lang="ru-RU" sz="2000" dirty="0"/>
              <a:t>двигательного и речевого материала варьируется в зависимости от уровня </a:t>
            </a:r>
            <a:r>
              <a:rPr lang="ru-RU" sz="2000" dirty="0" smtClean="0"/>
              <a:t>моторных </a:t>
            </a:r>
            <a:r>
              <a:rPr lang="ru-RU" sz="2000" dirty="0"/>
              <a:t>и речевых </a:t>
            </a:r>
            <a:r>
              <a:rPr lang="ru-RU" sz="2000" dirty="0" smtClean="0"/>
              <a:t>навыков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каждое </a:t>
            </a:r>
            <a:r>
              <a:rPr lang="ru-RU" sz="2000" dirty="0"/>
              <a:t>занятие представляет собой тематическую и игровую </a:t>
            </a:r>
            <a:r>
              <a:rPr lang="ru-RU" sz="2000" dirty="0" smtClean="0"/>
              <a:t>целостность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• </a:t>
            </a:r>
            <a:r>
              <a:rPr lang="ru-RU" sz="2000" dirty="0" smtClean="0"/>
              <a:t>в </a:t>
            </a:r>
            <a:r>
              <a:rPr lang="ru-RU" sz="2000" dirty="0"/>
              <a:t>сюжете занятий используются рассказы и сказки русских и зарубежных писателей, русские народные сказки, которые подбираются в соответствии с возрастом детей и позволяют решать коррекционные задачи в игровой </a:t>
            </a:r>
            <a:r>
              <a:rPr lang="ru-RU" sz="2000" dirty="0" smtClean="0"/>
              <a:t>форме</a:t>
            </a:r>
            <a:endParaRPr lang="ru-RU" sz="2000" dirty="0"/>
          </a:p>
          <a:p>
            <a:pPr marL="0" indent="342900" algn="just">
              <a:spcBef>
                <a:spcPts val="0"/>
              </a:spcBef>
              <a:buNone/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596" y="1556793"/>
            <a:ext cx="8229600" cy="108012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Элементы занятия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472" y="2857496"/>
            <a:ext cx="8158163" cy="3714776"/>
          </a:xfrm>
        </p:spPr>
        <p:txBody>
          <a:bodyPr/>
          <a:lstStyle/>
          <a:p>
            <a:pPr lvl="0"/>
            <a:r>
              <a:rPr lang="ru-RU" sz="2000" dirty="0" smtClean="0"/>
              <a:t> логопедическая гимнастика </a:t>
            </a:r>
            <a:r>
              <a:rPr lang="ru-RU" sz="2000" dirty="0"/>
              <a:t>– комплекс упражнений для укрепления мышц органов артикуляционного аппарата</a:t>
            </a:r>
          </a:p>
          <a:p>
            <a:pPr lvl="0"/>
            <a:r>
              <a:rPr lang="ru-RU" sz="2000" dirty="0" err="1"/>
              <a:t>чистоговорки</a:t>
            </a:r>
            <a:r>
              <a:rPr lang="ru-RU" sz="2000" dirty="0"/>
              <a:t> для автоматизации и дифференциации звуков</a:t>
            </a:r>
          </a:p>
          <a:p>
            <a:pPr lvl="0"/>
            <a:r>
              <a:rPr lang="ru-RU" sz="2000" dirty="0" smtClean="0"/>
              <a:t>Пальчиковая гимнастика для </a:t>
            </a:r>
            <a:r>
              <a:rPr lang="ru-RU" sz="2000" dirty="0"/>
              <a:t>развития тонких движений пальцев рук</a:t>
            </a:r>
          </a:p>
          <a:p>
            <a:pPr lvl="0"/>
            <a:r>
              <a:rPr lang="ru-RU" sz="2000" dirty="0" smtClean="0"/>
              <a:t>упражнения </a:t>
            </a:r>
            <a:r>
              <a:rPr lang="ru-RU" sz="2000" dirty="0"/>
              <a:t>на развитие общей моторики</a:t>
            </a:r>
          </a:p>
          <a:p>
            <a:pPr lvl="0"/>
            <a:r>
              <a:rPr lang="ru-RU" sz="2000" dirty="0" err="1"/>
              <a:t>фонопедические</a:t>
            </a:r>
            <a:r>
              <a:rPr lang="ru-RU" sz="2000" dirty="0"/>
              <a:t> упражнения для укрепления гортани и привития навыков речевого дыхания</a:t>
            </a:r>
          </a:p>
          <a:p>
            <a:pPr lvl="0"/>
            <a:r>
              <a:rPr lang="ru-RU" sz="2000" dirty="0"/>
              <a:t>вокально – артикуляционные упражнения для развития дыхания</a:t>
            </a:r>
          </a:p>
          <a:p>
            <a:pPr lvl="0"/>
            <a:r>
              <a:rPr lang="ru-RU" sz="2000" dirty="0"/>
              <a:t>песни и стихи, сопровождаемые движениями рук, для развития плавности и выразительности речи, речевого слуха и речевой памяти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14686"/>
            <a:ext cx="7772400" cy="1470025"/>
          </a:xfrm>
        </p:spPr>
        <p:txBody>
          <a:bodyPr/>
          <a:lstStyle/>
          <a:p>
            <a:r>
              <a:rPr lang="ru-RU" b="1" dirty="0" smtClean="0"/>
              <a:t>Спасибо</a:t>
            </a:r>
            <a:br>
              <a:rPr lang="ru-RU" b="1" dirty="0" smtClean="0"/>
            </a:br>
            <a:r>
              <a:rPr lang="ru-RU" b="1" dirty="0" smtClean="0"/>
              <a:t>за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1443</TotalTime>
  <Words>371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Шаблон 2</vt:lpstr>
      <vt:lpstr> Мастер-класс: «Логоритмика как эффективный метод преодоления речевых нарушений»                                         учитель-логопед:                                                                         Абукина Н.В.</vt:lpstr>
      <vt:lpstr>Логоритмика =</vt:lpstr>
      <vt:lpstr>Презентация PowerPoint</vt:lpstr>
      <vt:lpstr>Основные педагогические принципы </vt:lpstr>
      <vt:lpstr>Задачи логоритмического воздействия</vt:lpstr>
      <vt:lpstr>Требования к занятию</vt:lpstr>
      <vt:lpstr>Элементы занятия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в ДОУ  в свете требований ФГОС ДО</dc:title>
  <dc:creator>Светлана Каширина</dc:creator>
  <cp:lastModifiedBy>user</cp:lastModifiedBy>
  <cp:revision>127</cp:revision>
  <dcterms:created xsi:type="dcterms:W3CDTF">2014-08-19T12:01:50Z</dcterms:created>
  <dcterms:modified xsi:type="dcterms:W3CDTF">2018-01-27T10:14:41Z</dcterms:modified>
</cp:coreProperties>
</file>