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74" r:id="rId5"/>
    <p:sldId id="275" r:id="rId6"/>
    <p:sldId id="273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60" r:id="rId16"/>
    <p:sldId id="261" r:id="rId17"/>
    <p:sldId id="262" r:id="rId18"/>
    <p:sldId id="278" r:id="rId19"/>
    <p:sldId id="280" r:id="rId20"/>
    <p:sldId id="270" r:id="rId21"/>
    <p:sldId id="271" r:id="rId22"/>
    <p:sldId id="277" r:id="rId23"/>
    <p:sldId id="272" r:id="rId24"/>
    <p:sldId id="276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861785-CEB5-430D-B3F0-DB22B98986C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00957A-97FE-4D7D-BFF3-11F448298E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Detskaya_pesenka_Pro_vitaminy_(vmuzice.com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easy-lose-weight.info/tablitsa-kaloriinosti-productov-pitaniy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3886200"/>
            <a:ext cx="3838572" cy="240032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Выполнила :</a:t>
            </a:r>
          </a:p>
          <a:p>
            <a:r>
              <a:rPr lang="ru-RU" b="1" dirty="0" smtClean="0"/>
              <a:t>учащаяся 5 класса </a:t>
            </a:r>
            <a:endParaRPr lang="ru-RU" dirty="0" smtClean="0"/>
          </a:p>
          <a:p>
            <a:r>
              <a:rPr lang="ru-RU" b="1" dirty="0" smtClean="0"/>
              <a:t>МБОУ «</a:t>
            </a:r>
            <a:r>
              <a:rPr lang="ru-RU" b="1" dirty="0" err="1" smtClean="0"/>
              <a:t>Билютуйская</a:t>
            </a:r>
            <a:r>
              <a:rPr lang="ru-RU" b="1" dirty="0" smtClean="0"/>
              <a:t> СОШ»:</a:t>
            </a:r>
            <a:endParaRPr lang="ru-RU" dirty="0" smtClean="0"/>
          </a:p>
          <a:p>
            <a:r>
              <a:rPr lang="ru-RU" b="1" dirty="0" smtClean="0"/>
              <a:t>Михайлова Надежда</a:t>
            </a:r>
            <a:endParaRPr lang="ru-RU" dirty="0" smtClean="0"/>
          </a:p>
          <a:p>
            <a:r>
              <a:rPr lang="ru-RU" b="1" dirty="0" smtClean="0"/>
              <a:t>Руководитель: </a:t>
            </a:r>
            <a:endParaRPr lang="ru-RU" dirty="0" smtClean="0"/>
          </a:p>
          <a:p>
            <a:r>
              <a:rPr lang="ru-RU" b="1" dirty="0" smtClean="0"/>
              <a:t>Новикова Елена Владимировна</a:t>
            </a:r>
            <a:endParaRPr lang="ru-RU" dirty="0"/>
          </a:p>
        </p:txBody>
      </p:sp>
      <p:pic>
        <p:nvPicPr>
          <p:cNvPr id="48130" name="Picture 2" descr="http://mamadysh-rt.ru/media/k2/items/cache/a8dab3eb1c6e7dc62c29ce2e55ced5e0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4"/>
            <a:ext cx="4857752" cy="321468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57224" y="785794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Проект на тему «Что мы едим?»</a:t>
            </a:r>
            <a:endParaRPr lang="ru-RU" dirty="0"/>
          </a:p>
        </p:txBody>
      </p:sp>
      <p:pic>
        <p:nvPicPr>
          <p:cNvPr id="10" name="Detskaya_pesenka_Pro_vitaminy_(vmuzice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768" y="1714488"/>
            <a:ext cx="1285884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3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Данные таблицы показывают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Углеводы поступают в наш организм с кашами, хлебом, сладостями </a:t>
            </a:r>
            <a:endParaRPr lang="ru-RU" dirty="0"/>
          </a:p>
        </p:txBody>
      </p:sp>
      <p:pic>
        <p:nvPicPr>
          <p:cNvPr id="21506" name="Picture 2" descr="C:\Documents and Settings\Admin\Рабочий стол\углевод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6183" y="2500306"/>
            <a:ext cx="437535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Данные таблицы показывают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Жиры мы получаем с маслами, мясом, шоколадом</a:t>
            </a:r>
            <a:endParaRPr lang="ru-RU" dirty="0"/>
          </a:p>
        </p:txBody>
      </p:sp>
      <p:pic>
        <p:nvPicPr>
          <p:cNvPr id="22531" name="Picture 3" descr="C:\Documents and Settings\Admin\Рабочий стол\жир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78686"/>
            <a:ext cx="4191000" cy="2767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белков, жиров и углеводов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553480" cy="4724400"/>
          </a:xfrm>
        </p:spPr>
        <p:txBody>
          <a:bodyPr>
            <a:normAutofit/>
          </a:bodyPr>
          <a:lstStyle/>
          <a:p>
            <a:r>
              <a:rPr lang="ru-RU" b="1" dirty="0" smtClean="0"/>
              <a:t>Белки в работе нашего организма играют главнейшую роль.</a:t>
            </a:r>
          </a:p>
          <a:p>
            <a:r>
              <a:rPr lang="ru-RU" b="1" dirty="0" smtClean="0"/>
              <a:t> Гемоглобин, белок крови, переносит кислород к клетках нашего тела. Фибриноген, растворимый белок плазмы, участвует в свертывании крови. Белки необходимы для роста нашего организма.</a:t>
            </a:r>
            <a:endParaRPr lang="ru-RU" dirty="0" smtClean="0"/>
          </a:p>
          <a:p>
            <a:r>
              <a:rPr lang="ru-RU" b="1" dirty="0" smtClean="0"/>
              <a:t>Жиры и углеводы являются источниками энергии для физической и умственной работы.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Определили Содержание витаминов в продуктах питания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85720" y="1050220"/>
          <a:ext cx="8410608" cy="5807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0142"/>
                <a:gridCol w="571504"/>
                <a:gridCol w="500066"/>
                <a:gridCol w="428628"/>
                <a:gridCol w="428628"/>
                <a:gridCol w="428628"/>
                <a:gridCol w="428628"/>
                <a:gridCol w="357190"/>
                <a:gridCol w="357194"/>
              </a:tblGrid>
              <a:tr h="882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Продукты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rgbClr val="48484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b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</a:t>
                      </a: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 </a:t>
                      </a:r>
                      <a:b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200" dirty="0" smtClean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 </a:t>
                      </a:r>
                      <a:b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РР </a:t>
                      </a:r>
                      <a:b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4464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Яйцо куриное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Говядина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2857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Крупа рисовая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Макароны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4785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Картофель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3714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3714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Рыба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4217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Крупа ячневая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Крупа манная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Крупа гречневая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Крупа пшенная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Масло сливочное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b="1" dirty="0">
                        <a:latin typeface="Calibri"/>
                      </a:endParaRPr>
                    </a:p>
                  </a:txBody>
                  <a:tcPr marL="28575" marR="28575" marT="28575" marB="28575" anchor="ctr"/>
                </a:tc>
              </a:tr>
              <a:tr h="4785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Капуста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solidFill>
                          <a:srgbClr val="48484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solidFill>
                          <a:srgbClr val="48484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solidFill>
                          <a:srgbClr val="48484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solidFill>
                          <a:srgbClr val="48484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solidFill>
                          <a:srgbClr val="48484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solidFill>
                          <a:srgbClr val="48484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484848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Содержание витаминов в продуктах питания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1600200"/>
            <a:ext cx="5062542" cy="472440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С продуктами питания в школьной столовой мы практически получаем все, необходимые для работы нашего организма витамины.</a:t>
            </a:r>
            <a:r>
              <a:rPr lang="ru-RU" dirty="0" smtClean="0"/>
              <a:t>    </a:t>
            </a:r>
          </a:p>
          <a:p>
            <a:r>
              <a:rPr lang="ru-RU" b="1" dirty="0" smtClean="0"/>
              <a:t>В недостаточном количестве мы получаем витамины В1, РР, С, А и Д. </a:t>
            </a:r>
            <a:endParaRPr lang="ru-RU" dirty="0" smtClean="0"/>
          </a:p>
          <a:p>
            <a:r>
              <a:rPr lang="ru-RU" b="1" dirty="0" smtClean="0"/>
              <a:t>Витамин А содержится в молочных продуктах, печени свиной и говяжьей, в кураге.</a:t>
            </a:r>
            <a:endParaRPr lang="ru-RU" dirty="0" smtClean="0"/>
          </a:p>
          <a:p>
            <a:r>
              <a:rPr lang="ru-RU" b="1" dirty="0" smtClean="0"/>
              <a:t>Витамин Д содержится в яйце, кисломолочных продуктах, морепродуктах.</a:t>
            </a:r>
            <a:endParaRPr lang="ru-RU" dirty="0" smtClean="0"/>
          </a:p>
          <a:p>
            <a:r>
              <a:rPr lang="ru-RU" b="1" dirty="0" smtClean="0"/>
              <a:t>Витамин В-1 содержится в следующих продуктах питания: печень говяжья, печень свиная, почки свиные, фасоль, соя, крупа овсяная, горошек зеленый.</a:t>
            </a:r>
            <a:endParaRPr lang="ru-RU" dirty="0" smtClean="0"/>
          </a:p>
          <a:p>
            <a:r>
              <a:rPr lang="ru-RU" b="1" dirty="0" smtClean="0"/>
              <a:t>Витамин РР содержат продукты животного происхождения : говяжья печень, свинина, сыр, рыба, молоко, яйца, почки</a:t>
            </a:r>
          </a:p>
          <a:p>
            <a:r>
              <a:rPr lang="ru-RU" b="1" dirty="0" smtClean="0"/>
              <a:t>Витамином С богаты лимоны, апельсины, лук, чеснок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C:\Documents and Settings\Admin\Рабочий стол\znachenie-makro-i-mikroelementov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65400"/>
            <a:ext cx="3267068" cy="279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Содержание макроэлементов в продуктах питания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1000100" y="924560"/>
          <a:ext cx="6643734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714380"/>
                <a:gridCol w="857256"/>
                <a:gridCol w="1071570"/>
                <a:gridCol w="1071570"/>
                <a:gridCol w="100013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магний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натрий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кальций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калий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фосфор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Пшенная крупа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Яйцо куриное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Говядина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Крупа рисовая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Макароны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Картофель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Рыба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Крупа ячневая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Крупа манная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48484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Крупа гречневая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Масло подсолнечное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Конфеты шоколадные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Хлеб пшеничный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Капуста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++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Биологическая роль макроэлементов заключается в следующем: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 fontAlgn="base"/>
            <a:r>
              <a:rPr lang="ru-RU" dirty="0" smtClean="0"/>
              <a:t>Функции кальция заключаются в формировании костной ткани. Он принимает участие в росте зубов, отвечает за свертываемость крови. </a:t>
            </a:r>
          </a:p>
          <a:p>
            <a:pPr lvl="0" fontAlgn="base"/>
            <a:r>
              <a:rPr lang="ru-RU" dirty="0" smtClean="0"/>
              <a:t> Дефицит калия приводит к развитию многих заболеваний. К их числу можно отнести проблемы с желудком, болезни почек, сердца.</a:t>
            </a:r>
          </a:p>
          <a:p>
            <a:pPr lvl="0" fontAlgn="base"/>
            <a:r>
              <a:rPr lang="ru-RU" dirty="0" smtClean="0"/>
              <a:t>Недостаточное содержание натрия приводит к развитию заболеваний, связанных с давлением.</a:t>
            </a:r>
          </a:p>
          <a:p>
            <a:pPr lvl="0" fontAlgn="base"/>
            <a:r>
              <a:rPr lang="ru-RU" dirty="0" smtClean="0"/>
              <a:t>При недостатке магния человек ощущает хроническую усталость, нарушается сон.</a:t>
            </a:r>
          </a:p>
          <a:p>
            <a:pPr lvl="0" fontAlgn="base"/>
            <a:r>
              <a:rPr lang="ru-RU" dirty="0" smtClean="0"/>
              <a:t>Лишив организм фосфора можно столкнуться с некоторыми проблемами, например, нарушениями в формировании и росте костей.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Микро, макроэлементы, поступающие в организм вместе с продуктами необходимы для человека. Для того чтобы восстановить их баланс необходимо правильно подбирать питание, отдав предпочтение тем продуктам, которые содержат необходимый элемент.</a:t>
            </a:r>
          </a:p>
          <a:p>
            <a:endParaRPr lang="ru-RU" dirty="0"/>
          </a:p>
        </p:txBody>
      </p:sp>
      <p:pic>
        <p:nvPicPr>
          <p:cNvPr id="4" name="Picture 2" descr="C:\Documents and Settings\Admin\Рабочий стол\znachenie-makro-i-mikroelementov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14942" y="5002626"/>
            <a:ext cx="3929058" cy="1855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Среди учащихся школы было проведено анкетирование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Оказывается:</a:t>
            </a:r>
          </a:p>
          <a:p>
            <a:r>
              <a:rPr lang="ru-RU" dirty="0" smtClean="0"/>
              <a:t>Ученики нашей школы очень любят картофельное пюре с котлетой и плов, пирожки</a:t>
            </a:r>
          </a:p>
          <a:p>
            <a:r>
              <a:rPr lang="ru-RU" dirty="0" smtClean="0"/>
              <a:t>Не любят школьники кашу рисовую (20%), капусту тушеную с мясом (15%), кашу гречневую (5%), кашу пшенную (5%) </a:t>
            </a:r>
          </a:p>
          <a:p>
            <a:r>
              <a:rPr lang="ru-RU" dirty="0" smtClean="0"/>
              <a:t>Меню школьной столовой устраивает 80% опрошенных</a:t>
            </a:r>
          </a:p>
          <a:p>
            <a:r>
              <a:rPr lang="ru-RU" dirty="0" smtClean="0"/>
              <a:t>Считают, что от правильного питания зависит здоровье и успеваемость – 100% учащихся</a:t>
            </a:r>
          </a:p>
          <a:p>
            <a:r>
              <a:rPr lang="ru-RU" dirty="0" smtClean="0"/>
              <a:t>Считают, что они питаются полноценной пищей - 90%</a:t>
            </a:r>
          </a:p>
          <a:p>
            <a:pPr>
              <a:buNone/>
            </a:pPr>
            <a:r>
              <a:rPr lang="ru-RU" dirty="0" smtClean="0"/>
              <a:t>Удовлетворены работой обслуживающего персонала школьной столовой  - 99% опрошенных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Пожелания учащихся </a:t>
            </a:r>
            <a:r>
              <a:rPr lang="ru-RU" dirty="0" smtClean="0"/>
              <a:t>по вопросу организации питания в школе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меню добавить:</a:t>
            </a:r>
          </a:p>
          <a:p>
            <a:pPr>
              <a:buNone/>
            </a:pPr>
            <a:r>
              <a:rPr lang="ru-RU" dirty="0" smtClean="0"/>
              <a:t>побольше супов</a:t>
            </a:r>
          </a:p>
          <a:p>
            <a:pPr>
              <a:buNone/>
            </a:pPr>
            <a:r>
              <a:rPr lang="ru-RU" dirty="0" smtClean="0"/>
              <a:t>побольше выпечки</a:t>
            </a:r>
          </a:p>
          <a:p>
            <a:pPr>
              <a:buNone/>
            </a:pPr>
            <a:r>
              <a:rPr lang="ru-RU" dirty="0" smtClean="0"/>
              <a:t>сок, запеканку, жаркое</a:t>
            </a:r>
          </a:p>
          <a:p>
            <a:pPr>
              <a:buNone/>
            </a:pPr>
            <a:r>
              <a:rPr lang="ru-RU" dirty="0" smtClean="0"/>
              <a:t>фрукты</a:t>
            </a:r>
          </a:p>
          <a:p>
            <a:pPr>
              <a:buNone/>
            </a:pPr>
            <a:r>
              <a:rPr lang="ru-RU" dirty="0" smtClean="0"/>
              <a:t>салаты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61474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b="1" dirty="0" smtClean="0"/>
              <a:t>     Цель</a:t>
            </a:r>
            <a:r>
              <a:rPr lang="ru-RU" sz="2200" dirty="0" smtClean="0"/>
              <a:t>  работы – анализ меню школьной столовой.</a:t>
            </a:r>
            <a:br>
              <a:rPr lang="ru-RU" sz="2200" dirty="0" smtClean="0"/>
            </a:br>
            <a:r>
              <a:rPr lang="ru-RU" sz="2200" dirty="0" smtClean="0"/>
              <a:t> Для достижения поставленной цели необходимо решить следующие </a:t>
            </a:r>
            <a:r>
              <a:rPr lang="ru-RU" sz="2200" b="1" dirty="0" smtClean="0"/>
              <a:t>задачи</a:t>
            </a:r>
            <a:r>
              <a:rPr lang="ru-RU" sz="2200" dirty="0" smtClean="0"/>
              <a:t>:</a:t>
            </a:r>
            <a:br>
              <a:rPr lang="ru-RU" sz="2200" dirty="0" smtClean="0"/>
            </a:br>
            <a:r>
              <a:rPr lang="ru-RU" sz="2200" dirty="0" smtClean="0"/>
              <a:t>1. Изучить и проанализировать литературу по исследуемой проблеме</a:t>
            </a:r>
            <a:br>
              <a:rPr lang="ru-RU" sz="2200" dirty="0" smtClean="0"/>
            </a:br>
            <a:r>
              <a:rPr lang="ru-RU" sz="2200" dirty="0" smtClean="0"/>
              <a:t>2. Определить содержание полезных веществ в продуктах питания, используемых для приготовления завтрака в столовой</a:t>
            </a:r>
            <a:br>
              <a:rPr lang="ru-RU" sz="2200" dirty="0" smtClean="0"/>
            </a:br>
            <a:r>
              <a:rPr lang="ru-RU" sz="2200" dirty="0" smtClean="0"/>
              <a:t>3. Определить список витаминов, содержание которых не соответствует  нормам </a:t>
            </a:r>
            <a:br>
              <a:rPr lang="ru-RU" sz="2200" dirty="0" smtClean="0"/>
            </a:br>
            <a:r>
              <a:rPr lang="ru-RU" sz="2200" dirty="0" smtClean="0"/>
              <a:t>4. Разработать рекомендации по составлению меню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picfun.ru/wp-content/uploads/NP7dUFbMKq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000504"/>
            <a:ext cx="442912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ходе работы Были сделаны следующие выводы: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  Ассортимент блюд достаточно широкий.</a:t>
            </a:r>
            <a:endParaRPr lang="ru-RU" dirty="0" smtClean="0"/>
          </a:p>
          <a:p>
            <a:r>
              <a:rPr lang="ru-RU" b="1" dirty="0" smtClean="0"/>
              <a:t>  Продукты питания содержат белки, жиры и углеводы.</a:t>
            </a:r>
            <a:endParaRPr lang="ru-RU" dirty="0" smtClean="0"/>
          </a:p>
          <a:p>
            <a:r>
              <a:rPr lang="ru-RU" b="1" dirty="0" smtClean="0"/>
              <a:t>Недостаточно продуктов, богатых витамином С, а недостаток витамина С приводит к снижению сопротивляемости различным инфекциям. </a:t>
            </a:r>
            <a:r>
              <a:rPr lang="ru-RU" dirty="0" smtClean="0"/>
              <a:t>Витамин С улучшает работу мозга и процесс запоминания информации.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Были сделаны следующие выводы: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Недостаточное поступление в организм витамина Д сказывается на разрушении эмали зубов. </a:t>
            </a:r>
          </a:p>
          <a:p>
            <a:r>
              <a:rPr lang="ru-RU" b="1" dirty="0" smtClean="0"/>
              <a:t>Важен витамин Д для нормальной работы иммунной системы, вместе с другими витаминами участвует в защите организма от простудных заболеваний.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Были сделаны следующие 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500" b="1" dirty="0" smtClean="0"/>
              <a:t>Недостаточно продуктов, богатых витаминами группы В – основные витамины, которые обеспечивают высокую успеваемость. Они повышают способность концентрировать внимание и память, борются с усталостью, снижают утомляемость.</a:t>
            </a:r>
          </a:p>
          <a:p>
            <a:r>
              <a:rPr lang="ru-RU" sz="3500" b="1" dirty="0" smtClean="0"/>
              <a:t>Витамин А помогает бороться с ухудшением памяти.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Рекомендации: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В ассортимент питания детей ввести: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* овощные блюда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* блюда из рыбы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* яиц.</a:t>
            </a:r>
            <a:endParaRPr lang="ru-RU" dirty="0" smtClean="0"/>
          </a:p>
          <a:p>
            <a:r>
              <a:rPr lang="ru-RU" b="1" dirty="0" smtClean="0"/>
              <a:t>   2.  Давать детям фрукты: яблоки, груши, мандарины, апельсины.</a:t>
            </a:r>
            <a:endParaRPr lang="ru-RU" dirty="0" smtClean="0"/>
          </a:p>
          <a:p>
            <a:r>
              <a:rPr lang="ru-RU" b="1" dirty="0" smtClean="0"/>
              <a:t>   3. Чай заменять фруктовыми напитками, соками.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Чтоб были хорошими </a:t>
            </a:r>
            <a:br>
              <a:rPr lang="ru-RU" dirty="0" smtClean="0"/>
            </a:br>
            <a:r>
              <a:rPr lang="ru-RU" dirty="0" smtClean="0"/>
              <a:t>зубы и зренье,</a:t>
            </a:r>
            <a:br>
              <a:rPr lang="ru-RU" dirty="0" smtClean="0"/>
            </a:br>
            <a:r>
              <a:rPr lang="ru-RU" dirty="0" smtClean="0"/>
              <a:t>Чтоб волосы, кожа </a:t>
            </a:r>
            <a:br>
              <a:rPr lang="ru-RU" dirty="0" smtClean="0"/>
            </a:br>
            <a:r>
              <a:rPr lang="ru-RU" dirty="0" smtClean="0"/>
              <a:t>была - загляденье,</a:t>
            </a:r>
            <a:br>
              <a:rPr lang="ru-RU" dirty="0" smtClean="0"/>
            </a:br>
            <a:r>
              <a:rPr lang="ru-RU" dirty="0" smtClean="0"/>
              <a:t>Должна быть еда наша </a:t>
            </a:r>
            <a:br>
              <a:rPr lang="ru-RU" dirty="0" smtClean="0"/>
            </a:br>
            <a:r>
              <a:rPr lang="ru-RU" dirty="0" smtClean="0"/>
              <a:t>разнообразной.</a:t>
            </a:r>
            <a:br>
              <a:rPr lang="ru-RU" dirty="0" smtClean="0"/>
            </a:br>
            <a:r>
              <a:rPr lang="ru-RU" dirty="0" smtClean="0"/>
              <a:t>По цвету - зеленой, </a:t>
            </a:r>
            <a:br>
              <a:rPr lang="ru-RU" dirty="0" smtClean="0"/>
            </a:br>
            <a:r>
              <a:rPr lang="ru-RU" dirty="0" smtClean="0"/>
              <a:t>и желтой, и красной...</a:t>
            </a:r>
            <a:br>
              <a:rPr lang="ru-RU" dirty="0" smtClean="0"/>
            </a:br>
            <a:r>
              <a:rPr lang="ru-RU" dirty="0" smtClean="0"/>
              <a:t>От горького лука - </a:t>
            </a:r>
            <a:br>
              <a:rPr lang="ru-RU" dirty="0" smtClean="0"/>
            </a:br>
            <a:r>
              <a:rPr lang="ru-RU" dirty="0" smtClean="0"/>
              <a:t>до сладкой малины...</a:t>
            </a:r>
            <a:br>
              <a:rPr lang="ru-RU" dirty="0" smtClean="0"/>
            </a:br>
            <a:r>
              <a:rPr lang="ru-RU" dirty="0" smtClean="0"/>
              <a:t>И с пищей получим </a:t>
            </a:r>
            <a:br>
              <a:rPr lang="ru-RU" dirty="0" smtClean="0"/>
            </a:br>
            <a:r>
              <a:rPr lang="ru-RU" dirty="0" smtClean="0"/>
              <a:t>мы все витамины</a:t>
            </a: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72813" y="2428868"/>
            <a:ext cx="4195903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– сайты: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http://easy-lose-weight.info/tablitsa-kaloriinosti-productov-pitaniya/</a:t>
            </a:r>
            <a:endParaRPr lang="ru-RU" dirty="0" smtClean="0"/>
          </a:p>
          <a:p>
            <a:r>
              <a:rPr lang="en-US" dirty="0" smtClean="0"/>
              <a:t>http://nakachajsa.ru/obwchaja_tablica_soderzanija_vitaminov_v_prodyktax_pitanija.php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</a:t>
            </a:r>
            <a:endParaRPr lang="ru-RU" dirty="0"/>
          </a:p>
        </p:txBody>
      </p:sp>
      <p:pic>
        <p:nvPicPr>
          <p:cNvPr id="4" name="Содержимое 3" descr="http://www.stihi.ru/pics/2014/03/16/8519.jpg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2565400"/>
            <a:ext cx="41910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Изучение научной литературы;</a:t>
            </a:r>
          </a:p>
          <a:p>
            <a:pPr lvl="0"/>
            <a:r>
              <a:rPr lang="ru-RU" dirty="0" smtClean="0"/>
              <a:t>анализ данных;</a:t>
            </a:r>
          </a:p>
          <a:p>
            <a:pPr lvl="0"/>
            <a:r>
              <a:rPr lang="ru-RU" dirty="0" smtClean="0"/>
              <a:t>обобщение собранного материала;</a:t>
            </a:r>
          </a:p>
          <a:p>
            <a:pPr lvl="0"/>
            <a:r>
              <a:rPr lang="ru-RU" dirty="0" smtClean="0"/>
              <a:t>социологический метод – опрос учащихся по перечню вопросов;</a:t>
            </a:r>
          </a:p>
          <a:p>
            <a:pPr lvl="0"/>
            <a:r>
              <a:rPr lang="ru-RU" dirty="0" smtClean="0"/>
              <a:t>защита проекта на конференции.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проблемы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Чтобы хорошо учиться, не болеть, быть спортивным и выносливым, нужно в первую очередь хорошо питаться. Ведь с пищей наш организм получает питательные вещества, витамины, необходимые химические элементы.</a:t>
            </a:r>
          </a:p>
          <a:p>
            <a:pPr>
              <a:buNone/>
            </a:pPr>
            <a:r>
              <a:rPr lang="ru-RU" dirty="0" smtClean="0"/>
              <a:t>    Так что же мы едим? Получаем ли мы необходимые организму вещества?</a:t>
            </a:r>
            <a:endParaRPr lang="ru-RU" dirty="0"/>
          </a:p>
        </p:txBody>
      </p:sp>
      <p:pic>
        <p:nvPicPr>
          <p:cNvPr id="1026" name="Picture 2" descr="C:\Documents and Settings\Admin\Рабочий стол\пи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6640" y="2500306"/>
            <a:ext cx="4104606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Если мы проанализируем меню школьной столовой и разработаем рекомендации, то к нашим рекомендациям прислушаются работники столовой и пища станет более полезной.</a:t>
            </a:r>
            <a:endParaRPr lang="ru-RU" dirty="0"/>
          </a:p>
        </p:txBody>
      </p:sp>
      <p:pic>
        <p:nvPicPr>
          <p:cNvPr id="2050" name="Picture 2" descr="C:\Documents and Settings\Admin\Рабочий стол\eddf322eb08a9e3a3c106149ab845e43_990x350.708502024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94823"/>
            <a:ext cx="4191000" cy="2391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меню?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Меню́</a:t>
            </a:r>
            <a:r>
              <a:rPr lang="ru-RU" dirty="0" smtClean="0"/>
              <a:t> (фр. </a:t>
            </a:r>
            <a:r>
              <a:rPr lang="ru-RU" dirty="0" err="1" smtClean="0"/>
              <a:t>le</a:t>
            </a:r>
            <a:r>
              <a:rPr lang="ru-RU" dirty="0" smtClean="0"/>
              <a:t> </a:t>
            </a:r>
            <a:r>
              <a:rPr lang="ru-RU" b="1" dirty="0" err="1" smtClean="0"/>
              <a:t>menu</a:t>
            </a:r>
            <a:r>
              <a:rPr lang="ru-RU" dirty="0" smtClean="0"/>
              <a:t>) — перечень блюд и напитков, подаваемых в кафе, ресторане, столовой. </a:t>
            </a:r>
          </a:p>
          <a:p>
            <a:r>
              <a:rPr lang="ru-RU" dirty="0" smtClean="0"/>
              <a:t>Требования к составлению меню излагаются в документе «</a:t>
            </a:r>
            <a:r>
              <a:rPr lang="ru-RU" b="1" dirty="0" smtClean="0"/>
              <a:t>Санитарно-эпидемиологические правила и нормативы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СанПиН</a:t>
            </a:r>
            <a:r>
              <a:rPr lang="ru-RU" b="1" dirty="0" smtClean="0"/>
              <a:t> 2.4.5.2409-08»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3555" name="Picture 3" descr="C:\Documents and Settings\Admin\Рабочий стол\i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2571745"/>
            <a:ext cx="3395220" cy="3158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Мы представляем Меню школьной столовой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357156" y="2071678"/>
          <a:ext cx="8501124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854"/>
                <a:gridCol w="1416854"/>
                <a:gridCol w="1416854"/>
                <a:gridCol w="1416854"/>
                <a:gridCol w="1416854"/>
                <a:gridCol w="1416854"/>
              </a:tblGrid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Понедельник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Вторник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Среда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Четверг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Пятница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Суббота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3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Каша рисовая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Кофейный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Напиток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Хлеб.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Солянка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Сборная  чай  с  сахаром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Каша  пшеничная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Хлеб  чай с сахаром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Рожки  отварные  гуляш   с  мясом  хлеб чай с сахаром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Картофель отварной  винегрет чай с сахаром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Каща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пшенная,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хлеб,чай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конфеты.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357158" y="4265339"/>
          <a:ext cx="8501124" cy="1663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854"/>
                <a:gridCol w="1416854"/>
                <a:gridCol w="1416854"/>
                <a:gridCol w="1416854"/>
                <a:gridCol w="1416854"/>
                <a:gridCol w="1416854"/>
              </a:tblGrid>
              <a:tr h="404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Понедельник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Вторник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Среда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Четверг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Пятница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Суббота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9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Каша пшеничная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Чай с сахаром хлеб, яйцо.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Гречка отварная гуляш с мясом хлеб чай с сахаром.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Пироги с картошкой 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компот.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Каша манная  хлеб чай с сахаром вафли.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Картофель пюре чай с сахаром  рыба обжаренная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 подливе 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хлеб.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Каша ячневая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вафли чай с сахаром.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5720" y="142873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7.11-12.11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385762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14.11 -19.11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Определили список продуктов, которые были использованы для приготовления блюд  и Содержание в них белков, жиров и углеводов </a:t>
            </a:r>
            <a:br>
              <a:rPr lang="ru-RU" sz="2000" b="1" dirty="0" smtClean="0"/>
            </a:br>
            <a:r>
              <a:rPr lang="ru-RU" sz="2000" b="1" dirty="0" smtClean="0"/>
              <a:t> ( в 100 г)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85720" y="1208530"/>
          <a:ext cx="8482040" cy="5456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2886"/>
                <a:gridCol w="1143008"/>
                <a:gridCol w="1214446"/>
                <a:gridCol w="1071570"/>
                <a:gridCol w="1000130"/>
              </a:tblGrid>
              <a:tr h="705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Продукты питания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Белки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Жиры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Углеводы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Ккал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Каша рисовая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Ячневая каша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Манная каша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16,4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Гречневая каша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27,4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137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Каша пшенная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17,2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Масло сливочное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82,5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742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Масло подсолнечное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99,9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Говядина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Картофель варенный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16,5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Вафли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8,2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19,8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53,1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Конфеты шоколадные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39,7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54,6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576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Сахар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99,6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377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Хлеб пшеничный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2,2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246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Яйцо куриное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12,7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11,1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153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8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Капуста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1.9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5,7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Лук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9,3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2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Минтай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15,7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Данные таблицы показывают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Белки мы получаем с мясом, яйцами и рыбой </a:t>
            </a:r>
            <a:endParaRPr lang="ru-RU" dirty="0"/>
          </a:p>
        </p:txBody>
      </p:sp>
      <p:pic>
        <p:nvPicPr>
          <p:cNvPr id="20482" name="Picture 2" descr="C:\Documents and Settings\Admin\Рабочий стол\белк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14686"/>
            <a:ext cx="7858180" cy="3387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401</TotalTime>
  <Words>1092</Words>
  <Application>Microsoft Office PowerPoint</Application>
  <PresentationFormat>Экран (4:3)</PresentationFormat>
  <Paragraphs>350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      Цель  работы – анализ меню школьной столовой.  Для достижения поставленной цели необходимо решить следующие задачи: 1. Изучить и проанализировать литературу по исследуемой проблеме 2. Определить содержание полезных веществ в продуктах питания, используемых для приготовления завтрака в столовой 3. Определить список витаминов, содержание которых не соответствует  нормам  4. Разработать рекомендации по составлению меню   </vt:lpstr>
      <vt:lpstr>Методы</vt:lpstr>
      <vt:lpstr>Актуальность проблемы</vt:lpstr>
      <vt:lpstr>Гипотеза</vt:lpstr>
      <vt:lpstr>Что же такое меню?</vt:lpstr>
      <vt:lpstr>Мы представляем Меню школьной столовой  </vt:lpstr>
      <vt:lpstr>Определили список продуктов, которые были использованы для приготовления блюд  и Содержание в них белков, жиров и углеводов   ( в 100 г)     </vt:lpstr>
      <vt:lpstr>Данные таблицы показывают</vt:lpstr>
      <vt:lpstr>Данные таблицы показывают</vt:lpstr>
      <vt:lpstr>Данные таблицы показывают</vt:lpstr>
      <vt:lpstr>Значение белков, жиров и углеводов</vt:lpstr>
      <vt:lpstr>Определили Содержание витаминов в продуктах питания </vt:lpstr>
      <vt:lpstr>Содержание витаминов в продуктах питания </vt:lpstr>
      <vt:lpstr>Содержание макроэлементов в продуктах питания </vt:lpstr>
      <vt:lpstr>Биологическая роль макроэлементов заключается в следующем: </vt:lpstr>
      <vt:lpstr>Слайд 17</vt:lpstr>
      <vt:lpstr>Среди учащихся школы было проведено анкетирование </vt:lpstr>
      <vt:lpstr>Пожелания учащихся по вопросу организации питания в школе</vt:lpstr>
      <vt:lpstr>В ходе работы Были сделаны следующие выводы:  </vt:lpstr>
      <vt:lpstr>Были сделаны следующие выводы:  </vt:lpstr>
      <vt:lpstr>Были сделаны следующие выводы:</vt:lpstr>
      <vt:lpstr>Рекомендации: </vt:lpstr>
      <vt:lpstr>Слайд 24</vt:lpstr>
      <vt:lpstr>Интернет – сайты: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62</cp:revision>
  <dcterms:created xsi:type="dcterms:W3CDTF">2016-12-07T07:10:36Z</dcterms:created>
  <dcterms:modified xsi:type="dcterms:W3CDTF">2016-12-20T07:23:31Z</dcterms:modified>
</cp:coreProperties>
</file>