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8" r:id="rId7"/>
    <p:sldId id="261" r:id="rId8"/>
    <p:sldId id="262" r:id="rId9"/>
    <p:sldId id="263" r:id="rId10"/>
    <p:sldId id="264" r:id="rId11"/>
    <p:sldId id="265" r:id="rId12"/>
    <p:sldId id="266" r:id="rId13"/>
    <p:sldId id="267" r:id="rId1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55" d="100"/>
          <a:sy n="55" d="100"/>
        </p:scale>
        <p:origin x="614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E31591-D901-4633-B3AF-153A62C9DA6A}" type="datetimeFigureOut">
              <a:rPr lang="ru-RU" smtClean="0"/>
              <a:t>23.01.2018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E8E28F-1753-4012-B85F-96DC9BBDA339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026666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E31591-D901-4633-B3AF-153A62C9DA6A}" type="datetimeFigureOut">
              <a:rPr lang="ru-RU" smtClean="0"/>
              <a:t>23.01.2018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E8E28F-1753-4012-B85F-96DC9BBDA3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80044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E31591-D901-4633-B3AF-153A62C9DA6A}" type="datetimeFigureOut">
              <a:rPr lang="ru-RU" smtClean="0"/>
              <a:t>23.01.2018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E8E28F-1753-4012-B85F-96DC9BBDA3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617542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E31591-D901-4633-B3AF-153A62C9DA6A}" type="datetimeFigureOut">
              <a:rPr lang="ru-RU" smtClean="0"/>
              <a:t>23.01.2018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E8E28F-1753-4012-B85F-96DC9BBDA339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67086973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E31591-D901-4633-B3AF-153A62C9DA6A}" type="datetimeFigureOut">
              <a:rPr lang="ru-RU" smtClean="0"/>
              <a:t>23.01.2018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E8E28F-1753-4012-B85F-96DC9BBDA3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820306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E31591-D901-4633-B3AF-153A62C9DA6A}" type="datetimeFigureOut">
              <a:rPr lang="ru-RU" smtClean="0"/>
              <a:t>23.01.2018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E8E28F-1753-4012-B85F-96DC9BBDA339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94586494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E31591-D901-4633-B3AF-153A62C9DA6A}" type="datetimeFigureOut">
              <a:rPr lang="ru-RU" smtClean="0"/>
              <a:t>23.01.2018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E8E28F-1753-4012-B85F-96DC9BBDA3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136697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E31591-D901-4633-B3AF-153A62C9DA6A}" type="datetimeFigureOut">
              <a:rPr lang="ru-RU" smtClean="0"/>
              <a:t>23.01.2018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E8E28F-1753-4012-B85F-96DC9BBDA3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338463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E31591-D901-4633-B3AF-153A62C9DA6A}" type="datetimeFigureOut">
              <a:rPr lang="ru-RU" smtClean="0"/>
              <a:t>23.01.2018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E8E28F-1753-4012-B85F-96DC9BBDA3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78037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E31591-D901-4633-B3AF-153A62C9DA6A}" type="datetimeFigureOut">
              <a:rPr lang="ru-RU" smtClean="0"/>
              <a:t>23.01.2018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E8E28F-1753-4012-B85F-96DC9BBDA3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50425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E31591-D901-4633-B3AF-153A62C9DA6A}" type="datetimeFigureOut">
              <a:rPr lang="ru-RU" smtClean="0"/>
              <a:t>23.01.2018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E8E28F-1753-4012-B85F-96DC9BBDA3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28493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E31591-D901-4633-B3AF-153A62C9DA6A}" type="datetimeFigureOut">
              <a:rPr lang="ru-RU" smtClean="0"/>
              <a:t>23.01.2018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E8E28F-1753-4012-B85F-96DC9BBDA3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0355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E31591-D901-4633-B3AF-153A62C9DA6A}" type="datetimeFigureOut">
              <a:rPr lang="ru-RU" smtClean="0"/>
              <a:t>23.01.2018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E8E28F-1753-4012-B85F-96DC9BBDA3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90413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E31591-D901-4633-B3AF-153A62C9DA6A}" type="datetimeFigureOut">
              <a:rPr lang="ru-RU" smtClean="0"/>
              <a:t>23.01.2018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E8E28F-1753-4012-B85F-96DC9BBDA3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12376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E31591-D901-4633-B3AF-153A62C9DA6A}" type="datetimeFigureOut">
              <a:rPr lang="ru-RU" smtClean="0"/>
              <a:t>23.01.2018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E8E28F-1753-4012-B85F-96DC9BBDA3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71640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E31591-D901-4633-B3AF-153A62C9DA6A}" type="datetimeFigureOut">
              <a:rPr lang="ru-RU" smtClean="0"/>
              <a:t>23.01.2018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E8E28F-1753-4012-B85F-96DC9BBDA3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92996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E31591-D901-4633-B3AF-153A62C9DA6A}" type="datetimeFigureOut">
              <a:rPr lang="ru-RU" smtClean="0"/>
              <a:t>23.01.2018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E8E28F-1753-4012-B85F-96DC9BBDA3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39353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91E31591-D901-4633-B3AF-153A62C9DA6A}" type="datetimeFigureOut">
              <a:rPr lang="ru-RU" smtClean="0"/>
              <a:t>23.01.2018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29E8E28F-1753-4012-B85F-96DC9BBDA3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080111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D0%A2%D1%80%D0%BE%D0%BB%D0%BB%D1%8C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Relationship Id="rId4" Type="http://schemas.openxmlformats.org/officeDocument/2006/relationships/hyperlink" Target="https://ru.wikipedia.org/wiki/%D0%91%D0%B5%D0%B3%D0%B5%D0%BC%D0%BE%D1%82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9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jpg"/><Relationship Id="rId5" Type="http://schemas.openxmlformats.org/officeDocument/2006/relationships/image" Target="../media/image13.jpg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8000" b="1" dirty="0" err="1"/>
              <a:t>Муми</a:t>
            </a:r>
            <a:r>
              <a:rPr lang="ru-RU" sz="8000" b="1" dirty="0"/>
              <a:t>-тролли</a:t>
            </a:r>
            <a:br>
              <a:rPr lang="ru-RU" sz="8000" b="1" dirty="0"/>
            </a:br>
            <a:endParaRPr lang="ru-RU" sz="80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66800" y="2770910"/>
            <a:ext cx="6018212" cy="1801092"/>
          </a:xfrm>
        </p:spPr>
        <p:txBody>
          <a:bodyPr>
            <a:normAutofit/>
          </a:bodyPr>
          <a:lstStyle/>
          <a:p>
            <a:pPr algn="ctr"/>
            <a:r>
              <a:rPr lang="ru-RU" sz="6600" b="1" i="1" dirty="0" smtClean="0">
                <a:solidFill>
                  <a:srgbClr val="FFFF00"/>
                </a:solidFill>
              </a:rPr>
              <a:t>Туве </a:t>
            </a:r>
            <a:r>
              <a:rPr lang="ru-RU" sz="6600" b="1" i="1" dirty="0" err="1" smtClean="0">
                <a:solidFill>
                  <a:srgbClr val="FFFF00"/>
                </a:solidFill>
              </a:rPr>
              <a:t>Янссон</a:t>
            </a:r>
            <a:endParaRPr lang="ru-RU" sz="6600" b="1" i="1" dirty="0">
              <a:solidFill>
                <a:srgbClr val="FFFF0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4764" y="4572001"/>
            <a:ext cx="8839200" cy="227617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85212" y="398660"/>
            <a:ext cx="2661118" cy="41733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4759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68037" y="484909"/>
            <a:ext cx="4835236" cy="1801091"/>
          </a:xfrm>
        </p:spPr>
        <p:txBody>
          <a:bodyPr>
            <a:normAutofit fontScale="90000"/>
          </a:bodyPr>
          <a:lstStyle/>
          <a:p>
            <a:r>
              <a:rPr lang="ru-RU" sz="4400" b="1" dirty="0" err="1">
                <a:solidFill>
                  <a:srgbClr val="FFFF00"/>
                </a:solidFill>
              </a:rPr>
              <a:t>Снифф</a:t>
            </a:r>
            <a:r>
              <a:rPr lang="ru-RU" dirty="0"/>
              <a:t> - сын зверюшки </a:t>
            </a:r>
            <a:r>
              <a:rPr lang="ru-RU" dirty="0" err="1"/>
              <a:t>Сос</a:t>
            </a:r>
            <a:r>
              <a:rPr lang="ru-RU" dirty="0"/>
              <a:t> и </a:t>
            </a:r>
            <a:r>
              <a:rPr lang="ru-RU" dirty="0" err="1"/>
              <a:t>Шнырька</a:t>
            </a:r>
            <a:r>
              <a:rPr lang="ru-RU" dirty="0"/>
              <a:t>.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890655" y="2507672"/>
            <a:ext cx="3557517" cy="3837709"/>
          </a:xfrm>
        </p:spPr>
        <p:txBody>
          <a:bodyPr>
            <a:noAutofit/>
          </a:bodyPr>
          <a:lstStyle/>
          <a:p>
            <a:r>
              <a:rPr lang="ru-RU" sz="3200" b="1" i="1" dirty="0">
                <a:solidFill>
                  <a:srgbClr val="002060"/>
                </a:solidFill>
              </a:rPr>
              <a:t>Немного жадный, любит поныть... Неравнодушен ко всему яркому и сладкому.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48172" y="263237"/>
            <a:ext cx="3257441" cy="630381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6308" y="2964871"/>
            <a:ext cx="4448039" cy="33805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8576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0836" y="180110"/>
            <a:ext cx="2596479" cy="1330036"/>
          </a:xfrm>
        </p:spPr>
        <p:txBody>
          <a:bodyPr>
            <a:normAutofit fontScale="90000"/>
          </a:bodyPr>
          <a:lstStyle/>
          <a:p>
            <a:r>
              <a:rPr lang="ru-RU" sz="4400" b="1" i="1" dirty="0" err="1">
                <a:solidFill>
                  <a:srgbClr val="FFFF00"/>
                </a:solidFill>
              </a:rPr>
              <a:t>Муми</a:t>
            </a:r>
            <a:r>
              <a:rPr lang="ru-RU" sz="4400" b="1" i="1" dirty="0">
                <a:solidFill>
                  <a:srgbClr val="FFFF00"/>
                </a:solidFill>
              </a:rPr>
              <a:t>-тролли 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707315" y="180110"/>
            <a:ext cx="9304575" cy="3768436"/>
          </a:xfrm>
        </p:spPr>
        <p:txBody>
          <a:bodyPr>
            <a:noAutofit/>
          </a:bodyPr>
          <a:lstStyle/>
          <a:p>
            <a:r>
              <a:rPr lang="ru-RU" sz="3200" b="1" i="1" dirty="0" smtClean="0">
                <a:solidFill>
                  <a:srgbClr val="002060"/>
                </a:solidFill>
              </a:rPr>
              <a:t> </a:t>
            </a:r>
            <a:r>
              <a:rPr lang="ru-RU" sz="3200" b="1" i="1" dirty="0">
                <a:solidFill>
                  <a:srgbClr val="002060"/>
                </a:solidFill>
              </a:rPr>
              <a:t>фантастические существа</a:t>
            </a:r>
            <a:r>
              <a:rPr lang="ru-RU" sz="3200" b="1" i="1" dirty="0" smtClean="0">
                <a:solidFill>
                  <a:srgbClr val="002060"/>
                </a:solidFill>
              </a:rPr>
              <a:t>, </a:t>
            </a:r>
            <a:r>
              <a:rPr lang="ru-RU" sz="3200" b="1" i="1" dirty="0">
                <a:solidFill>
                  <a:srgbClr val="002060"/>
                </a:solidFill>
              </a:rPr>
              <a:t>ведущие вполне человеческий образ жизни</a:t>
            </a:r>
            <a:r>
              <a:rPr lang="ru-RU" sz="3200" b="1" i="1" dirty="0" smtClean="0">
                <a:solidFill>
                  <a:srgbClr val="002060"/>
                </a:solidFill>
              </a:rPr>
              <a:t>. </a:t>
            </a:r>
            <a:r>
              <a:rPr lang="ru-RU" sz="3200" b="1" i="1" dirty="0">
                <a:solidFill>
                  <a:srgbClr val="002060"/>
                </a:solidFill>
              </a:rPr>
              <a:t>Чудо обыкновенной жизни, которое они воспевают, может состояться лишь при одном условии: каждый имеет право быть самим собой, но никто не имеет права думать только о себе.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510" y="4084022"/>
            <a:ext cx="9847768" cy="26014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8215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4294967295"/>
          </p:nvPr>
        </p:nvSpPr>
        <p:spPr>
          <a:xfrm>
            <a:off x="484909" y="0"/>
            <a:ext cx="11388435" cy="2673350"/>
          </a:xfrm>
        </p:spPr>
        <p:txBody>
          <a:bodyPr>
            <a:noAutofit/>
          </a:bodyPr>
          <a:lstStyle/>
          <a:p>
            <a:r>
              <a:rPr lang="ru-RU" sz="3200" b="1" dirty="0">
                <a:solidFill>
                  <a:srgbClr val="002060"/>
                </a:solidFill>
              </a:rPr>
              <a:t>О </a:t>
            </a:r>
            <a:r>
              <a:rPr lang="ru-RU" sz="3200" b="1" dirty="0" err="1" smtClean="0">
                <a:solidFill>
                  <a:srgbClr val="002060"/>
                </a:solidFill>
              </a:rPr>
              <a:t>Хемуле</a:t>
            </a:r>
            <a:r>
              <a:rPr lang="ru-RU" sz="3200" b="1" dirty="0">
                <a:solidFill>
                  <a:srgbClr val="002060"/>
                </a:solidFill>
              </a:rPr>
              <a:t>, </a:t>
            </a:r>
            <a:r>
              <a:rPr lang="ru-RU" sz="3200" b="1" dirty="0" err="1">
                <a:solidFill>
                  <a:srgbClr val="002060"/>
                </a:solidFill>
              </a:rPr>
              <a:t>хатифнаттах</a:t>
            </a:r>
            <a:r>
              <a:rPr lang="ru-RU" sz="3200" b="1" dirty="0">
                <a:solidFill>
                  <a:srgbClr val="002060"/>
                </a:solidFill>
              </a:rPr>
              <a:t>, </a:t>
            </a:r>
            <a:r>
              <a:rPr lang="ru-RU" sz="3200" b="1" dirty="0" smtClean="0">
                <a:solidFill>
                  <a:srgbClr val="002060"/>
                </a:solidFill>
              </a:rPr>
              <a:t>Ондатре</a:t>
            </a:r>
            <a:r>
              <a:rPr lang="ru-RU" sz="3200" b="1" dirty="0">
                <a:solidFill>
                  <a:srgbClr val="002060"/>
                </a:solidFill>
              </a:rPr>
              <a:t>, </a:t>
            </a:r>
            <a:r>
              <a:rPr lang="ru-RU" sz="3200" b="1" dirty="0" err="1" smtClean="0">
                <a:solidFill>
                  <a:srgbClr val="002060"/>
                </a:solidFill>
              </a:rPr>
              <a:t>Филифьенке</a:t>
            </a:r>
            <a:r>
              <a:rPr lang="ru-RU" sz="3200" b="1" dirty="0" smtClean="0">
                <a:solidFill>
                  <a:srgbClr val="002060"/>
                </a:solidFill>
              </a:rPr>
              <a:t> </a:t>
            </a:r>
            <a:r>
              <a:rPr lang="ru-RU" sz="3200" b="1" dirty="0">
                <a:solidFill>
                  <a:srgbClr val="002060"/>
                </a:solidFill>
              </a:rPr>
              <a:t>и других героях сказок </a:t>
            </a:r>
            <a:r>
              <a:rPr lang="ru-RU" sz="3200" b="1" dirty="0" smtClean="0">
                <a:solidFill>
                  <a:srgbClr val="002060"/>
                </a:solidFill>
              </a:rPr>
              <a:t>из долины </a:t>
            </a:r>
            <a:r>
              <a:rPr lang="ru-RU" sz="3200" b="1" dirty="0" err="1" smtClean="0">
                <a:solidFill>
                  <a:srgbClr val="002060"/>
                </a:solidFill>
              </a:rPr>
              <a:t>Муми</a:t>
            </a:r>
            <a:r>
              <a:rPr lang="ru-RU" sz="3200" b="1" dirty="0" smtClean="0">
                <a:solidFill>
                  <a:srgbClr val="002060"/>
                </a:solidFill>
              </a:rPr>
              <a:t>-троллей </a:t>
            </a:r>
            <a:r>
              <a:rPr lang="ru-RU" sz="3200" b="1" dirty="0">
                <a:solidFill>
                  <a:srgbClr val="002060"/>
                </a:solidFill>
              </a:rPr>
              <a:t>вы узнаете, если прочитаете </a:t>
            </a:r>
            <a:r>
              <a:rPr lang="ru-RU" sz="3200" b="1" dirty="0" smtClean="0">
                <a:solidFill>
                  <a:srgbClr val="002060"/>
                </a:solidFill>
              </a:rPr>
              <a:t>эти книги</a:t>
            </a:r>
            <a:endParaRPr lang="ru-RU" sz="3200" b="1" dirty="0">
              <a:solidFill>
                <a:srgbClr val="002060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6025" y="2396836"/>
            <a:ext cx="9528084" cy="43221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7293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61308" y="554183"/>
            <a:ext cx="7057303" cy="872835"/>
          </a:xfrm>
        </p:spPr>
        <p:txBody>
          <a:bodyPr>
            <a:normAutofit/>
          </a:bodyPr>
          <a:lstStyle/>
          <a:p>
            <a:r>
              <a:rPr lang="ru-RU" sz="4000" b="1" i="1" dirty="0" smtClean="0">
                <a:solidFill>
                  <a:srgbClr val="FFFF00"/>
                </a:solidFill>
              </a:rPr>
              <a:t>Спасибо за внимание!</a:t>
            </a:r>
            <a:endParaRPr lang="ru-RU" sz="4000" b="1" i="1" dirty="0">
              <a:solidFill>
                <a:srgbClr val="FFFF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54436" y="4495799"/>
            <a:ext cx="6026728" cy="2237509"/>
          </a:xfrm>
        </p:spPr>
        <p:txBody>
          <a:bodyPr>
            <a:normAutofit lnSpcReduction="10000"/>
          </a:bodyPr>
          <a:lstStyle/>
          <a:p>
            <a:pPr algn="r"/>
            <a:r>
              <a:rPr lang="ru-RU" sz="2400" b="1" i="1" dirty="0" smtClean="0">
                <a:solidFill>
                  <a:srgbClr val="002060"/>
                </a:solidFill>
              </a:rPr>
              <a:t>Презентацию подготовила </a:t>
            </a:r>
          </a:p>
          <a:p>
            <a:pPr algn="r"/>
            <a:r>
              <a:rPr lang="ru-RU" sz="2400" b="1" i="1" dirty="0" smtClean="0">
                <a:solidFill>
                  <a:srgbClr val="002060"/>
                </a:solidFill>
              </a:rPr>
              <a:t>ученица 4-А класса</a:t>
            </a:r>
          </a:p>
          <a:p>
            <a:pPr algn="r"/>
            <a:r>
              <a:rPr lang="ru-RU" sz="2400" b="1" i="1" dirty="0" smtClean="0">
                <a:solidFill>
                  <a:srgbClr val="002060"/>
                </a:solidFill>
              </a:rPr>
              <a:t> МБОУ школа №15 г. Феодосии Республики Крым </a:t>
            </a:r>
          </a:p>
          <a:p>
            <a:pPr algn="r"/>
            <a:r>
              <a:rPr lang="ru-RU" sz="2400" b="1" i="1" dirty="0" smtClean="0">
                <a:solidFill>
                  <a:srgbClr val="002060"/>
                </a:solidFill>
              </a:rPr>
              <a:t>Сысоева Александра</a:t>
            </a:r>
            <a:endParaRPr lang="ru-RU" sz="2400" b="1" i="1" dirty="0">
              <a:solidFill>
                <a:srgbClr val="00206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147" y="1634837"/>
            <a:ext cx="6556605" cy="37112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1471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722812" y="332509"/>
            <a:ext cx="6019800" cy="2258291"/>
          </a:xfrm>
        </p:spPr>
        <p:txBody>
          <a:bodyPr>
            <a:noAutofit/>
          </a:bodyPr>
          <a:lstStyle/>
          <a:p>
            <a:r>
              <a:rPr lang="ru-RU" b="1" dirty="0" err="1" smtClean="0">
                <a:solidFill>
                  <a:schemeClr val="bg1"/>
                </a:solidFill>
              </a:rPr>
              <a:t>Муми</a:t>
            </a:r>
            <a:r>
              <a:rPr lang="ru-RU" b="1" dirty="0" smtClean="0">
                <a:solidFill>
                  <a:schemeClr val="bg1"/>
                </a:solidFill>
              </a:rPr>
              <a:t>-тролли— </a:t>
            </a:r>
            <a:r>
              <a:rPr lang="ru-RU" b="1" dirty="0">
                <a:solidFill>
                  <a:schemeClr val="bg1"/>
                </a:solidFill>
              </a:rPr>
              <a:t>центральные персонажи серии книг финской </a:t>
            </a:r>
            <a:r>
              <a:rPr lang="ru-RU" b="1" dirty="0" err="1">
                <a:solidFill>
                  <a:schemeClr val="bg1"/>
                </a:solidFill>
              </a:rPr>
              <a:t>шведскоязычной</a:t>
            </a:r>
            <a:r>
              <a:rPr lang="ru-RU" b="1" dirty="0">
                <a:solidFill>
                  <a:schemeClr val="bg1"/>
                </a:solidFill>
              </a:rPr>
              <a:t> писательницы Туве </a:t>
            </a:r>
            <a:r>
              <a:rPr lang="ru-RU" b="1" dirty="0" err="1">
                <a:solidFill>
                  <a:schemeClr val="bg1"/>
                </a:solidFill>
              </a:rPr>
              <a:t>Янссон</a:t>
            </a:r>
            <a:r>
              <a:rPr lang="ru-RU" b="1" dirty="0">
                <a:solidFill>
                  <a:schemeClr val="bg1"/>
                </a:solidFill>
              </a:rPr>
              <a:t>.</a:t>
            </a:r>
          </a:p>
        </p:txBody>
      </p:sp>
      <p:pic>
        <p:nvPicPr>
          <p:cNvPr id="7" name="Рисунок 6"/>
          <p:cNvPicPr>
            <a:picLocks noGrp="1" noChangeAspect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14" b="1314"/>
          <a:stretch>
            <a:fillRect/>
          </a:stretch>
        </p:blipFill>
        <p:spPr>
          <a:xfrm>
            <a:off x="293048" y="914400"/>
            <a:ext cx="3976938" cy="5541818"/>
          </a:xfrm>
        </p:spPr>
      </p:pic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4722812" y="2590800"/>
            <a:ext cx="6021388" cy="3713018"/>
          </a:xfrm>
        </p:spPr>
        <p:txBody>
          <a:bodyPr>
            <a:normAutofit/>
          </a:bodyPr>
          <a:lstStyle/>
          <a:p>
            <a:r>
              <a:rPr lang="ru-RU" sz="3200" i="1" dirty="0" err="1">
                <a:solidFill>
                  <a:srgbClr val="FFFF00"/>
                </a:solidFill>
              </a:rPr>
              <a:t>Муми</a:t>
            </a:r>
            <a:r>
              <a:rPr lang="ru-RU" sz="3200" i="1" dirty="0">
                <a:solidFill>
                  <a:srgbClr val="FFFF00"/>
                </a:solidFill>
              </a:rPr>
              <a:t>-тролли — далёкие потомки скандинавских </a:t>
            </a:r>
            <a:r>
              <a:rPr lang="ru-RU" sz="3200" i="1" dirty="0">
                <a:solidFill>
                  <a:srgbClr val="FFFF00"/>
                </a:solidFill>
                <a:hlinkClick r:id="rId3" tooltip="Тролль"/>
              </a:rPr>
              <a:t>троллей</a:t>
            </a:r>
            <a:r>
              <a:rPr lang="ru-RU" sz="3200" i="1" dirty="0">
                <a:solidFill>
                  <a:srgbClr val="FFFF00"/>
                </a:solidFill>
              </a:rPr>
              <a:t>, внешне белые и округлые, с большими мордами</a:t>
            </a:r>
            <a:r>
              <a:rPr lang="ru-RU" sz="3200" i="1" dirty="0" smtClean="0">
                <a:solidFill>
                  <a:srgbClr val="FFFF00"/>
                </a:solidFill>
              </a:rPr>
              <a:t>,</a:t>
            </a:r>
          </a:p>
          <a:p>
            <a:r>
              <a:rPr lang="ru-RU" sz="3200" i="1" dirty="0" smtClean="0">
                <a:solidFill>
                  <a:srgbClr val="FFFF00"/>
                </a:solidFill>
              </a:rPr>
              <a:t> </a:t>
            </a:r>
            <a:r>
              <a:rPr lang="ru-RU" sz="3200" i="1" dirty="0">
                <a:solidFill>
                  <a:srgbClr val="FFFF00"/>
                </a:solidFill>
              </a:rPr>
              <a:t>из-за которых они напоминают </a:t>
            </a:r>
            <a:r>
              <a:rPr lang="ru-RU" sz="3200" i="1" dirty="0">
                <a:solidFill>
                  <a:srgbClr val="FFFF00"/>
                </a:solidFill>
                <a:hlinkClick r:id="rId4" tooltip="Бегемот"/>
              </a:rPr>
              <a:t>бегемотов</a:t>
            </a:r>
            <a:r>
              <a:rPr lang="ru-RU" sz="3200" i="1" dirty="0">
                <a:solidFill>
                  <a:srgbClr val="FFFF00"/>
                </a:solidFill>
              </a:rPr>
              <a:t>. </a:t>
            </a:r>
          </a:p>
        </p:txBody>
      </p:sp>
    </p:spTree>
    <p:extLst>
      <p:ext uri="{BB962C8B-B14F-4D97-AF65-F5344CB8AC3E}">
        <p14:creationId xmlns:p14="http://schemas.microsoft.com/office/powerpoint/2010/main" val="3021861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4294967295"/>
          </p:nvPr>
        </p:nvSpPr>
        <p:spPr>
          <a:xfrm>
            <a:off x="6428508" y="636588"/>
            <a:ext cx="5763491" cy="5321300"/>
          </a:xfrm>
        </p:spPr>
        <p:txBody>
          <a:bodyPr>
            <a:noAutofit/>
          </a:bodyPr>
          <a:lstStyle/>
          <a:p>
            <a:r>
              <a:rPr lang="ru-RU" sz="3200" b="1" i="1" dirty="0">
                <a:solidFill>
                  <a:srgbClr val="002060"/>
                </a:solidFill>
              </a:rPr>
              <a:t>В книгах Туве </a:t>
            </a:r>
            <a:r>
              <a:rPr lang="ru-RU" sz="3200" b="1" i="1" dirty="0" err="1">
                <a:solidFill>
                  <a:srgbClr val="002060"/>
                </a:solidFill>
              </a:rPr>
              <a:t>Янссон</a:t>
            </a:r>
            <a:r>
              <a:rPr lang="ru-RU" sz="3200" b="1" i="1" dirty="0">
                <a:solidFill>
                  <a:srgbClr val="002060"/>
                </a:solidFill>
              </a:rPr>
              <a:t> повествуется </a:t>
            </a:r>
            <a:endParaRPr lang="ru-RU" sz="3200" b="1" i="1" dirty="0" smtClean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ru-RU" sz="3200" b="1" i="1" dirty="0" smtClean="0">
                <a:solidFill>
                  <a:srgbClr val="002060"/>
                </a:solidFill>
              </a:rPr>
              <a:t>об </a:t>
            </a:r>
            <a:r>
              <a:rPr lang="ru-RU" sz="3200" b="1" i="1" dirty="0">
                <a:solidFill>
                  <a:srgbClr val="002060"/>
                </a:solidFill>
              </a:rPr>
              <a:t>одной семье </a:t>
            </a:r>
            <a:r>
              <a:rPr lang="ru-RU" sz="3200" b="1" i="1" dirty="0" err="1">
                <a:solidFill>
                  <a:srgbClr val="002060"/>
                </a:solidFill>
              </a:rPr>
              <a:t>муми</a:t>
            </a:r>
            <a:r>
              <a:rPr lang="ru-RU" sz="3200" b="1" i="1" dirty="0">
                <a:solidFill>
                  <a:srgbClr val="002060"/>
                </a:solidFill>
              </a:rPr>
              <a:t>-троллей — </a:t>
            </a:r>
            <a:r>
              <a:rPr lang="ru-RU" sz="3200" b="1" i="1" dirty="0" err="1">
                <a:solidFill>
                  <a:srgbClr val="002060"/>
                </a:solidFill>
              </a:rPr>
              <a:t>Муми</a:t>
            </a:r>
            <a:r>
              <a:rPr lang="ru-RU" sz="3200" b="1" i="1" dirty="0">
                <a:solidFill>
                  <a:srgbClr val="002060"/>
                </a:solidFill>
              </a:rPr>
              <a:t>-семействе. </a:t>
            </a:r>
            <a:endParaRPr lang="ru-RU" sz="3200" b="1" i="1" dirty="0" smtClean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ru-RU" sz="3200" b="1" i="1" dirty="0" smtClean="0">
                <a:solidFill>
                  <a:srgbClr val="002060"/>
                </a:solidFill>
              </a:rPr>
              <a:t>Эта </a:t>
            </a:r>
            <a:r>
              <a:rPr lang="ru-RU" sz="3200" b="1" i="1" dirty="0">
                <a:solidFill>
                  <a:srgbClr val="002060"/>
                </a:solidFill>
              </a:rPr>
              <a:t>беззаботная и предприимчивая семья живёт в своём </a:t>
            </a:r>
            <a:r>
              <a:rPr lang="ru-RU" sz="3200" b="1" i="1" dirty="0" smtClean="0">
                <a:solidFill>
                  <a:srgbClr val="002060"/>
                </a:solidFill>
              </a:rPr>
              <a:t>доме</a:t>
            </a:r>
          </a:p>
          <a:p>
            <a:pPr marL="0" indent="0">
              <a:buNone/>
            </a:pPr>
            <a:r>
              <a:rPr lang="ru-RU" sz="3200" b="1" i="1" dirty="0" smtClean="0">
                <a:solidFill>
                  <a:srgbClr val="002060"/>
                </a:solidFill>
              </a:rPr>
              <a:t> </a:t>
            </a:r>
            <a:r>
              <a:rPr lang="ru-RU" sz="3200" b="1" i="1" dirty="0">
                <a:solidFill>
                  <a:srgbClr val="002060"/>
                </a:solidFill>
              </a:rPr>
              <a:t>в </a:t>
            </a:r>
            <a:r>
              <a:rPr lang="ru-RU" sz="3200" b="1" i="1" dirty="0" err="1">
                <a:solidFill>
                  <a:srgbClr val="002060"/>
                </a:solidFill>
              </a:rPr>
              <a:t>Муми</a:t>
            </a:r>
            <a:r>
              <a:rPr lang="ru-RU" sz="3200" b="1" i="1" dirty="0">
                <a:solidFill>
                  <a:srgbClr val="002060"/>
                </a:solidFill>
              </a:rPr>
              <a:t>-долине (</a:t>
            </a:r>
            <a:r>
              <a:rPr lang="ru-RU" sz="3200" b="1" i="1" dirty="0" err="1">
                <a:solidFill>
                  <a:srgbClr val="002060"/>
                </a:solidFill>
              </a:rPr>
              <a:t>Мумидол</a:t>
            </a:r>
            <a:r>
              <a:rPr lang="ru-RU" sz="3200" b="1" i="1" dirty="0">
                <a:solidFill>
                  <a:srgbClr val="002060"/>
                </a:solidFill>
              </a:rPr>
              <a:t>)</a:t>
            </a: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524000"/>
            <a:ext cx="5634181" cy="42256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2758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43345" y="152400"/>
            <a:ext cx="11152910" cy="3241965"/>
          </a:xfrm>
        </p:spPr>
        <p:txBody>
          <a:bodyPr>
            <a:normAutofit/>
          </a:bodyPr>
          <a:lstStyle/>
          <a:p>
            <a:r>
              <a:rPr lang="ru-RU" sz="2800" b="1" i="1" dirty="0">
                <a:solidFill>
                  <a:srgbClr val="FFFF00"/>
                </a:solidFill>
              </a:rPr>
              <a:t>Удивительная атмосфера царит в доме </a:t>
            </a:r>
            <a:r>
              <a:rPr lang="ru-RU" sz="2800" b="1" i="1" dirty="0" err="1">
                <a:solidFill>
                  <a:srgbClr val="FFFF00"/>
                </a:solidFill>
              </a:rPr>
              <a:t>Муми</a:t>
            </a:r>
            <a:r>
              <a:rPr lang="ru-RU" sz="2800" b="1" i="1" dirty="0">
                <a:solidFill>
                  <a:srgbClr val="FFFF00"/>
                </a:solidFill>
              </a:rPr>
              <a:t>-троллей и в их Долине. Здесь с распростёртыми объятиями примут любого, кто бы ни пришёл, усадят за стол, уложат спать, оставят жить «насовсем». «</a:t>
            </a:r>
            <a:r>
              <a:rPr lang="ru-RU" sz="2800" b="1" i="1" dirty="0" err="1">
                <a:solidFill>
                  <a:srgbClr val="FFFF00"/>
                </a:solidFill>
              </a:rPr>
              <a:t>Муми</a:t>
            </a:r>
            <a:r>
              <a:rPr lang="ru-RU" sz="2800" b="1" i="1" dirty="0">
                <a:solidFill>
                  <a:srgbClr val="FFFF00"/>
                </a:solidFill>
              </a:rPr>
              <a:t>-папа и </a:t>
            </a:r>
            <a:r>
              <a:rPr lang="ru-RU" sz="2800" b="1" i="1" dirty="0" err="1">
                <a:solidFill>
                  <a:srgbClr val="FFFF00"/>
                </a:solidFill>
              </a:rPr>
              <a:t>Муми</a:t>
            </a:r>
            <a:r>
              <a:rPr lang="ru-RU" sz="2800" b="1" i="1" dirty="0">
                <a:solidFill>
                  <a:srgbClr val="FFFF00"/>
                </a:solidFill>
              </a:rPr>
              <a:t>-мама лишь ставили новые кровати да расширяли обеденный стол».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5234" y="3394364"/>
            <a:ext cx="5832694" cy="3301525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4211" y="3393488"/>
            <a:ext cx="4400407" cy="33024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7770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7091" y="4724400"/>
            <a:ext cx="8941521" cy="1814946"/>
          </a:xfrm>
        </p:spPr>
        <p:txBody>
          <a:bodyPr>
            <a:normAutofit/>
          </a:bodyPr>
          <a:lstStyle/>
          <a:p>
            <a:r>
              <a:rPr lang="ru-RU" sz="2800" b="1" dirty="0">
                <a:solidFill>
                  <a:srgbClr val="002060"/>
                </a:solidFill>
              </a:rPr>
              <a:t>Семья состоит из </a:t>
            </a:r>
            <a:r>
              <a:rPr lang="ru-RU" sz="2800" b="1" dirty="0" err="1">
                <a:solidFill>
                  <a:srgbClr val="002060"/>
                </a:solidFill>
              </a:rPr>
              <a:t>Муми</a:t>
            </a:r>
            <a:r>
              <a:rPr lang="ru-RU" sz="2800" b="1" dirty="0">
                <a:solidFill>
                  <a:srgbClr val="002060"/>
                </a:solidFill>
              </a:rPr>
              <a:t>-мамы, </a:t>
            </a:r>
            <a:r>
              <a:rPr lang="ru-RU" sz="2800" b="1" dirty="0" err="1">
                <a:solidFill>
                  <a:srgbClr val="002060"/>
                </a:solidFill>
              </a:rPr>
              <a:t>Муми</a:t>
            </a:r>
            <a:r>
              <a:rPr lang="ru-RU" sz="2800" b="1" dirty="0">
                <a:solidFill>
                  <a:srgbClr val="002060"/>
                </a:solidFill>
              </a:rPr>
              <a:t>-папы и собственно из самого </a:t>
            </a:r>
            <a:r>
              <a:rPr lang="ru-RU" sz="2800" b="1" dirty="0" err="1">
                <a:solidFill>
                  <a:srgbClr val="002060"/>
                </a:solidFill>
              </a:rPr>
              <a:t>Муми</a:t>
            </a:r>
            <a:r>
              <a:rPr lang="ru-RU" sz="2800" b="1" dirty="0">
                <a:solidFill>
                  <a:srgbClr val="002060"/>
                </a:solidFill>
              </a:rPr>
              <a:t>-тролля.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5526" y="325697"/>
            <a:ext cx="3175009" cy="4155431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65011" y="1108365"/>
            <a:ext cx="3832258" cy="382385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5710" y="116249"/>
            <a:ext cx="3925341" cy="41216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4535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236" y="150061"/>
            <a:ext cx="3726873" cy="286503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9702" y="3347404"/>
            <a:ext cx="2952448" cy="314973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7250" y="2804804"/>
            <a:ext cx="3986095" cy="3439779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99123" y="623455"/>
            <a:ext cx="5943695" cy="3427845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41615" y="4051300"/>
            <a:ext cx="2836169" cy="27641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93524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84211" y="1440873"/>
            <a:ext cx="5467207" cy="5417127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</a:t>
            </a:r>
            <a:r>
              <a:rPr lang="ru-RU" b="1" dirty="0" smtClean="0">
                <a:solidFill>
                  <a:srgbClr val="FFFF00"/>
                </a:solidFill>
              </a:rPr>
              <a:t>Фрекен </a:t>
            </a:r>
            <a:r>
              <a:rPr lang="ru-RU" b="1" dirty="0" err="1" smtClean="0">
                <a:solidFill>
                  <a:srgbClr val="FFFF00"/>
                </a:solidFill>
              </a:rPr>
              <a:t>Снорк</a:t>
            </a:r>
            <a:r>
              <a:rPr lang="ru-RU" b="1" dirty="0" smtClean="0">
                <a:solidFill>
                  <a:srgbClr val="FFFF00"/>
                </a:solidFill>
              </a:rPr>
              <a:t> - сестра </a:t>
            </a:r>
            <a:r>
              <a:rPr lang="ru-RU" b="1" dirty="0" err="1" smtClean="0">
                <a:solidFill>
                  <a:srgbClr val="FFFF00"/>
                </a:solidFill>
              </a:rPr>
              <a:t>Снорка</a:t>
            </a:r>
            <a:r>
              <a:rPr lang="ru-RU" b="1" dirty="0" smtClean="0">
                <a:solidFill>
                  <a:srgbClr val="FFFF00"/>
                </a:solidFill>
              </a:rPr>
              <a:t/>
            </a:r>
            <a:br>
              <a:rPr lang="ru-RU" b="1" dirty="0" smtClean="0">
                <a:solidFill>
                  <a:srgbClr val="FFFF00"/>
                </a:solidFill>
              </a:rPr>
            </a:br>
            <a:r>
              <a:rPr lang="ru-RU" b="1" dirty="0" smtClean="0">
                <a:solidFill>
                  <a:srgbClr val="FFFF00"/>
                </a:solidFill>
              </a:rPr>
              <a:t/>
            </a:r>
            <a:br>
              <a:rPr lang="ru-RU" b="1" dirty="0" smtClean="0">
                <a:solidFill>
                  <a:srgbClr val="FFFF00"/>
                </a:solidFill>
              </a:rPr>
            </a:br>
            <a:r>
              <a:rPr lang="ru-RU" sz="2700" b="1" dirty="0" smtClean="0">
                <a:solidFill>
                  <a:srgbClr val="FFFF00"/>
                </a:solidFill>
              </a:rPr>
              <a:t>Обладательница шелковистой челки и золотого ножного браслета. Любит украшения и крутиться перед зеркалом. Была спасена </a:t>
            </a:r>
            <a:r>
              <a:rPr lang="ru-RU" sz="2700" b="1" dirty="0" err="1" smtClean="0">
                <a:solidFill>
                  <a:srgbClr val="FFFF00"/>
                </a:solidFill>
              </a:rPr>
              <a:t>Муми</a:t>
            </a:r>
            <a:r>
              <a:rPr lang="ru-RU" sz="2700" b="1" dirty="0" smtClean="0">
                <a:solidFill>
                  <a:srgbClr val="FFFF00"/>
                </a:solidFill>
              </a:rPr>
              <a:t>-Троллем от хищного куста</a:t>
            </a:r>
            <a:br>
              <a:rPr lang="ru-RU" sz="2700" b="1" dirty="0" smtClean="0">
                <a:solidFill>
                  <a:srgbClr val="FFFF00"/>
                </a:solidFill>
              </a:rPr>
            </a:br>
            <a:r>
              <a:rPr lang="ru-RU" sz="2700" b="1" dirty="0" smtClean="0">
                <a:solidFill>
                  <a:srgbClr val="FFFF00"/>
                </a:solidFill>
              </a:rPr>
              <a:t/>
            </a:r>
            <a:br>
              <a:rPr lang="ru-RU" sz="2700" b="1" dirty="0" smtClean="0">
                <a:solidFill>
                  <a:srgbClr val="FFFF00"/>
                </a:solidFill>
              </a:rPr>
            </a:br>
            <a:endParaRPr lang="ru-RU" sz="2700" b="1" dirty="0">
              <a:solidFill>
                <a:srgbClr val="FFFF00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54182" y="290946"/>
            <a:ext cx="11166763" cy="1357746"/>
          </a:xfrm>
        </p:spPr>
        <p:txBody>
          <a:bodyPr>
            <a:normAutofit fontScale="92500"/>
          </a:bodyPr>
          <a:lstStyle/>
          <a:p>
            <a:r>
              <a:rPr lang="ru-RU" sz="3200" b="1" dirty="0" smtClean="0">
                <a:solidFill>
                  <a:srgbClr val="002060"/>
                </a:solidFill>
              </a:rPr>
              <a:t>Другие персонажи</a:t>
            </a:r>
            <a:r>
              <a:rPr lang="ru-RU" sz="3200" b="1" dirty="0">
                <a:solidFill>
                  <a:srgbClr val="002060"/>
                </a:solidFill>
              </a:rPr>
              <a:t>, которые присутствуют более чем в одной книге, и которые живут с </a:t>
            </a:r>
            <a:r>
              <a:rPr lang="ru-RU" sz="3200" b="1" dirty="0" err="1" smtClean="0">
                <a:solidFill>
                  <a:srgbClr val="002060"/>
                </a:solidFill>
              </a:rPr>
              <a:t>Муми</a:t>
            </a:r>
            <a:r>
              <a:rPr lang="ru-RU" sz="3200" b="1" dirty="0" smtClean="0">
                <a:solidFill>
                  <a:srgbClr val="002060"/>
                </a:solidFill>
              </a:rPr>
              <a:t>-семьёй – это…</a:t>
            </a:r>
            <a:endParaRPr lang="ru-RU" sz="3200" b="1" dirty="0">
              <a:solidFill>
                <a:srgbClr val="002060"/>
              </a:solidFill>
            </a:endParaRPr>
          </a:p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99563" y="1440873"/>
            <a:ext cx="3740727" cy="53438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5986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0327" y="360218"/>
            <a:ext cx="4835237" cy="1094509"/>
          </a:xfrm>
        </p:spPr>
        <p:txBody>
          <a:bodyPr>
            <a:normAutofit/>
          </a:bodyPr>
          <a:lstStyle/>
          <a:p>
            <a:r>
              <a:rPr lang="ru-RU" sz="4400" b="1" i="1" dirty="0">
                <a:solidFill>
                  <a:srgbClr val="FFFF00"/>
                </a:solidFill>
              </a:rPr>
              <a:t>Малышка </a:t>
            </a:r>
            <a:r>
              <a:rPr lang="ru-RU" sz="4400" b="1" i="1" dirty="0" smtClean="0">
                <a:solidFill>
                  <a:srgbClr val="FFFF00"/>
                </a:solidFill>
              </a:rPr>
              <a:t>Мю</a:t>
            </a:r>
            <a:endParaRPr lang="ru-RU" sz="4400" b="1" i="1" dirty="0">
              <a:solidFill>
                <a:srgbClr val="FFFF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32509" y="1704109"/>
            <a:ext cx="5043055" cy="4290291"/>
          </a:xfrm>
        </p:spPr>
        <p:txBody>
          <a:bodyPr/>
          <a:lstStyle/>
          <a:p>
            <a:r>
              <a:rPr lang="ru-RU" sz="2800" dirty="0">
                <a:solidFill>
                  <a:srgbClr val="002060"/>
                </a:solidFill>
              </a:rPr>
              <a:t>Малышка Мю - дочь </a:t>
            </a:r>
            <a:r>
              <a:rPr lang="ru-RU" sz="2800" dirty="0" err="1" smtClean="0">
                <a:solidFill>
                  <a:srgbClr val="002060"/>
                </a:solidFill>
              </a:rPr>
              <a:t>Мюмлы</a:t>
            </a:r>
            <a:r>
              <a:rPr lang="ru-RU" sz="2800" dirty="0" smtClean="0">
                <a:solidFill>
                  <a:srgbClr val="002060"/>
                </a:solidFill>
              </a:rPr>
              <a:t>-мамы, </a:t>
            </a:r>
            <a:r>
              <a:rPr lang="ru-RU" sz="2800" dirty="0">
                <a:solidFill>
                  <a:srgbClr val="002060"/>
                </a:solidFill>
              </a:rPr>
              <a:t>сестра </a:t>
            </a:r>
            <a:r>
              <a:rPr lang="ru-RU" sz="2800" dirty="0" err="1">
                <a:solidFill>
                  <a:srgbClr val="002060"/>
                </a:solidFill>
              </a:rPr>
              <a:t>Снусмумрика</a:t>
            </a:r>
            <a:r>
              <a:rPr lang="ru-RU" sz="2800" dirty="0">
                <a:solidFill>
                  <a:srgbClr val="002060"/>
                </a:solidFill>
              </a:rPr>
              <a:t>. </a:t>
            </a:r>
            <a:endParaRPr lang="ru-RU" sz="2800" dirty="0" smtClean="0">
              <a:solidFill>
                <a:srgbClr val="002060"/>
              </a:solidFill>
            </a:endParaRPr>
          </a:p>
          <a:p>
            <a:r>
              <a:rPr lang="ru-RU" sz="2800" dirty="0" smtClean="0">
                <a:solidFill>
                  <a:srgbClr val="002060"/>
                </a:solidFill>
              </a:rPr>
              <a:t>Самая </a:t>
            </a:r>
            <a:r>
              <a:rPr lang="ru-RU" sz="2800" dirty="0">
                <a:solidFill>
                  <a:srgbClr val="002060"/>
                </a:solidFill>
              </a:rPr>
              <a:t>маленькая </a:t>
            </a:r>
            <a:r>
              <a:rPr lang="ru-RU" sz="2800" dirty="0" err="1">
                <a:solidFill>
                  <a:srgbClr val="002060"/>
                </a:solidFill>
              </a:rPr>
              <a:t>мюмла</a:t>
            </a:r>
            <a:r>
              <a:rPr lang="ru-RU" sz="2800" dirty="0">
                <a:solidFill>
                  <a:srgbClr val="002060"/>
                </a:solidFill>
              </a:rPr>
              <a:t> на свете. Крайне ехидная и язвительная, но не со зла, </a:t>
            </a:r>
            <a:r>
              <a:rPr lang="ru-RU" sz="2800" dirty="0" smtClean="0">
                <a:solidFill>
                  <a:srgbClr val="002060"/>
                </a:solidFill>
              </a:rPr>
              <a:t>а </a:t>
            </a:r>
            <a:r>
              <a:rPr lang="ru-RU" sz="2800" dirty="0">
                <a:solidFill>
                  <a:srgbClr val="002060"/>
                </a:solidFill>
              </a:rPr>
              <a:t>потому, что не видит причины быть другой.</a:t>
            </a:r>
          </a:p>
          <a:p>
            <a:endParaRPr lang="ru-RU" sz="2800" dirty="0">
              <a:solidFill>
                <a:srgbClr val="002060"/>
              </a:solidFill>
            </a:endParaRP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3527" y="249380"/>
            <a:ext cx="4329544" cy="2886363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2167" y="3284825"/>
            <a:ext cx="4752975" cy="3419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832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1055" y="166256"/>
            <a:ext cx="4655127" cy="886689"/>
          </a:xfrm>
        </p:spPr>
        <p:txBody>
          <a:bodyPr>
            <a:normAutofit/>
          </a:bodyPr>
          <a:lstStyle/>
          <a:p>
            <a:r>
              <a:rPr lang="ru-RU" sz="4400" b="1" i="1" dirty="0" err="1" smtClean="0">
                <a:solidFill>
                  <a:srgbClr val="FFFF00"/>
                </a:solidFill>
              </a:rPr>
              <a:t>Снусмумрик</a:t>
            </a:r>
            <a:endParaRPr lang="ru-RU" sz="4400" b="1" i="1" dirty="0">
              <a:solidFill>
                <a:srgbClr val="FFFF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49383" y="1205345"/>
            <a:ext cx="5915890" cy="5417128"/>
          </a:xfrm>
        </p:spPr>
        <p:txBody>
          <a:bodyPr>
            <a:normAutofit/>
          </a:bodyPr>
          <a:lstStyle/>
          <a:p>
            <a:r>
              <a:rPr lang="ru-RU" sz="2800" dirty="0" err="1">
                <a:solidFill>
                  <a:srgbClr val="002060"/>
                </a:solidFill>
              </a:rPr>
              <a:t>Снусмумрик</a:t>
            </a:r>
            <a:r>
              <a:rPr lang="ru-RU" sz="2800" dirty="0">
                <a:solidFill>
                  <a:srgbClr val="002060"/>
                </a:solidFill>
              </a:rPr>
              <a:t> - сын </a:t>
            </a:r>
            <a:r>
              <a:rPr lang="ru-RU" sz="2800" dirty="0" err="1" smtClean="0">
                <a:solidFill>
                  <a:srgbClr val="002060"/>
                </a:solidFill>
              </a:rPr>
              <a:t>Мюмлы</a:t>
            </a:r>
            <a:r>
              <a:rPr lang="ru-RU" sz="2800" dirty="0" smtClean="0">
                <a:solidFill>
                  <a:srgbClr val="002060"/>
                </a:solidFill>
              </a:rPr>
              <a:t>-мамы, брат </a:t>
            </a:r>
            <a:r>
              <a:rPr lang="ru-RU" sz="2800" dirty="0">
                <a:solidFill>
                  <a:srgbClr val="002060"/>
                </a:solidFill>
              </a:rPr>
              <a:t>Малышки Мю. Птица вольная. Неутомимый искатель приключений. </a:t>
            </a:r>
            <a:endParaRPr lang="ru-RU" sz="2800" dirty="0" smtClean="0">
              <a:solidFill>
                <a:srgbClr val="002060"/>
              </a:solidFill>
            </a:endParaRPr>
          </a:p>
          <a:p>
            <a:r>
              <a:rPr lang="ru-RU" sz="2800" dirty="0" smtClean="0">
                <a:solidFill>
                  <a:srgbClr val="002060"/>
                </a:solidFill>
              </a:rPr>
              <a:t>Любит </a:t>
            </a:r>
            <a:r>
              <a:rPr lang="ru-RU" sz="2800" dirty="0">
                <a:solidFill>
                  <a:srgbClr val="002060"/>
                </a:solidFill>
              </a:rPr>
              <a:t>выкурить трубочку и поиграть на губной гармошке. Не любит запрещающих табличек, дома и сторожа парка. Каждое лето проводит в </a:t>
            </a:r>
            <a:r>
              <a:rPr lang="ru-RU" sz="2800" dirty="0" err="1">
                <a:solidFill>
                  <a:srgbClr val="002060"/>
                </a:solidFill>
              </a:rPr>
              <a:t>Мумидоле</a:t>
            </a:r>
            <a:r>
              <a:rPr lang="ru-RU" sz="2800" dirty="0">
                <a:solidFill>
                  <a:srgbClr val="002060"/>
                </a:solidFill>
              </a:rPr>
              <a:t>, а осенью уходит в далекие края.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58691" y="166256"/>
            <a:ext cx="4567380" cy="342553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76489" y="3197852"/>
            <a:ext cx="3699163" cy="35216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305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Сектор">
  <a:themeElements>
    <a:clrScheme name="Сектор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Сектор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ектор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117</TotalTime>
  <Words>321</Words>
  <Application>Microsoft Office PowerPoint</Application>
  <PresentationFormat>Широкоэкранный</PresentationFormat>
  <Paragraphs>29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6" baseType="lpstr">
      <vt:lpstr>Century Gothic</vt:lpstr>
      <vt:lpstr>Wingdings 3</vt:lpstr>
      <vt:lpstr>Сектор</vt:lpstr>
      <vt:lpstr>Муми-тролли </vt:lpstr>
      <vt:lpstr>Муми-тролли— центральные персонажи серии книг финской шведскоязычной писательницы Туве Янссон.</vt:lpstr>
      <vt:lpstr>Презентация PowerPoint</vt:lpstr>
      <vt:lpstr>Удивительная атмосфера царит в доме Муми-троллей и в их Долине. Здесь с распростёртыми объятиями примут любого, кто бы ни пришёл, усадят за стол, уложат спать, оставят жить «насовсем». «Муми-папа и Муми-мама лишь ставили новые кровати да расширяли обеденный стол».</vt:lpstr>
      <vt:lpstr>Семья состоит из Муми-мамы, Муми-папы и собственно из самого Муми-тролля.</vt:lpstr>
      <vt:lpstr>Презентация PowerPoint</vt:lpstr>
      <vt:lpstr> Фрекен Снорк - сестра Снорка  Обладательница шелковистой челки и золотого ножного браслета. Любит украшения и крутиться перед зеркалом. Была спасена Муми-Троллем от хищного куста  </vt:lpstr>
      <vt:lpstr>Малышка Мю</vt:lpstr>
      <vt:lpstr>Снусмумрик</vt:lpstr>
      <vt:lpstr>Снифф - сын зверюшки Сос и Шнырька.</vt:lpstr>
      <vt:lpstr>Муми-тролли </vt:lpstr>
      <vt:lpstr>Презентация PowerPoint</vt:lpstr>
      <vt:lpstr>Спасибо за внимание!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Муми-тролли</dc:title>
  <dc:creator>Home</dc:creator>
  <cp:lastModifiedBy>Home</cp:lastModifiedBy>
  <cp:revision>10</cp:revision>
  <dcterms:created xsi:type="dcterms:W3CDTF">2018-01-22T19:20:07Z</dcterms:created>
  <dcterms:modified xsi:type="dcterms:W3CDTF">2018-01-23T17:08:39Z</dcterms:modified>
</cp:coreProperties>
</file>