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9" r:id="rId11"/>
    <p:sldId id="270" r:id="rId12"/>
    <p:sldId id="271" r:id="rId13"/>
    <p:sldId id="272" r:id="rId14"/>
    <p:sldId id="273" r:id="rId15"/>
    <p:sldId id="274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60CB-5E50-4AFD-A05F-9809BFD9E909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FADE26-2B31-4EB3-9D97-128277AF4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60CB-5E50-4AFD-A05F-9809BFD9E909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DE26-2B31-4EB3-9D97-128277AF4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60CB-5E50-4AFD-A05F-9809BFD9E909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DE26-2B31-4EB3-9D97-128277AF4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60CB-5E50-4AFD-A05F-9809BFD9E909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FADE26-2B31-4EB3-9D97-128277AF4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60CB-5E50-4AFD-A05F-9809BFD9E909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DE26-2B31-4EB3-9D97-128277AF4B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60CB-5E50-4AFD-A05F-9809BFD9E909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DE26-2B31-4EB3-9D97-128277AF4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60CB-5E50-4AFD-A05F-9809BFD9E909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FADE26-2B31-4EB3-9D97-128277AF4B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60CB-5E50-4AFD-A05F-9809BFD9E909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DE26-2B31-4EB3-9D97-128277AF4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60CB-5E50-4AFD-A05F-9809BFD9E909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DE26-2B31-4EB3-9D97-128277AF4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60CB-5E50-4AFD-A05F-9809BFD9E909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DE26-2B31-4EB3-9D97-128277AF4B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60CB-5E50-4AFD-A05F-9809BFD9E909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DE26-2B31-4EB3-9D97-128277AF4B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ACE60CB-5E50-4AFD-A05F-9809BFD9E909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FADE26-2B31-4EB3-9D97-128277AF4B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568952" cy="2570584"/>
          </a:xfrm>
        </p:spPr>
        <p:txBody>
          <a:bodyPr>
            <a:noAutofit/>
          </a:bodyPr>
          <a:lstStyle/>
          <a:p>
            <a:r>
              <a:rPr lang="ru-RU" sz="4000" dirty="0"/>
              <a:t>Омофоны – загадка всех языков мира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32040" y="5589240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ученик </a:t>
            </a:r>
            <a:r>
              <a:rPr lang="ru-RU" dirty="0"/>
              <a:t>7</a:t>
            </a:r>
            <a:r>
              <a:rPr lang="ru-RU" dirty="0" smtClean="0"/>
              <a:t> «А» класса</a:t>
            </a:r>
          </a:p>
          <a:p>
            <a:r>
              <a:rPr lang="ru-RU" dirty="0" err="1" smtClean="0"/>
              <a:t>Унженин</a:t>
            </a:r>
            <a:r>
              <a:rPr lang="ru-RU" dirty="0" smtClean="0"/>
              <a:t> Дмитрий </a:t>
            </a:r>
          </a:p>
          <a:p>
            <a:r>
              <a:rPr lang="ru-RU" dirty="0" smtClean="0"/>
              <a:t>Учитель: Халилова Э. Р.</a:t>
            </a: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08920"/>
            <a:ext cx="474345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8919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784887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Омофоны испанского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языка</a:t>
            </a: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 Так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как слова испанского языка фонетически разнообразны по написанию, чем в английском языке, то в испанском существует гораздо меньше омофонов - слов, которые по звучанию схожи, но по написанию. различаются. Но испанские омофоны и омонимы действительно существуют, и полезно их изучить.</a:t>
            </a: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  Некоторые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испанские омофоны пишутся одинаково, за исключением того, что одно из слов содержит акцент, чтобы отличить это слово от другого. Например,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el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определенный артикль, который обычно означает и местоимение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él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написано одинаково за исключением акцента. Есть также одинаково произносимые слова из-за непроизносимого h.</a:t>
            </a:r>
          </a:p>
        </p:txBody>
      </p:sp>
    </p:spTree>
    <p:extLst>
      <p:ext uri="{BB962C8B-B14F-4D97-AF65-F5344CB8AC3E}">
        <p14:creationId xmlns:p14="http://schemas.microsoft.com/office/powerpoint/2010/main" xmlns="" val="154543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57033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*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cazo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кастрюля),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cazo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форма от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cazar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охотиться)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*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буква «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c»), se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местоимение),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sé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форма от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saber,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знать)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*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cebo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корм),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sebo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сало)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*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cegar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слепнуть),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segar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срезать, косить)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*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cepa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вино),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sepa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форма от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saber,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знать)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*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cerrar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закрывать),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serrar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пилить)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*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cesión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передача, уступка),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sesión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собрание)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*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cesto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корзина),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sexto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шестой)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*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cien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сто),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sien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висок)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*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ciento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(100),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siento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форма от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sentir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чувствовать)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*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cima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вершина),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sima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пропасть)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41168"/>
            <a:ext cx="19018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6676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2"/>
            <a:ext cx="71105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Омофоны во французском языке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Во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французском языке существует огромное множество слов или словоформ, не различающихся в произношении (одна из основных причин совпадения произношения в том, что во французском не читаются многие конечные буквы). Встречаются не только пары, но и ряды омофонов, состоящие из трех – шести слов. 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1772" y="4005064"/>
            <a:ext cx="428625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7611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3265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Приведем примеры омофонов обоих типов: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pain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хлеб' –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pin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сосна';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soie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шёлк'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soi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себя'; 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е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re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мать'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mer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море'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maire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мэр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';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е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re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отец'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paire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пара'–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pair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чётный';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червь'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verre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стекло'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vers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стихи'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vert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зелёный'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vair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беличий мех';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salle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зал', 'грязная'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sal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е 'грязный';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place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место', 'кладу'–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placent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кладут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';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quel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какой'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quelle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какая'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quels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какие (м. р.)'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quelles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какие (ж. р.)'. 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653136"/>
            <a:ext cx="2883851" cy="2037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440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61744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Омофоны в немецком языке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Примеры из немецкого языка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wer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кто'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Wehr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защита',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Mahl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еда' –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Mal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раз',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Moor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болото' –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Mohr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мавр',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Lied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песня' –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Lid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веко',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Leib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тело'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Laib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каравай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',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heute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сегодня' –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H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е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ute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кожи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',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Stadt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город'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statt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вместо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',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fiel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упал' –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viel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'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много'.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07698"/>
            <a:ext cx="3480048" cy="2778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3195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Омофоны в китайском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языке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Вся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китайская культура пронизана идеей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омофонии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 (</a:t>
            </a:r>
            <a:r>
              <a:rPr lang="ja-JP" altLang="en-US" sz="2400" dirty="0" smtClean="0">
                <a:latin typeface="Arial" pitchFamily="34" charset="0"/>
                <a:cs typeface="Arial" pitchFamily="34" charset="0"/>
              </a:rPr>
              <a:t>谐</a:t>
            </a:r>
            <a:r>
              <a:rPr lang="ja-JP" altLang="en-US" sz="2400" dirty="0">
                <a:latin typeface="Arial" pitchFamily="34" charset="0"/>
                <a:cs typeface="Arial" pitchFamily="34" charset="0"/>
              </a:rPr>
              <a:t>音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xiéyīn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).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 ней связаны многочисленные обычаи и обряды, которым жители Поднебесной стараются до сих пор следовать.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     Так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в Праздник весны – китайский Новый год, принято на дверь вешать перевернутый иероглиф «счастье» </a:t>
            </a:r>
            <a:r>
              <a:rPr lang="ja-JP" altLang="en-US" sz="2400" dirty="0">
                <a:latin typeface="Arial" pitchFamily="34" charset="0"/>
                <a:cs typeface="Arial" pitchFamily="34" charset="0"/>
              </a:rPr>
              <a:t>福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fú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по-китайски «счастье перевернулось» </a:t>
            </a:r>
            <a:r>
              <a:rPr lang="ja-JP" altLang="en-US" sz="2400" dirty="0">
                <a:latin typeface="Arial" pitchFamily="34" charset="0"/>
                <a:cs typeface="Arial" pitchFamily="34" charset="0"/>
              </a:rPr>
              <a:t>福倒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fú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dào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звучит так же, как «счастье приходит» </a:t>
            </a:r>
            <a:r>
              <a:rPr lang="ja-JP" altLang="en-US" sz="2400" dirty="0">
                <a:latin typeface="Arial" pitchFamily="34" charset="0"/>
                <a:cs typeface="Arial" pitchFamily="34" charset="0"/>
              </a:rPr>
              <a:t>福到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fú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dào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На новогоднем столе должна быть рыба </a:t>
            </a:r>
            <a:r>
              <a:rPr lang="ja-JP" altLang="en-US" sz="2400" dirty="0">
                <a:latin typeface="Arial" pitchFamily="34" charset="0"/>
                <a:cs typeface="Arial" pitchFamily="34" charset="0"/>
              </a:rPr>
              <a:t>鱼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yú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которая символизирует собой достаток, излишки </a:t>
            </a:r>
            <a:r>
              <a:rPr lang="ja-JP" altLang="en-US" sz="2400" dirty="0">
                <a:latin typeface="Arial" pitchFamily="34" charset="0"/>
                <a:cs typeface="Arial" pitchFamily="34" charset="0"/>
              </a:rPr>
              <a:t>余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yú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курица </a:t>
            </a:r>
            <a:r>
              <a:rPr lang="ja-JP" altLang="en-US" sz="2400" dirty="0">
                <a:latin typeface="Arial" pitchFamily="34" charset="0"/>
                <a:cs typeface="Arial" pitchFamily="34" charset="0"/>
              </a:rPr>
              <a:t>鸡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jī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что значит удача </a:t>
            </a:r>
            <a:r>
              <a:rPr lang="ja-JP" altLang="en-US" sz="2400" dirty="0">
                <a:latin typeface="Arial" pitchFamily="34" charset="0"/>
                <a:cs typeface="Arial" pitchFamily="34" charset="0"/>
              </a:rPr>
              <a:t>吉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jí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торт из клейкого риса </a:t>
            </a:r>
            <a:r>
              <a:rPr lang="ja-JP" altLang="en-US" sz="2400" dirty="0">
                <a:latin typeface="Arial" pitchFamily="34" charset="0"/>
                <a:cs typeface="Arial" pitchFamily="34" charset="0"/>
              </a:rPr>
              <a:t>黏糕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nián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gāo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–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следующий год будет выше, лучше предыдущего </a:t>
            </a:r>
            <a:r>
              <a:rPr lang="ja-JP" altLang="en-US" sz="2400" dirty="0">
                <a:latin typeface="Arial" pitchFamily="34" charset="0"/>
                <a:cs typeface="Arial" pitchFamily="34" charset="0"/>
              </a:rPr>
              <a:t>年高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nián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gāo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469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26266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Итак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омофоны - это слова, которые мы произносим одинаково, но вот пишем по-разному, а смысл в каждое из них вкладываем кардинально иной. Носителям языка трудно запутаться в подобного рода фонетических двусмысленностях, а вот для изучающих язык как иностранный омофоны могут стать серьезной проблемой. </a:t>
            </a:r>
          </a:p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     Таким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образом, омофоны в родном языке — это чаще всего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неразличение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значений (не понятно, что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 у с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л ы ш а н о), а в иностранном —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неразличение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звучания (не понятно, как  с к а з а н о).</a:t>
            </a:r>
          </a:p>
          <a:p>
            <a:pPr algn="just"/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637" y="4579020"/>
            <a:ext cx="2068539" cy="2093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5" y="4513209"/>
            <a:ext cx="3096344" cy="2159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5522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391" y="1628800"/>
            <a:ext cx="8686800" cy="481136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русском языкознании есть немало интересных явлений, которые ставят школьников и студентов в тупик.  Одним из таковых по праву считаются омофоны.  Для меня – это самая настоящая загадка. Давайте разберемся, что это такое, рассмотрим конкретные примеры и научимся пользоваться этим языковым явлением себе на пользу. Ведь чем богаче и многообразнее речь человека, тем больше у него шансов с отличием окончить школу, поступить в желаемый вуз, найти достойную работу и обеспечить себе благополучие. 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8098" y="22354"/>
            <a:ext cx="2185927" cy="1300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339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908720"/>
            <a:ext cx="7272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Цель исследования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: определить существующие различия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между омофонами в русском языке и омофонами в иностранных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языках.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Актуальность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данной работы состоит в том, что данная проблема имеет место не только в русском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языке,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но и почти во всех язык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мира.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88278"/>
            <a:ext cx="3240360" cy="243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5544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2889" y="404664"/>
            <a:ext cx="80648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: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. Узнать сущность такого явления языка как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омонимия.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2. Изучить факторы, влияющие на появление в языке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омофонов.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3. Определить особенности омофонов различных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языков.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55090"/>
            <a:ext cx="3954016" cy="296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5264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91533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Факторы, влияющие на появление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омофонов.</a:t>
            </a: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    Как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известно, звуковые закономерности довольно часто приводят к совпадению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слов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в отдельных формах. Шведский лингвист Стефан Ульман, говоря о роли фонологического фактора в образовании омонимов вообще, высказывает весьма интересную мысль: «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Факторы, определяющие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сферу действия омонимии, являются ясными и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точными; они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присущи фонологической структуре каждого языка.  Решающее значение имеет длина слова: чем короче слово, тем скорее оно может совпадать с другим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словом».</a:t>
            </a: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 Другие фонологические факторы, такие, например, как структура слога или начальные звуковые комплексы, также  влияют на омонимию. </a:t>
            </a:r>
          </a:p>
          <a:p>
            <a:pPr algn="just"/>
            <a:r>
              <a:rPr lang="ru-RU" sz="2200" dirty="0">
                <a:latin typeface="Arial" pitchFamily="34" charset="0"/>
                <a:cs typeface="Arial" pitchFamily="34" charset="0"/>
              </a:rPr>
              <a:t>      Э.В. Кузнецова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указывает: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«Звуковые закономерности, в частности живые позиционные чередования звуков, действующие в современном русском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языке,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и раньше, и сейчас приводят к совпадению слов в отдельных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формах».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353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5846"/>
            <a:ext cx="828092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возникновении таких произносительных омонимов можно видеть результаты воздействия  на лексическую систему закономерностей фонологического уровня.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 В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самом деле, живые позиционные чередования звуков, действующие в русском языке, английском и испанском, приводят к совпадению слов в отдельных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формах: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 оглушение звонких согласных в  конце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слова: 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молод - молот, луг –лук, труд – трут, гриб – грипп, рог – рок , порог – порок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пруд – прут, плод – плот, код – кот, стог – сток, мог – мок и т.д.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б)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неразличение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гласных о и а, е и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 безударном положении: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сторожил – старожил , барон – борон, волы – валы, леса – лиса,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прибывать – пребывать.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в)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непроизнесение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согласных: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костный –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косный.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970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73265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Отличительные особенности омофонов от других языковых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явлений</a:t>
            </a: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Омонимы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— это слова, относящиеся к одной части речи, полностью совпадающие по написанию и звучанию, но различные по своему лексическому значению, например: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* посол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огурцов — посол страны;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* гребень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волны — гребень в косе;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* очки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 игре — очки в красивой оправе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Омофоны — это одинаково звучащие слова, но имеющие разное значение и написание. Из этого следует, что омофонами могут быть слова разных частей речи, в чем и есть их отличие от полных омонимов.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36912"/>
            <a:ext cx="2259136" cy="1790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557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5463" y="188640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Омофоны в английском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языке</a:t>
            </a: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Изучающим английский язык тоже часто приходилось быть в затруднительном положении из-за  встреч с омофонами. Это происходит от того, что слышимые одинаково гласные и согласные звуки в этом наречии на письме обозначаются совсем различными буквами. Омофоны в английском же языке являются нормой и встречаются довольно часто, чем нередко ставят в тупик изучающих этот прекрасный язык.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509120"/>
            <a:ext cx="3286125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1255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3995" y="3573016"/>
            <a:ext cx="5040560" cy="2986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5892"/>
            <a:ext cx="4608512" cy="2898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2421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1348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Mamed</cp:lastModifiedBy>
  <cp:revision>17</cp:revision>
  <dcterms:created xsi:type="dcterms:W3CDTF">2016-12-05T19:47:50Z</dcterms:created>
  <dcterms:modified xsi:type="dcterms:W3CDTF">2018-01-27T11:44:36Z</dcterms:modified>
</cp:coreProperties>
</file>