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87" autoAdjust="0"/>
    <p:restoredTop sz="94660"/>
  </p:normalViewPr>
  <p:slideViewPr>
    <p:cSldViewPr>
      <p:cViewPr varScale="1">
        <p:scale>
          <a:sx n="69" d="100"/>
          <a:sy n="69" d="100"/>
        </p:scale>
        <p:origin x="-14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74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765175"/>
            <a:ext cx="8675688" cy="4679950"/>
          </a:xfrm>
        </p:spPr>
        <p:txBody>
          <a:bodyPr/>
          <a:lstStyle/>
          <a:p>
            <a:pPr eaLnBrk="1" hangingPunct="1"/>
            <a:r>
              <a:rPr lang="ru-RU" sz="9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Омонимы</a:t>
            </a:r>
          </a:p>
        </p:txBody>
      </p:sp>
      <p:sp>
        <p:nvSpPr>
          <p:cNvPr id="159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5300663"/>
            <a:ext cx="8229600" cy="825500"/>
          </a:xfrm>
        </p:spPr>
        <p:txBody>
          <a:bodyPr>
            <a:normAutofit/>
          </a:bodyPr>
          <a:lstStyle/>
          <a:p>
            <a:pPr algn="r" eaLnBrk="1" hangingPunct="1">
              <a:lnSpc>
                <a:spcPct val="90000"/>
              </a:lnSpc>
              <a:buFontTx/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Учитель русского языка: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Г.Н.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Бурякова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5142966"/>
      </p:ext>
    </p:extLst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59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59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974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5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052513"/>
          </a:xfrm>
        </p:spPr>
        <p:txBody>
          <a:bodyPr/>
          <a:lstStyle/>
          <a:p>
            <a:pPr eaLnBrk="1" hangingPunct="1"/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Омографы</a:t>
            </a:r>
          </a:p>
        </p:txBody>
      </p:sp>
      <p:sp>
        <p:nvSpPr>
          <p:cNvPr id="2385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125538"/>
            <a:ext cx="9144000" cy="5732462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3600" b="1" smtClean="0">
                <a:latin typeface="Times New Roman" pitchFamily="18" charset="0"/>
                <a:cs typeface="Times New Roman" pitchFamily="18" charset="0"/>
              </a:rPr>
              <a:t>   Омографы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 - это слова, одинаковые по написанию, но разные по произношению. </a:t>
            </a:r>
            <a:r>
              <a:rPr lang="ru-RU" u="sng" smtClean="0">
                <a:latin typeface="Times New Roman" pitchFamily="18" charset="0"/>
                <a:cs typeface="Times New Roman" pitchFamily="18" charset="0"/>
              </a:rPr>
              <a:t>Они отличаются ударением.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b="1" smtClean="0">
                <a:latin typeface="Times New Roman" pitchFamily="18" charset="0"/>
                <a:cs typeface="Times New Roman" pitchFamily="18" charset="0"/>
              </a:rPr>
              <a:t>   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400" b="1" smtClean="0">
                <a:latin typeface="Times New Roman" pitchFamily="18" charset="0"/>
                <a:cs typeface="Times New Roman" pitchFamily="18" charset="0"/>
              </a:rPr>
              <a:t>    Отца спросила дочка: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400" b="1" smtClean="0">
                <a:latin typeface="Times New Roman" pitchFamily="18" charset="0"/>
                <a:cs typeface="Times New Roman" pitchFamily="18" charset="0"/>
              </a:rPr>
              <a:t>    - Не знаю, как прочесть.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400" b="1" smtClean="0">
                <a:latin typeface="Times New Roman" pitchFamily="18" charset="0"/>
                <a:cs typeface="Times New Roman" pitchFamily="18" charset="0"/>
              </a:rPr>
              <a:t>    Есть слово «проволочка»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400" b="1" smtClean="0">
                <a:latin typeface="Times New Roman" pitchFamily="18" charset="0"/>
                <a:cs typeface="Times New Roman" pitchFamily="18" charset="0"/>
              </a:rPr>
              <a:t>    И «проволочка» есть.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400" b="1" smtClean="0">
                <a:latin typeface="Times New Roman" pitchFamily="18" charset="0"/>
                <a:cs typeface="Times New Roman" pitchFamily="18" charset="0"/>
              </a:rPr>
              <a:t>                                      А что такое «атлас»?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400" b="1" smtClean="0">
                <a:latin typeface="Times New Roman" pitchFamily="18" charset="0"/>
                <a:cs typeface="Times New Roman" pitchFamily="18" charset="0"/>
              </a:rPr>
              <a:t>                                      Его приносят в класс?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400" b="1" smtClean="0">
                <a:latin typeface="Times New Roman" pitchFamily="18" charset="0"/>
                <a:cs typeface="Times New Roman" pitchFamily="18" charset="0"/>
              </a:rPr>
              <a:t>                                      Я прочитала «атлас»,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400" b="1" smtClean="0">
                <a:latin typeface="Times New Roman" pitchFamily="18" charset="0"/>
                <a:cs typeface="Times New Roman" pitchFamily="18" charset="0"/>
              </a:rPr>
              <a:t>                                      Но есть ведь и «атлас»?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u="sng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ru-RU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3890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5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385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5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385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5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385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5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2385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5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2385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5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2385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5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2385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5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2385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59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23859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59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23859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859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61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ru-RU" sz="4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Подбери омографы к словам</a:t>
            </a:r>
            <a:br>
              <a:rPr lang="ru-RU" sz="4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 объясни значения слов</a:t>
            </a:r>
          </a:p>
        </p:txBody>
      </p:sp>
      <p:sp>
        <p:nvSpPr>
          <p:cNvPr id="239620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468313" y="1916113"/>
            <a:ext cx="4038600" cy="5111750"/>
          </a:xfrm>
        </p:spPr>
        <p:txBody>
          <a:bodyPr/>
          <a:lstStyle/>
          <a:p>
            <a:pPr eaLnBrk="1" hangingPunct="1"/>
            <a:r>
              <a:rPr lang="ru-RU" sz="3600" b="1" smtClean="0">
                <a:latin typeface="Times New Roman" pitchFamily="18" charset="0"/>
                <a:cs typeface="Times New Roman" pitchFamily="18" charset="0"/>
              </a:rPr>
              <a:t>Стрелки</a:t>
            </a:r>
          </a:p>
          <a:p>
            <a:pPr eaLnBrk="1" hangingPunct="1"/>
            <a:r>
              <a:rPr lang="ru-RU" sz="3600" b="1" smtClean="0">
                <a:latin typeface="Times New Roman" pitchFamily="18" charset="0"/>
                <a:cs typeface="Times New Roman" pitchFamily="18" charset="0"/>
              </a:rPr>
              <a:t>Мука</a:t>
            </a:r>
          </a:p>
          <a:p>
            <a:pPr eaLnBrk="1" hangingPunct="1"/>
            <a:r>
              <a:rPr lang="ru-RU" sz="3600" b="1" smtClean="0">
                <a:latin typeface="Times New Roman" pitchFamily="18" charset="0"/>
                <a:cs typeface="Times New Roman" pitchFamily="18" charset="0"/>
              </a:rPr>
              <a:t>Плачу</a:t>
            </a:r>
          </a:p>
          <a:p>
            <a:pPr eaLnBrk="1" hangingPunct="1"/>
            <a:r>
              <a:rPr lang="ru-RU" sz="3600" b="1" smtClean="0">
                <a:latin typeface="Times New Roman" pitchFamily="18" charset="0"/>
                <a:cs typeface="Times New Roman" pitchFamily="18" charset="0"/>
              </a:rPr>
              <a:t>Запах</a:t>
            </a:r>
          </a:p>
          <a:p>
            <a:pPr eaLnBrk="1" hangingPunct="1"/>
            <a:r>
              <a:rPr lang="ru-RU" sz="3600" b="1" smtClean="0">
                <a:latin typeface="Times New Roman" pitchFamily="18" charset="0"/>
                <a:cs typeface="Times New Roman" pitchFamily="18" charset="0"/>
              </a:rPr>
              <a:t>Пироги</a:t>
            </a:r>
          </a:p>
          <a:p>
            <a:pPr eaLnBrk="1" hangingPunct="1"/>
            <a:r>
              <a:rPr lang="ru-RU" sz="3600" b="1" smtClean="0">
                <a:latin typeface="Times New Roman" pitchFamily="18" charset="0"/>
                <a:cs typeface="Times New Roman" pitchFamily="18" charset="0"/>
              </a:rPr>
              <a:t>Замок</a:t>
            </a:r>
          </a:p>
          <a:p>
            <a:pPr eaLnBrk="1" hangingPunct="1"/>
            <a:endParaRPr lang="ru-RU" sz="3600" b="1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ru-RU" sz="3200" b="1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ru-RU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ru-RU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ru-RU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9621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4643438" y="1916113"/>
            <a:ext cx="4038600" cy="5068887"/>
          </a:xfrm>
        </p:spPr>
        <p:txBody>
          <a:bodyPr/>
          <a:lstStyle/>
          <a:p>
            <a:pPr eaLnBrk="1" hangingPunct="1"/>
            <a:r>
              <a:rPr lang="ru-RU" sz="3600" b="1" smtClean="0">
                <a:latin typeface="Times New Roman" pitchFamily="18" charset="0"/>
                <a:cs typeface="Times New Roman" pitchFamily="18" charset="0"/>
              </a:rPr>
              <a:t>Стрелки</a:t>
            </a:r>
          </a:p>
          <a:p>
            <a:pPr eaLnBrk="1" hangingPunct="1"/>
            <a:r>
              <a:rPr lang="ru-RU" sz="3600" b="1" smtClean="0">
                <a:latin typeface="Times New Roman" pitchFamily="18" charset="0"/>
                <a:cs typeface="Times New Roman" pitchFamily="18" charset="0"/>
              </a:rPr>
              <a:t>Мука</a:t>
            </a:r>
          </a:p>
          <a:p>
            <a:pPr eaLnBrk="1" hangingPunct="1"/>
            <a:r>
              <a:rPr lang="ru-RU" sz="3600" b="1" smtClean="0">
                <a:latin typeface="Times New Roman" pitchFamily="18" charset="0"/>
                <a:cs typeface="Times New Roman" pitchFamily="18" charset="0"/>
              </a:rPr>
              <a:t>Плачу</a:t>
            </a:r>
          </a:p>
          <a:p>
            <a:pPr eaLnBrk="1" hangingPunct="1"/>
            <a:r>
              <a:rPr lang="ru-RU" sz="3600" b="1" smtClean="0">
                <a:latin typeface="Times New Roman" pitchFamily="18" charset="0"/>
                <a:cs typeface="Times New Roman" pitchFamily="18" charset="0"/>
              </a:rPr>
              <a:t>Запах</a:t>
            </a:r>
          </a:p>
          <a:p>
            <a:pPr eaLnBrk="1" hangingPunct="1"/>
            <a:r>
              <a:rPr lang="ru-RU" sz="3600" b="1" smtClean="0">
                <a:latin typeface="Times New Roman" pitchFamily="18" charset="0"/>
                <a:cs typeface="Times New Roman" pitchFamily="18" charset="0"/>
              </a:rPr>
              <a:t>Пироги</a:t>
            </a:r>
          </a:p>
          <a:p>
            <a:pPr eaLnBrk="1" hangingPunct="1"/>
            <a:r>
              <a:rPr lang="ru-RU" sz="3600" b="1" smtClean="0">
                <a:latin typeface="Times New Roman" pitchFamily="18" charset="0"/>
                <a:cs typeface="Times New Roman" pitchFamily="18" charset="0"/>
              </a:rPr>
              <a:t>Замок</a:t>
            </a:r>
          </a:p>
          <a:p>
            <a:pPr eaLnBrk="1" hangingPunct="1"/>
            <a:endParaRPr lang="ru-RU" sz="3600" b="1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2940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6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396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6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396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6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396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6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396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6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396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6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2396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6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2396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6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2396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6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2396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6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2396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6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2396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6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2396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6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000"/>
                                        <p:tgtEl>
                                          <p:spTgt spid="2396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961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Подведём итоги</a:t>
            </a:r>
          </a:p>
        </p:txBody>
      </p:sp>
      <p:sp>
        <p:nvSpPr>
          <p:cNvPr id="2048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981075"/>
            <a:ext cx="8748712" cy="5876925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2800" b="1" smtClean="0">
                <a:latin typeface="Times New Roman" pitchFamily="18" charset="0"/>
                <a:cs typeface="Times New Roman" pitchFamily="18" charset="0"/>
              </a:rPr>
              <a:t>    </a:t>
            </a:r>
          </a:p>
          <a:p>
            <a:pPr eaLnBrk="1" hangingPunct="1"/>
            <a:r>
              <a:rPr lang="ru-RU" smtClean="0">
                <a:latin typeface="Times New Roman" pitchFamily="18" charset="0"/>
                <a:cs typeface="Times New Roman" pitchFamily="18" charset="0"/>
              </a:rPr>
              <a:t>Слова, совпадающие по написанию и звучанию, но имеющие разные лексические значения, называются … </a:t>
            </a:r>
          </a:p>
          <a:p>
            <a:pPr eaLnBrk="1" hangingPunct="1">
              <a:buFontTx/>
              <a:buNone/>
            </a:pPr>
            <a:r>
              <a:rPr lang="ru-RU" smtClean="0">
                <a:latin typeface="Times New Roman" pitchFamily="18" charset="0"/>
                <a:cs typeface="Times New Roman" pitchFamily="18" charset="0"/>
              </a:rPr>
              <a:t>                                              </a:t>
            </a:r>
            <a:r>
              <a:rPr lang="ru-RU" b="1" u="sng" smtClean="0">
                <a:latin typeface="Times New Roman" pitchFamily="18" charset="0"/>
                <a:cs typeface="Times New Roman" pitchFamily="18" charset="0"/>
              </a:rPr>
              <a:t>омонимами</a:t>
            </a:r>
          </a:p>
          <a:p>
            <a:pPr eaLnBrk="1" hangingPunct="1"/>
            <a:r>
              <a:rPr lang="ru-RU" smtClean="0">
                <a:latin typeface="Times New Roman" pitchFamily="18" charset="0"/>
                <a:cs typeface="Times New Roman" pitchFamily="18" charset="0"/>
              </a:rPr>
              <a:t>Слова, совпадающие по написанию, но различные по звучанию и значению, называются …</a:t>
            </a:r>
          </a:p>
          <a:p>
            <a:pPr eaLnBrk="1" hangingPunct="1">
              <a:buFontTx/>
              <a:buNone/>
            </a:pPr>
            <a:r>
              <a:rPr lang="ru-RU" smtClean="0">
                <a:latin typeface="Times New Roman" pitchFamily="18" charset="0"/>
                <a:cs typeface="Times New Roman" pitchFamily="18" charset="0"/>
              </a:rPr>
              <a:t>                                              </a:t>
            </a:r>
            <a:r>
              <a:rPr lang="ru-RU" b="1" u="sng" smtClean="0">
                <a:latin typeface="Times New Roman" pitchFamily="18" charset="0"/>
                <a:cs typeface="Times New Roman" pitchFamily="18" charset="0"/>
              </a:rPr>
              <a:t>омографами</a:t>
            </a:r>
          </a:p>
          <a:p>
            <a:pPr eaLnBrk="1" hangingPunct="1">
              <a:buFontTx/>
              <a:buNone/>
            </a:pPr>
            <a:r>
              <a:rPr lang="ru-RU" smtClean="0">
                <a:latin typeface="Times New Roman" pitchFamily="18" charset="0"/>
                <a:cs typeface="Times New Roman" pitchFamily="18" charset="0"/>
              </a:rPr>
              <a:t>                                          </a:t>
            </a:r>
          </a:p>
          <a:p>
            <a:pPr eaLnBrk="1" hangingPunct="1"/>
            <a:endParaRPr lang="ru-RU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ru-RU" sz="2800" b="1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ru-RU" sz="2800" b="1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ru-RU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74227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48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048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7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2048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2048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2048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2048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3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31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32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2048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2048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2048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0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457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Слова разные по значению, но совпадающие по звучанию только в одной форме, называются…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                </a:t>
            </a:r>
            <a:r>
              <a:rPr lang="ru-RU" b="1" u="sng" dirty="0" err="1" smtClean="0">
                <a:latin typeface="Times New Roman" pitchFamily="18" charset="0"/>
                <a:cs typeface="Times New Roman" pitchFamily="18" charset="0"/>
              </a:rPr>
              <a:t>омоформами</a:t>
            </a:r>
            <a:endParaRPr lang="ru-RU" b="1" u="sng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</a:pPr>
            <a:endParaRPr lang="ru-RU" u="sng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Слова, совпадающие по звучанию, но различные по написанию и значению, называются …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                </a:t>
            </a: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омофонами</a:t>
            </a:r>
          </a:p>
        </p:txBody>
      </p:sp>
    </p:spTree>
    <p:extLst>
      <p:ext uri="{BB962C8B-B14F-4D97-AF65-F5344CB8AC3E}">
        <p14:creationId xmlns:p14="http://schemas.microsoft.com/office/powerpoint/2010/main" val="3525125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457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2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2457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2457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2457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2457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3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6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2457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2457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2457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850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1143000"/>
          </a:xfrm>
        </p:spPr>
        <p:txBody>
          <a:bodyPr/>
          <a:lstStyle/>
          <a:p>
            <a:pPr eaLnBrk="1" hangingPunct="1"/>
            <a:r>
              <a:rPr lang="ru-RU" sz="4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Омонимы</a:t>
            </a:r>
          </a:p>
        </p:txBody>
      </p:sp>
      <p:sp>
        <p:nvSpPr>
          <p:cNvPr id="2068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268413"/>
            <a:ext cx="8362950" cy="5329237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440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Омонимы   (от  греч. 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homos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- одинаковый,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onyma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имя) - это  слова   одной   и  той же части речи,  одинаковые  по  звучанию  и написанию, но разные   по   лексическому значению. </a:t>
            </a:r>
          </a:p>
          <a:p>
            <a:pPr algn="ctr" eaLnBrk="1" hangingPunct="1">
              <a:buFontTx/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Их можно назвать </a:t>
            </a:r>
          </a:p>
          <a:p>
            <a:pPr algn="ctr" eaLnBrk="1" hangingPunct="1">
              <a:buFontTx/>
              <a:buNone/>
            </a:pPr>
            <a:r>
              <a:rPr lang="ru-RU" sz="3600" b="1" u="sng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лексическими омонимами.</a:t>
            </a:r>
          </a:p>
          <a:p>
            <a:pPr algn="ctr" eaLnBrk="1" hangingPunct="1">
              <a:buFontTx/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Например:</a:t>
            </a:r>
          </a:p>
          <a:p>
            <a:pPr algn="ctr" eaLnBrk="1" hangingPunct="1">
              <a:buFontTx/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Мир - согласие, отсутствие войны. </a:t>
            </a:r>
          </a:p>
          <a:p>
            <a:pPr algn="ctr" eaLnBrk="1" hangingPunct="1">
              <a:buFontTx/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Мир - вселенная, земной шар.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915682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68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068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068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068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068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2068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2068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685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09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Соедините пары</a:t>
            </a:r>
          </a:p>
        </p:txBody>
      </p:sp>
      <p:sp>
        <p:nvSpPr>
          <p:cNvPr id="217093" name="Rectangle 5"/>
          <p:cNvSpPr>
            <a:spLocks noGrp="1" noChangeArrowheads="1"/>
          </p:cNvSpPr>
          <p:nvPr>
            <p:ph sz="half" idx="1"/>
          </p:nvPr>
        </p:nvSpPr>
        <p:spPr>
          <a:xfrm>
            <a:off x="0" y="1600200"/>
            <a:ext cx="4284663" cy="4852988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Русский </a:t>
            </a:r>
            <a:r>
              <a:rPr lang="ru-RU" sz="3600" u="sng" dirty="0" smtClean="0">
                <a:latin typeface="Times New Roman" pitchFamily="18" charset="0"/>
                <a:cs typeface="Times New Roman" pitchFamily="18" charset="0"/>
              </a:rPr>
              <a:t>язык  </a:t>
            </a:r>
          </a:p>
          <a:p>
            <a:pPr eaLnBrk="1" hangingPunct="1">
              <a:buFontTx/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Гриб - </a:t>
            </a:r>
            <a:r>
              <a:rPr lang="ru-RU" sz="3600" u="sng" dirty="0" smtClean="0">
                <a:latin typeface="Times New Roman" pitchFamily="18" charset="0"/>
                <a:cs typeface="Times New Roman" pitchFamily="18" charset="0"/>
              </a:rPr>
              <a:t>дождевик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eaLnBrk="1" hangingPunct="1">
              <a:buFontTx/>
              <a:buNone/>
            </a:pPr>
            <a:r>
              <a:rPr lang="ru-RU" sz="3600" u="sng" dirty="0" smtClean="0">
                <a:latin typeface="Times New Roman" pitchFamily="18" charset="0"/>
                <a:cs typeface="Times New Roman" pitchFamily="18" charset="0"/>
              </a:rPr>
              <a:t>Нота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ля </a:t>
            </a:r>
          </a:p>
          <a:p>
            <a:pPr eaLnBrk="1" hangingPunct="1">
              <a:buFontTx/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Кузнечный </a:t>
            </a:r>
            <a:r>
              <a:rPr lang="ru-RU" sz="3600" u="sng" dirty="0" smtClean="0">
                <a:latin typeface="Times New Roman" pitchFamily="18" charset="0"/>
                <a:cs typeface="Times New Roman" pitchFamily="18" charset="0"/>
              </a:rPr>
              <a:t>мех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eaLnBrk="1" hangingPunct="1">
              <a:buFontTx/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Мышиная </a:t>
            </a:r>
            <a:r>
              <a:rPr lang="ru-RU" sz="3600" u="sng" dirty="0" smtClean="0">
                <a:latin typeface="Times New Roman" pitchFamily="18" charset="0"/>
                <a:cs typeface="Times New Roman" pitchFamily="18" charset="0"/>
              </a:rPr>
              <a:t>норка</a:t>
            </a:r>
          </a:p>
          <a:p>
            <a:pPr eaLnBrk="1" hangingPunct="1">
              <a:buFontTx/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Луговая </a:t>
            </a:r>
            <a:r>
              <a:rPr lang="ru-RU" sz="3600" u="sng" dirty="0" smtClean="0">
                <a:latin typeface="Times New Roman" pitchFamily="18" charset="0"/>
                <a:cs typeface="Times New Roman" pitchFamily="18" charset="0"/>
              </a:rPr>
              <a:t>кашка</a:t>
            </a:r>
          </a:p>
        </p:txBody>
      </p:sp>
      <p:sp>
        <p:nvSpPr>
          <p:cNvPr id="217094" name="Rectangle 6"/>
          <p:cNvSpPr>
            <a:spLocks noGrp="1" noChangeArrowheads="1"/>
          </p:cNvSpPr>
          <p:nvPr>
            <p:ph sz="half" idx="2"/>
          </p:nvPr>
        </p:nvSpPr>
        <p:spPr>
          <a:xfrm>
            <a:off x="4648200" y="1600200"/>
            <a:ext cx="4676775" cy="4852988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Соболиный </a:t>
            </a:r>
            <a:r>
              <a:rPr lang="ru-RU" sz="3600" u="sng" dirty="0" smtClean="0">
                <a:latin typeface="Times New Roman" pitchFamily="18" charset="0"/>
                <a:cs typeface="Times New Roman" pitchFamily="18" charset="0"/>
              </a:rPr>
              <a:t>мех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eaLnBrk="1" hangingPunct="1">
              <a:buFontTx/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Пушистая </a:t>
            </a:r>
            <a:r>
              <a:rPr lang="ru-RU" sz="3600" u="sng" dirty="0" smtClean="0">
                <a:latin typeface="Times New Roman" pitchFamily="18" charset="0"/>
                <a:cs typeface="Times New Roman" pitchFamily="18" charset="0"/>
              </a:rPr>
              <a:t>норка</a:t>
            </a:r>
          </a:p>
          <a:p>
            <a:pPr eaLnBrk="1" hangingPunct="1">
              <a:buFontTx/>
              <a:buNone/>
            </a:pPr>
            <a:r>
              <a:rPr lang="ru-RU" sz="3600" u="sng" dirty="0" smtClean="0">
                <a:latin typeface="Times New Roman" pitchFamily="18" charset="0"/>
                <a:cs typeface="Times New Roman" pitchFamily="18" charset="0"/>
              </a:rPr>
              <a:t>Язык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(во рту) </a:t>
            </a:r>
          </a:p>
          <a:p>
            <a:pPr eaLnBrk="1" hangingPunct="1">
              <a:buFontTx/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Длинный </a:t>
            </a:r>
            <a:r>
              <a:rPr lang="ru-RU" sz="3600" u="sng" dirty="0" smtClean="0">
                <a:latin typeface="Times New Roman" pitchFamily="18" charset="0"/>
                <a:cs typeface="Times New Roman" pitchFamily="18" charset="0"/>
              </a:rPr>
              <a:t>дождевик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eaLnBrk="1" hangingPunct="1">
              <a:buFontTx/>
              <a:buNone/>
            </a:pPr>
            <a:r>
              <a:rPr lang="ru-RU" sz="3600" u="sng" dirty="0" smtClean="0">
                <a:latin typeface="Times New Roman" pitchFamily="18" charset="0"/>
                <a:cs typeface="Times New Roman" pitchFamily="18" charset="0"/>
              </a:rPr>
              <a:t>Нота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протеста</a:t>
            </a:r>
          </a:p>
          <a:p>
            <a:pPr eaLnBrk="1" hangingPunct="1">
              <a:buFontTx/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Манная </a:t>
            </a:r>
            <a:r>
              <a:rPr lang="ru-RU" sz="3600" u="sng" dirty="0" smtClean="0">
                <a:latin typeface="Times New Roman" pitchFamily="18" charset="0"/>
                <a:cs typeface="Times New Roman" pitchFamily="18" charset="0"/>
              </a:rPr>
              <a:t>кашка</a:t>
            </a:r>
          </a:p>
        </p:txBody>
      </p:sp>
      <p:sp>
        <p:nvSpPr>
          <p:cNvPr id="217095" name="Line 7"/>
          <p:cNvSpPr>
            <a:spLocks noChangeShapeType="1"/>
          </p:cNvSpPr>
          <p:nvPr/>
        </p:nvSpPr>
        <p:spPr bwMode="auto">
          <a:xfrm>
            <a:off x="3348038" y="2060575"/>
            <a:ext cx="1295400" cy="10080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17096" name="Line 8"/>
          <p:cNvSpPr>
            <a:spLocks noChangeShapeType="1"/>
          </p:cNvSpPr>
          <p:nvPr/>
        </p:nvSpPr>
        <p:spPr bwMode="auto">
          <a:xfrm flipV="1">
            <a:off x="3492500" y="2636838"/>
            <a:ext cx="1150938" cy="19446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17097" name="Line 9"/>
          <p:cNvSpPr>
            <a:spLocks noChangeShapeType="1"/>
          </p:cNvSpPr>
          <p:nvPr/>
        </p:nvSpPr>
        <p:spPr bwMode="auto">
          <a:xfrm flipV="1">
            <a:off x="3348038" y="2133600"/>
            <a:ext cx="1655762" cy="17287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17098" name="Line 10"/>
          <p:cNvSpPr>
            <a:spLocks noChangeShapeType="1"/>
          </p:cNvSpPr>
          <p:nvPr/>
        </p:nvSpPr>
        <p:spPr bwMode="auto">
          <a:xfrm>
            <a:off x="1908175" y="3284538"/>
            <a:ext cx="2808288" cy="12239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17099" name="Line 11"/>
          <p:cNvSpPr>
            <a:spLocks noChangeShapeType="1"/>
          </p:cNvSpPr>
          <p:nvPr/>
        </p:nvSpPr>
        <p:spPr bwMode="auto">
          <a:xfrm>
            <a:off x="3708400" y="2636838"/>
            <a:ext cx="1008063" cy="12239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17104" name="Line 16"/>
          <p:cNvSpPr>
            <a:spLocks noChangeShapeType="1"/>
          </p:cNvSpPr>
          <p:nvPr/>
        </p:nvSpPr>
        <p:spPr bwMode="auto">
          <a:xfrm>
            <a:off x="3348038" y="5300663"/>
            <a:ext cx="12239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0918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170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0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170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0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170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09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21709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09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21709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09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21709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09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1709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0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2170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0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2170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0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2170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0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2170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09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21709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09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21709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2170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217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217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000"/>
                                        <p:tgtEl>
                                          <p:spTgt spid="2170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 nodeType="clickPar">
                      <p:stCondLst>
                        <p:cond delay="indefinite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2000"/>
                                        <p:tgtEl>
                                          <p:spTgt spid="2170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 nodeType="clickPar">
                      <p:stCondLst>
                        <p:cond delay="indefinite"/>
                      </p:stCondLst>
                      <p:childTnLst>
                        <p:par>
                          <p:cTn id="7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2000"/>
                                        <p:tgtEl>
                                          <p:spTgt spid="217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7092" grpId="0"/>
      <p:bldP spid="217095" grpId="0" animBg="1"/>
      <p:bldP spid="217096" grpId="0" animBg="1"/>
      <p:bldP spid="217097" grpId="0" animBg="1"/>
      <p:bldP spid="217098" grpId="0" animBg="1"/>
      <p:bldP spid="217099" grpId="0" animBg="1"/>
      <p:bldP spid="21710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09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Соедините пары</a:t>
            </a:r>
          </a:p>
        </p:txBody>
      </p:sp>
      <p:sp>
        <p:nvSpPr>
          <p:cNvPr id="217093" name="Rectangle 5"/>
          <p:cNvSpPr>
            <a:spLocks noGrp="1" noChangeArrowheads="1"/>
          </p:cNvSpPr>
          <p:nvPr>
            <p:ph sz="half" idx="1"/>
          </p:nvPr>
        </p:nvSpPr>
        <p:spPr>
          <a:xfrm>
            <a:off x="0" y="1600200"/>
            <a:ext cx="4284663" cy="4852988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3600" smtClean="0">
                <a:latin typeface="Times New Roman" pitchFamily="18" charset="0"/>
                <a:cs typeface="Times New Roman" pitchFamily="18" charset="0"/>
              </a:rPr>
              <a:t>Русский </a:t>
            </a:r>
            <a:r>
              <a:rPr lang="ru-RU" sz="3600" u="sng" smtClean="0">
                <a:latin typeface="Times New Roman" pitchFamily="18" charset="0"/>
                <a:cs typeface="Times New Roman" pitchFamily="18" charset="0"/>
              </a:rPr>
              <a:t>язык  </a:t>
            </a:r>
          </a:p>
          <a:p>
            <a:pPr eaLnBrk="1" hangingPunct="1">
              <a:buFontTx/>
              <a:buNone/>
            </a:pPr>
            <a:r>
              <a:rPr lang="ru-RU" sz="3600" smtClean="0">
                <a:latin typeface="Times New Roman" pitchFamily="18" charset="0"/>
                <a:cs typeface="Times New Roman" pitchFamily="18" charset="0"/>
              </a:rPr>
              <a:t>Гриб - </a:t>
            </a:r>
            <a:r>
              <a:rPr lang="ru-RU" sz="3600" u="sng" smtClean="0">
                <a:latin typeface="Times New Roman" pitchFamily="18" charset="0"/>
                <a:cs typeface="Times New Roman" pitchFamily="18" charset="0"/>
              </a:rPr>
              <a:t>дождевик</a:t>
            </a:r>
            <a:r>
              <a:rPr lang="ru-RU" sz="360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eaLnBrk="1" hangingPunct="1">
              <a:buFontTx/>
              <a:buNone/>
            </a:pPr>
            <a:r>
              <a:rPr lang="ru-RU" sz="3600" u="sng" smtClean="0">
                <a:latin typeface="Times New Roman" pitchFamily="18" charset="0"/>
                <a:cs typeface="Times New Roman" pitchFamily="18" charset="0"/>
              </a:rPr>
              <a:t>Нота</a:t>
            </a:r>
            <a:r>
              <a:rPr lang="ru-RU" sz="3600" smtClean="0">
                <a:latin typeface="Times New Roman" pitchFamily="18" charset="0"/>
                <a:cs typeface="Times New Roman" pitchFamily="18" charset="0"/>
              </a:rPr>
              <a:t>  ля </a:t>
            </a:r>
          </a:p>
          <a:p>
            <a:pPr eaLnBrk="1" hangingPunct="1">
              <a:buFontTx/>
              <a:buNone/>
            </a:pPr>
            <a:r>
              <a:rPr lang="ru-RU" sz="3600" smtClean="0">
                <a:latin typeface="Times New Roman" pitchFamily="18" charset="0"/>
                <a:cs typeface="Times New Roman" pitchFamily="18" charset="0"/>
              </a:rPr>
              <a:t>Кузнечный </a:t>
            </a:r>
            <a:r>
              <a:rPr lang="ru-RU" sz="3600" u="sng" smtClean="0">
                <a:latin typeface="Times New Roman" pitchFamily="18" charset="0"/>
                <a:cs typeface="Times New Roman" pitchFamily="18" charset="0"/>
              </a:rPr>
              <a:t>мех</a:t>
            </a:r>
            <a:r>
              <a:rPr lang="ru-RU" sz="360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eaLnBrk="1" hangingPunct="1">
              <a:buFontTx/>
              <a:buNone/>
            </a:pPr>
            <a:r>
              <a:rPr lang="ru-RU" sz="3600" smtClean="0">
                <a:latin typeface="Times New Roman" pitchFamily="18" charset="0"/>
                <a:cs typeface="Times New Roman" pitchFamily="18" charset="0"/>
              </a:rPr>
              <a:t>Мышиная </a:t>
            </a:r>
            <a:r>
              <a:rPr lang="ru-RU" sz="3600" u="sng" smtClean="0">
                <a:latin typeface="Times New Roman" pitchFamily="18" charset="0"/>
                <a:cs typeface="Times New Roman" pitchFamily="18" charset="0"/>
              </a:rPr>
              <a:t>норка</a:t>
            </a:r>
          </a:p>
          <a:p>
            <a:pPr eaLnBrk="1" hangingPunct="1">
              <a:buFontTx/>
              <a:buNone/>
            </a:pPr>
            <a:r>
              <a:rPr lang="ru-RU" sz="3600" smtClean="0">
                <a:latin typeface="Times New Roman" pitchFamily="18" charset="0"/>
                <a:cs typeface="Times New Roman" pitchFamily="18" charset="0"/>
              </a:rPr>
              <a:t>Луговая </a:t>
            </a:r>
            <a:r>
              <a:rPr lang="ru-RU" sz="3600" u="sng" smtClean="0">
                <a:latin typeface="Times New Roman" pitchFamily="18" charset="0"/>
                <a:cs typeface="Times New Roman" pitchFamily="18" charset="0"/>
              </a:rPr>
              <a:t>кашка</a:t>
            </a:r>
          </a:p>
        </p:txBody>
      </p:sp>
      <p:sp>
        <p:nvSpPr>
          <p:cNvPr id="217094" name="Rectangle 6"/>
          <p:cNvSpPr>
            <a:spLocks noGrp="1" noChangeArrowheads="1"/>
          </p:cNvSpPr>
          <p:nvPr>
            <p:ph sz="half" idx="2"/>
          </p:nvPr>
        </p:nvSpPr>
        <p:spPr>
          <a:xfrm>
            <a:off x="4648200" y="1600200"/>
            <a:ext cx="4676775" cy="4852988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3600" smtClean="0">
                <a:latin typeface="Times New Roman" pitchFamily="18" charset="0"/>
                <a:cs typeface="Times New Roman" pitchFamily="18" charset="0"/>
              </a:rPr>
              <a:t>Соболиный </a:t>
            </a:r>
            <a:r>
              <a:rPr lang="ru-RU" sz="3600" u="sng" smtClean="0">
                <a:latin typeface="Times New Roman" pitchFamily="18" charset="0"/>
                <a:cs typeface="Times New Roman" pitchFamily="18" charset="0"/>
              </a:rPr>
              <a:t>мех</a:t>
            </a:r>
            <a:r>
              <a:rPr lang="ru-RU" sz="360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eaLnBrk="1" hangingPunct="1">
              <a:buFontTx/>
              <a:buNone/>
            </a:pPr>
            <a:r>
              <a:rPr lang="ru-RU" sz="3600" smtClean="0">
                <a:latin typeface="Times New Roman" pitchFamily="18" charset="0"/>
                <a:cs typeface="Times New Roman" pitchFamily="18" charset="0"/>
              </a:rPr>
              <a:t>Пушистая </a:t>
            </a:r>
            <a:r>
              <a:rPr lang="ru-RU" sz="3600" u="sng" smtClean="0">
                <a:latin typeface="Times New Roman" pitchFamily="18" charset="0"/>
                <a:cs typeface="Times New Roman" pitchFamily="18" charset="0"/>
              </a:rPr>
              <a:t>норка</a:t>
            </a:r>
          </a:p>
          <a:p>
            <a:pPr eaLnBrk="1" hangingPunct="1">
              <a:buFontTx/>
              <a:buNone/>
            </a:pPr>
            <a:r>
              <a:rPr lang="ru-RU" sz="3600" u="sng" smtClean="0">
                <a:latin typeface="Times New Roman" pitchFamily="18" charset="0"/>
                <a:cs typeface="Times New Roman" pitchFamily="18" charset="0"/>
              </a:rPr>
              <a:t>Язык</a:t>
            </a:r>
            <a:r>
              <a:rPr lang="ru-RU" sz="3600" smtClean="0">
                <a:latin typeface="Times New Roman" pitchFamily="18" charset="0"/>
                <a:cs typeface="Times New Roman" pitchFamily="18" charset="0"/>
              </a:rPr>
              <a:t> (во рту) </a:t>
            </a:r>
          </a:p>
          <a:p>
            <a:pPr eaLnBrk="1" hangingPunct="1">
              <a:buFontTx/>
              <a:buNone/>
            </a:pPr>
            <a:r>
              <a:rPr lang="ru-RU" sz="3600" smtClean="0">
                <a:latin typeface="Times New Roman" pitchFamily="18" charset="0"/>
                <a:cs typeface="Times New Roman" pitchFamily="18" charset="0"/>
              </a:rPr>
              <a:t>Длинный </a:t>
            </a:r>
            <a:r>
              <a:rPr lang="ru-RU" sz="3600" u="sng" smtClean="0">
                <a:latin typeface="Times New Roman" pitchFamily="18" charset="0"/>
                <a:cs typeface="Times New Roman" pitchFamily="18" charset="0"/>
              </a:rPr>
              <a:t>дождевик</a:t>
            </a:r>
            <a:r>
              <a:rPr lang="ru-RU" sz="360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eaLnBrk="1" hangingPunct="1">
              <a:buFontTx/>
              <a:buNone/>
            </a:pPr>
            <a:r>
              <a:rPr lang="ru-RU" sz="3600" u="sng" smtClean="0">
                <a:latin typeface="Times New Roman" pitchFamily="18" charset="0"/>
                <a:cs typeface="Times New Roman" pitchFamily="18" charset="0"/>
              </a:rPr>
              <a:t>Нота</a:t>
            </a:r>
            <a:r>
              <a:rPr lang="ru-RU" sz="3600" smtClean="0">
                <a:latin typeface="Times New Roman" pitchFamily="18" charset="0"/>
                <a:cs typeface="Times New Roman" pitchFamily="18" charset="0"/>
              </a:rPr>
              <a:t> протеста</a:t>
            </a:r>
          </a:p>
          <a:p>
            <a:pPr eaLnBrk="1" hangingPunct="1">
              <a:buFontTx/>
              <a:buNone/>
            </a:pPr>
            <a:r>
              <a:rPr lang="ru-RU" sz="3600" smtClean="0">
                <a:latin typeface="Times New Roman" pitchFamily="18" charset="0"/>
                <a:cs typeface="Times New Roman" pitchFamily="18" charset="0"/>
              </a:rPr>
              <a:t>Манная </a:t>
            </a:r>
            <a:r>
              <a:rPr lang="ru-RU" sz="3600" u="sng" smtClean="0">
                <a:latin typeface="Times New Roman" pitchFamily="18" charset="0"/>
                <a:cs typeface="Times New Roman" pitchFamily="18" charset="0"/>
              </a:rPr>
              <a:t>кашка</a:t>
            </a:r>
          </a:p>
        </p:txBody>
      </p:sp>
      <p:sp>
        <p:nvSpPr>
          <p:cNvPr id="217095" name="Line 7"/>
          <p:cNvSpPr>
            <a:spLocks noChangeShapeType="1"/>
          </p:cNvSpPr>
          <p:nvPr/>
        </p:nvSpPr>
        <p:spPr bwMode="auto">
          <a:xfrm>
            <a:off x="3348038" y="2060575"/>
            <a:ext cx="1295400" cy="10080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7096" name="Line 8"/>
          <p:cNvSpPr>
            <a:spLocks noChangeShapeType="1"/>
          </p:cNvSpPr>
          <p:nvPr/>
        </p:nvSpPr>
        <p:spPr bwMode="auto">
          <a:xfrm flipV="1">
            <a:off x="3492500" y="2636838"/>
            <a:ext cx="1150938" cy="19446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7097" name="Line 9"/>
          <p:cNvSpPr>
            <a:spLocks noChangeShapeType="1"/>
          </p:cNvSpPr>
          <p:nvPr/>
        </p:nvSpPr>
        <p:spPr bwMode="auto">
          <a:xfrm flipV="1">
            <a:off x="3348038" y="2133600"/>
            <a:ext cx="1655762" cy="17287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7098" name="Line 10"/>
          <p:cNvSpPr>
            <a:spLocks noChangeShapeType="1"/>
          </p:cNvSpPr>
          <p:nvPr/>
        </p:nvSpPr>
        <p:spPr bwMode="auto">
          <a:xfrm>
            <a:off x="1908175" y="3284538"/>
            <a:ext cx="2808288" cy="12239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7099" name="Line 11"/>
          <p:cNvSpPr>
            <a:spLocks noChangeShapeType="1"/>
          </p:cNvSpPr>
          <p:nvPr/>
        </p:nvSpPr>
        <p:spPr bwMode="auto">
          <a:xfrm>
            <a:off x="3708400" y="2636838"/>
            <a:ext cx="1008063" cy="12239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7104" name="Line 16"/>
          <p:cNvSpPr>
            <a:spLocks noChangeShapeType="1"/>
          </p:cNvSpPr>
          <p:nvPr/>
        </p:nvSpPr>
        <p:spPr bwMode="auto">
          <a:xfrm>
            <a:off x="3348038" y="5300663"/>
            <a:ext cx="12239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0918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170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0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170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0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170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09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21709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09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21709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09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21709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09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1709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0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2170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0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2170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0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2170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0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2170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09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21709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09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21709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2170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217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217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000"/>
                                        <p:tgtEl>
                                          <p:spTgt spid="2170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 nodeType="clickPar">
                      <p:stCondLst>
                        <p:cond delay="indefinite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2000"/>
                                        <p:tgtEl>
                                          <p:spTgt spid="2170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 nodeType="clickPar">
                      <p:stCondLst>
                        <p:cond delay="indefinite"/>
                      </p:stCondLst>
                      <p:childTnLst>
                        <p:par>
                          <p:cTn id="7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2000"/>
                                        <p:tgtEl>
                                          <p:spTgt spid="217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7092" grpId="0"/>
      <p:bldP spid="217095" grpId="0" animBg="1"/>
      <p:bldP spid="217096" grpId="0" animBg="1"/>
      <p:bldP spid="217097" grpId="0" animBg="1"/>
      <p:bldP spid="217098" grpId="0" animBg="1"/>
      <p:bldP spid="217099" grpId="0" animBg="1"/>
      <p:bldP spid="21710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3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Омоформы</a:t>
            </a:r>
            <a:endParaRPr lang="ru-RU" b="1" i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93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1600200"/>
            <a:ext cx="9145587" cy="452596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3600" b="1" smtClean="0">
                <a:latin typeface="Times New Roman" pitchFamily="18" charset="0"/>
                <a:cs typeface="Times New Roman" pitchFamily="18" charset="0"/>
              </a:rPr>
              <a:t>Омоформы 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– это слова, разные по значению, но совпадающие по звучанию</a:t>
            </a:r>
          </a:p>
          <a:p>
            <a:pPr eaLnBrk="1" hangingPunct="1">
              <a:buFontTx/>
              <a:buNone/>
            </a:pPr>
            <a:r>
              <a:rPr lang="ru-RU" smtClean="0">
                <a:latin typeface="Times New Roman" pitchFamily="18" charset="0"/>
                <a:cs typeface="Times New Roman" pitchFamily="18" charset="0"/>
              </a:rPr>
              <a:t>   и написанию  </a:t>
            </a:r>
            <a:r>
              <a:rPr lang="ru-RU" u="sng" smtClean="0">
                <a:latin typeface="Times New Roman" pitchFamily="18" charset="0"/>
                <a:cs typeface="Times New Roman" pitchFamily="18" charset="0"/>
              </a:rPr>
              <a:t>только в одной форме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eaLnBrk="1" hangingPunct="1">
              <a:buFontTx/>
              <a:buNone/>
            </a:pPr>
            <a:endParaRPr lang="ru-RU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Tx/>
              <a:buNone/>
            </a:pPr>
            <a:r>
              <a:rPr lang="ru-RU" sz="360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4400" smtClean="0">
                <a:latin typeface="Times New Roman" pitchFamily="18" charset="0"/>
                <a:cs typeface="Times New Roman" pitchFamily="18" charset="0"/>
              </a:rPr>
              <a:t>Мой 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 (местоимение) и </a:t>
            </a:r>
            <a:r>
              <a:rPr lang="ru-RU" sz="4400" smtClean="0">
                <a:latin typeface="Times New Roman" pitchFamily="18" charset="0"/>
                <a:cs typeface="Times New Roman" pitchFamily="18" charset="0"/>
              </a:rPr>
              <a:t>Мой 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(повелительное наклонение глагола «мыть»)</a:t>
            </a:r>
          </a:p>
        </p:txBody>
      </p:sp>
    </p:spTree>
    <p:extLst>
      <p:ext uri="{BB962C8B-B14F-4D97-AF65-F5344CB8AC3E}">
        <p14:creationId xmlns:p14="http://schemas.microsoft.com/office/powerpoint/2010/main" val="2591076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293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3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293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3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293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3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293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937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4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Найди </a:t>
            </a:r>
            <a:r>
              <a:rPr lang="ru-RU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омоформы</a:t>
            </a:r>
            <a:endParaRPr lang="ru-RU" b="1" i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0404" name="Rectangle 4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ru-RU" sz="2000" b="1" smtClean="0">
                <a:latin typeface="Times New Roman" pitchFamily="18" charset="0"/>
                <a:cs typeface="Times New Roman" pitchFamily="18" charset="0"/>
              </a:rPr>
              <a:t>1.Я коня водой пою,</a:t>
            </a:r>
          </a:p>
          <a:p>
            <a:pPr eaLnBrk="1" hangingPunct="1">
              <a:buFontTx/>
              <a:buNone/>
            </a:pPr>
            <a:r>
              <a:rPr lang="ru-RU" sz="2000" b="1" smtClean="0">
                <a:latin typeface="Times New Roman" pitchFamily="18" charset="0"/>
                <a:cs typeface="Times New Roman" pitchFamily="18" charset="0"/>
              </a:rPr>
              <a:t>   Песню солнышку пою:</a:t>
            </a:r>
          </a:p>
          <a:p>
            <a:pPr eaLnBrk="1" hangingPunct="1">
              <a:buFontTx/>
              <a:buNone/>
            </a:pPr>
            <a:r>
              <a:rPr lang="ru-RU" sz="2000" b="1" smtClean="0">
                <a:latin typeface="Times New Roman" pitchFamily="18" charset="0"/>
                <a:cs typeface="Times New Roman" pitchFamily="18" charset="0"/>
              </a:rPr>
              <a:t>   Ты свети, свети, светило,</a:t>
            </a:r>
          </a:p>
          <a:p>
            <a:pPr eaLnBrk="1" hangingPunct="1">
              <a:buFontTx/>
              <a:buNone/>
            </a:pPr>
            <a:r>
              <a:rPr lang="ru-RU" sz="2000" b="1" smtClean="0">
                <a:latin typeface="Times New Roman" pitchFamily="18" charset="0"/>
                <a:cs typeface="Times New Roman" pitchFamily="18" charset="0"/>
              </a:rPr>
              <a:t>   Я хочу, чтоб ты светило.</a:t>
            </a:r>
          </a:p>
          <a:p>
            <a:pPr eaLnBrk="1" hangingPunct="1">
              <a:buFontTx/>
              <a:buNone/>
            </a:pPr>
            <a:endParaRPr lang="ru-RU" sz="2000" b="1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Tx/>
              <a:buNone/>
            </a:pPr>
            <a:endParaRPr lang="ru-RU" sz="2000" b="1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Tx/>
              <a:buNone/>
            </a:pPr>
            <a:r>
              <a:rPr lang="ru-RU" sz="2000" b="1" smtClean="0">
                <a:latin typeface="Times New Roman" pitchFamily="18" charset="0"/>
                <a:cs typeface="Times New Roman" pitchFamily="18" charset="0"/>
              </a:rPr>
              <a:t>2.Кто без кисти и белил</a:t>
            </a:r>
          </a:p>
          <a:p>
            <a:pPr eaLnBrk="1" hangingPunct="1">
              <a:buFontTx/>
              <a:buNone/>
            </a:pPr>
            <a:r>
              <a:rPr lang="ru-RU" sz="2000" b="1" smtClean="0">
                <a:latin typeface="Times New Roman" pitchFamily="18" charset="0"/>
                <a:cs typeface="Times New Roman" pitchFamily="18" charset="0"/>
              </a:rPr>
              <a:t>   Крыши города белил?</a:t>
            </a:r>
          </a:p>
          <a:p>
            <a:pPr eaLnBrk="1" hangingPunct="1">
              <a:buFontTx/>
              <a:buNone/>
            </a:pPr>
            <a:endParaRPr lang="ru-RU" sz="2000" b="1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Tx/>
              <a:buNone/>
            </a:pPr>
            <a:endParaRPr lang="ru-RU" sz="2000" b="1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Tx/>
              <a:buNone/>
            </a:pPr>
            <a:r>
              <a:rPr lang="ru-RU" sz="2000" b="1" smtClean="0">
                <a:latin typeface="Times New Roman" pitchFamily="18" charset="0"/>
                <a:cs typeface="Times New Roman" pitchFamily="18" charset="0"/>
              </a:rPr>
              <a:t>3. На то и печь,</a:t>
            </a:r>
          </a:p>
          <a:p>
            <a:pPr eaLnBrk="1" hangingPunct="1">
              <a:buFontTx/>
              <a:buNone/>
            </a:pPr>
            <a:r>
              <a:rPr lang="ru-RU" sz="2000" b="1" smtClean="0">
                <a:latin typeface="Times New Roman" pitchFamily="18" charset="0"/>
                <a:cs typeface="Times New Roman" pitchFamily="18" charset="0"/>
              </a:rPr>
              <a:t>    Чтобы в ней хлеб печь.</a:t>
            </a:r>
          </a:p>
          <a:p>
            <a:pPr eaLnBrk="1" hangingPunct="1">
              <a:buFontTx/>
              <a:buNone/>
            </a:pPr>
            <a:endParaRPr lang="ru-RU" sz="2000" b="1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Tx/>
              <a:buNone/>
            </a:pPr>
            <a:endParaRPr lang="ru-RU" sz="2000" b="1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Tx/>
              <a:buNone/>
            </a:pPr>
            <a:endParaRPr lang="ru-RU" sz="2000" b="1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Tx/>
              <a:buNone/>
            </a:pPr>
            <a:endParaRPr lang="ru-RU" sz="1800" b="1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0405" name="Rectangle 5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ru-RU" sz="2000" b="1" smtClean="0">
                <a:latin typeface="Times New Roman" pitchFamily="18" charset="0"/>
                <a:cs typeface="Times New Roman" pitchFamily="18" charset="0"/>
              </a:rPr>
              <a:t>1.Я коня водой пою,</a:t>
            </a:r>
          </a:p>
          <a:p>
            <a:pPr eaLnBrk="1" hangingPunct="1">
              <a:buFontTx/>
              <a:buNone/>
            </a:pPr>
            <a:r>
              <a:rPr lang="ru-RU" sz="2000" b="1" smtClean="0">
                <a:latin typeface="Times New Roman" pitchFamily="18" charset="0"/>
                <a:cs typeface="Times New Roman" pitchFamily="18" charset="0"/>
              </a:rPr>
              <a:t>   Песню солнышку пою:</a:t>
            </a:r>
          </a:p>
          <a:p>
            <a:pPr eaLnBrk="1" hangingPunct="1">
              <a:buFontTx/>
              <a:buNone/>
            </a:pPr>
            <a:r>
              <a:rPr lang="ru-RU" sz="2000" b="1" smtClean="0">
                <a:latin typeface="Times New Roman" pitchFamily="18" charset="0"/>
                <a:cs typeface="Times New Roman" pitchFamily="18" charset="0"/>
              </a:rPr>
              <a:t>   Ты свети, свети, светило,</a:t>
            </a:r>
          </a:p>
          <a:p>
            <a:pPr eaLnBrk="1" hangingPunct="1">
              <a:buFontTx/>
              <a:buNone/>
            </a:pPr>
            <a:r>
              <a:rPr lang="ru-RU" sz="2000" b="1" smtClean="0">
                <a:latin typeface="Times New Roman" pitchFamily="18" charset="0"/>
                <a:cs typeface="Times New Roman" pitchFamily="18" charset="0"/>
              </a:rPr>
              <a:t>   Я хочу, чтоб ты светило.</a:t>
            </a:r>
          </a:p>
          <a:p>
            <a:pPr eaLnBrk="1" hangingPunct="1">
              <a:buFontTx/>
              <a:buNone/>
            </a:pPr>
            <a:endParaRPr lang="ru-RU" sz="2000" b="1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Tx/>
              <a:buNone/>
            </a:pPr>
            <a:endParaRPr lang="ru-RU" sz="2000" b="1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Tx/>
              <a:buNone/>
            </a:pPr>
            <a:r>
              <a:rPr lang="ru-RU" sz="2000" b="1" smtClean="0">
                <a:latin typeface="Times New Roman" pitchFamily="18" charset="0"/>
                <a:cs typeface="Times New Roman" pitchFamily="18" charset="0"/>
              </a:rPr>
              <a:t>2.Кто без кисти и белил</a:t>
            </a:r>
          </a:p>
          <a:p>
            <a:pPr eaLnBrk="1" hangingPunct="1">
              <a:buFontTx/>
              <a:buNone/>
            </a:pPr>
            <a:r>
              <a:rPr lang="ru-RU" sz="2000" b="1" smtClean="0">
                <a:latin typeface="Times New Roman" pitchFamily="18" charset="0"/>
                <a:cs typeface="Times New Roman" pitchFamily="18" charset="0"/>
              </a:rPr>
              <a:t>   Крыши города белил?</a:t>
            </a:r>
          </a:p>
          <a:p>
            <a:pPr eaLnBrk="1" hangingPunct="1">
              <a:buFontTx/>
              <a:buNone/>
            </a:pPr>
            <a:endParaRPr lang="ru-RU" sz="2000" b="1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Tx/>
              <a:buNone/>
            </a:pPr>
            <a:endParaRPr lang="ru-RU" sz="2000" b="1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Tx/>
              <a:buNone/>
            </a:pPr>
            <a:r>
              <a:rPr lang="ru-RU" sz="2000" b="1" smtClean="0">
                <a:latin typeface="Times New Roman" pitchFamily="18" charset="0"/>
                <a:cs typeface="Times New Roman" pitchFamily="18" charset="0"/>
              </a:rPr>
              <a:t>3. На то и печь,</a:t>
            </a:r>
          </a:p>
          <a:p>
            <a:pPr eaLnBrk="1" hangingPunct="1">
              <a:buFontTx/>
              <a:buNone/>
            </a:pPr>
            <a:r>
              <a:rPr lang="ru-RU" sz="2000" b="1" smtClean="0">
                <a:latin typeface="Times New Roman" pitchFamily="18" charset="0"/>
                <a:cs typeface="Times New Roman" pitchFamily="18" charset="0"/>
              </a:rPr>
              <a:t>    Чтобы в ней хлеб печь.</a:t>
            </a:r>
          </a:p>
          <a:p>
            <a:pPr eaLnBrk="1" hangingPunct="1">
              <a:buFontTx/>
              <a:buNone/>
            </a:pPr>
            <a:endParaRPr lang="ru-RU" sz="2000" b="1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Tx/>
              <a:buNone/>
            </a:pPr>
            <a:endParaRPr lang="ru-RU" sz="2000" b="1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7315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304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304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304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23040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23040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23040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3040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23040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23040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2304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23040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23040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23040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23040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000"/>
                                        <p:tgtEl>
                                          <p:spTgt spid="23040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000"/>
                                        <p:tgtEl>
                                          <p:spTgt spid="23040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2000"/>
                                        <p:tgtEl>
                                          <p:spTgt spid="23040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040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49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ru-RU" sz="4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Омофоны</a:t>
            </a:r>
            <a:br>
              <a:rPr lang="ru-RU" sz="4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4000" b="1" i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44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41438"/>
            <a:ext cx="8229600" cy="5256212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3600" b="1" smtClean="0">
                <a:latin typeface="Times New Roman" pitchFamily="18" charset="0"/>
                <a:cs typeface="Times New Roman" pitchFamily="18" charset="0"/>
              </a:rPr>
              <a:t>Омофоны</a:t>
            </a:r>
            <a:r>
              <a:rPr lang="ru-RU" sz="360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это слова или сочетания слов, совпадающие по звучанию, но различные по написанию и значению.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ru-RU" b="1" smtClean="0">
                <a:latin typeface="Times New Roman" pitchFamily="18" charset="0"/>
                <a:cs typeface="Times New Roman" pitchFamily="18" charset="0"/>
              </a:rPr>
              <a:t>Серый волк в густом </a:t>
            </a:r>
            <a:r>
              <a:rPr lang="ru-RU" b="1" u="sng" smtClean="0">
                <a:latin typeface="Times New Roman" pitchFamily="18" charset="0"/>
                <a:cs typeface="Times New Roman" pitchFamily="18" charset="0"/>
              </a:rPr>
              <a:t>лесу</a:t>
            </a:r>
          </a:p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ru-RU" b="1" smtClean="0">
                <a:latin typeface="Times New Roman" pitchFamily="18" charset="0"/>
                <a:cs typeface="Times New Roman" pitchFamily="18" charset="0"/>
              </a:rPr>
              <a:t>Встретил рыжую </a:t>
            </a:r>
            <a:r>
              <a:rPr lang="ru-RU" b="1" u="sng" smtClean="0">
                <a:latin typeface="Times New Roman" pitchFamily="18" charset="0"/>
                <a:cs typeface="Times New Roman" pitchFamily="18" charset="0"/>
              </a:rPr>
              <a:t>лису</a:t>
            </a:r>
            <a:r>
              <a:rPr lang="ru-RU" b="1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 eaLnBrk="1" hangingPunct="1">
              <a:lnSpc>
                <a:spcPct val="90000"/>
              </a:lnSpc>
              <a:buFontTx/>
              <a:buNone/>
            </a:pPr>
            <a:endParaRPr lang="ru-RU" smtClean="0"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ru-RU" b="1" u="sng" smtClean="0">
                <a:latin typeface="Times New Roman" pitchFamily="18" charset="0"/>
                <a:cs typeface="Times New Roman" pitchFamily="18" charset="0"/>
              </a:rPr>
              <a:t>Мог ли</a:t>
            </a:r>
            <a:r>
              <a:rPr lang="ru-RU" b="1" smtClean="0">
                <a:latin typeface="Times New Roman" pitchFamily="18" charset="0"/>
                <a:cs typeface="Times New Roman" pitchFamily="18" charset="0"/>
              </a:rPr>
              <a:t> он успеть?</a:t>
            </a:r>
          </a:p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ru-RU" b="1" smtClean="0">
                <a:latin typeface="Times New Roman" pitchFamily="18" charset="0"/>
                <a:cs typeface="Times New Roman" pitchFamily="18" charset="0"/>
              </a:rPr>
              <a:t>Люди </a:t>
            </a:r>
            <a:r>
              <a:rPr lang="ru-RU" b="1" u="sng" smtClean="0">
                <a:latin typeface="Times New Roman" pitchFamily="18" charset="0"/>
                <a:cs typeface="Times New Roman" pitchFamily="18" charset="0"/>
              </a:rPr>
              <a:t>мокли</a:t>
            </a:r>
            <a:r>
              <a:rPr lang="ru-RU" b="1" smtClean="0">
                <a:latin typeface="Times New Roman" pitchFamily="18" charset="0"/>
                <a:cs typeface="Times New Roman" pitchFamily="18" charset="0"/>
              </a:rPr>
              <a:t> под дождём.</a:t>
            </a:r>
          </a:p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ru-RU" smtClean="0">
                <a:latin typeface="Times New Roman" pitchFamily="18" charset="0"/>
                <a:cs typeface="Times New Roman" pitchFamily="18" charset="0"/>
              </a:rPr>
              <a:t>  </a:t>
            </a:r>
            <a:endParaRPr lang="ru-RU" b="1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23576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344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4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344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4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344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4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344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4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344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4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2344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4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2344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449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Подбери омофоны к словам</a:t>
            </a:r>
          </a:p>
        </p:txBody>
      </p:sp>
      <p:sp>
        <p:nvSpPr>
          <p:cNvPr id="235524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468313" y="1484313"/>
            <a:ext cx="4038600" cy="4425950"/>
          </a:xfrm>
        </p:spPr>
        <p:txBody>
          <a:bodyPr>
            <a:normAutofit lnSpcReduction="10000"/>
          </a:bodyPr>
          <a:lstStyle/>
          <a:p>
            <a:pPr eaLnBrk="1" hangingPunct="1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Бачок</a:t>
            </a:r>
          </a:p>
          <a:p>
            <a:pPr eaLnBrk="1" hangingPunct="1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Луг</a:t>
            </a:r>
          </a:p>
          <a:p>
            <a:pPr eaLnBrk="1" hangingPunct="1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Код</a:t>
            </a:r>
          </a:p>
          <a:p>
            <a:pPr eaLnBrk="1" hangingPunct="1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Стог</a:t>
            </a:r>
          </a:p>
          <a:p>
            <a:pPr eaLnBrk="1" hangingPunct="1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Рок</a:t>
            </a:r>
          </a:p>
          <a:p>
            <a:pPr eaLnBrk="1" hangingPunct="1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Посвятить</a:t>
            </a:r>
          </a:p>
          <a:p>
            <a:pPr eaLnBrk="1" hangingPunct="1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Компания</a:t>
            </a:r>
          </a:p>
          <a:p>
            <a:pPr eaLnBrk="1" hangingPunct="1"/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5525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1484313"/>
            <a:ext cx="4038600" cy="4897437"/>
          </a:xfrm>
        </p:spPr>
        <p:txBody>
          <a:bodyPr/>
          <a:lstStyle/>
          <a:p>
            <a:pPr eaLnBrk="1" hangingPunct="1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Бочок</a:t>
            </a:r>
          </a:p>
          <a:p>
            <a:pPr eaLnBrk="1" hangingPunct="1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Лук</a:t>
            </a:r>
          </a:p>
          <a:p>
            <a:pPr eaLnBrk="1" hangingPunct="1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Кот</a:t>
            </a:r>
          </a:p>
          <a:p>
            <a:pPr eaLnBrk="1" hangingPunct="1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Сток</a:t>
            </a:r>
          </a:p>
          <a:p>
            <a:pPr eaLnBrk="1" hangingPunct="1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Рог</a:t>
            </a:r>
          </a:p>
          <a:p>
            <a:pPr eaLnBrk="1" hangingPunct="1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Посветить</a:t>
            </a:r>
          </a:p>
          <a:p>
            <a:pPr eaLnBrk="1" hangingPunct="1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Кампания</a:t>
            </a:r>
          </a:p>
          <a:p>
            <a:pPr eaLnBrk="1" hangingPunct="1"/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3225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355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355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355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355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355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2355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2355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2355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2355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2355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2355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2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23552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2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000"/>
                                        <p:tgtEl>
                                          <p:spTgt spid="23552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 nodeType="clickPar">
                      <p:stCondLst>
                        <p:cond delay="indefinite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2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2000"/>
                                        <p:tgtEl>
                                          <p:spTgt spid="23552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 nodeType="clickPar">
                      <p:stCondLst>
                        <p:cond delay="indefinite"/>
                      </p:stCondLst>
                      <p:childTnLst>
                        <p:par>
                          <p:cTn id="7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2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2000"/>
                                        <p:tgtEl>
                                          <p:spTgt spid="23552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2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9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Возьмите на заметку!</a:t>
            </a:r>
          </a:p>
        </p:txBody>
      </p:sp>
      <p:sp>
        <p:nvSpPr>
          <p:cNvPr id="2519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84313"/>
            <a:ext cx="9144000" cy="5040312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Чтобы не смешивать омофоны </a:t>
            </a:r>
            <a:r>
              <a:rPr lang="ru-RU" sz="2400" i="1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i="1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2400" i="1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мпания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400" i="1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3600" i="1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2400" i="1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мпания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полезно знать, что слово </a:t>
            </a:r>
            <a:r>
              <a:rPr lang="ru-RU" sz="2400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3600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2400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мпания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происходит от латинского «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campus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» - поле. (Например,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посевная к</a:t>
            </a:r>
            <a:r>
              <a:rPr lang="ru-RU" sz="2400" i="1" u="sng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мпания)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Сейчас значение этого слова расширилось: например,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мы говорим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избирательная к</a:t>
            </a:r>
            <a:r>
              <a:rPr lang="ru-RU" sz="2400" i="1" u="sng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мпания.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Слово к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мпания происходит от латинского «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com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» - совместно и «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panis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» - хлеб. Первоначально оно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озна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чало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«сотрапезники». Сейчас компанией называют группу людей, проводящих вместе время или чем-нибудь объединённых. Например,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весёлая к</a:t>
            </a:r>
            <a:r>
              <a:rPr lang="ru-RU" sz="2400" i="1" u="sng" dirty="0" smtClean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мпания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или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2400" i="1" u="sng" dirty="0" smtClean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мпания подростков.</a:t>
            </a:r>
          </a:p>
        </p:txBody>
      </p:sp>
    </p:spTree>
    <p:extLst>
      <p:ext uri="{BB962C8B-B14F-4D97-AF65-F5344CB8AC3E}">
        <p14:creationId xmlns:p14="http://schemas.microsoft.com/office/powerpoint/2010/main" val="2404968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9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519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9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519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9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519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9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2519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9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2519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9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2519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1906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587</Words>
  <Application>Microsoft Office PowerPoint</Application>
  <PresentationFormat>Экран (4:3)</PresentationFormat>
  <Paragraphs>141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Омонимы</vt:lpstr>
      <vt:lpstr>Омонимы</vt:lpstr>
      <vt:lpstr>Соедините пары</vt:lpstr>
      <vt:lpstr>Соедините пары</vt:lpstr>
      <vt:lpstr>Омоформы</vt:lpstr>
      <vt:lpstr>Найди омоформы</vt:lpstr>
      <vt:lpstr>Омофоны </vt:lpstr>
      <vt:lpstr>Подбери омофоны к словам</vt:lpstr>
      <vt:lpstr>Возьмите на заметку!</vt:lpstr>
      <vt:lpstr>Омографы</vt:lpstr>
      <vt:lpstr>Подбери омографы к словам и объясни значения слов</vt:lpstr>
      <vt:lpstr>Подведём итоги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Омонимы</dc:title>
  <dc:creator>АЛЕКСАНДР-ПК</dc:creator>
  <cp:lastModifiedBy>poisk</cp:lastModifiedBy>
  <cp:revision>2</cp:revision>
  <dcterms:created xsi:type="dcterms:W3CDTF">2018-01-27T08:58:41Z</dcterms:created>
  <dcterms:modified xsi:type="dcterms:W3CDTF">2018-01-27T09:06:54Z</dcterms:modified>
</cp:coreProperties>
</file>