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1" r:id="rId4"/>
    <p:sldId id="259" r:id="rId5"/>
    <p:sldId id="260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73295-0642-4F0C-B434-347D0D4AA506}" type="datetimeFigureOut">
              <a:rPr lang="ru-RU" smtClean="0"/>
              <a:pPr/>
              <a:t>28.01.2018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35AB5-F3C7-4391-A7DD-17DD6BBC681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73295-0642-4F0C-B434-347D0D4AA506}" type="datetimeFigureOut">
              <a:rPr lang="ru-RU" smtClean="0"/>
              <a:pPr/>
              <a:t>28.01.2018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35AB5-F3C7-4391-A7DD-17DD6BBC681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73295-0642-4F0C-B434-347D0D4AA506}" type="datetimeFigureOut">
              <a:rPr lang="ru-RU" smtClean="0"/>
              <a:pPr/>
              <a:t>28.01.2018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35AB5-F3C7-4391-A7DD-17DD6BBC681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73295-0642-4F0C-B434-347D0D4AA506}" type="datetimeFigureOut">
              <a:rPr lang="ru-RU" smtClean="0"/>
              <a:pPr/>
              <a:t>28.01.2018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35AB5-F3C7-4391-A7DD-17DD6BBC681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73295-0642-4F0C-B434-347D0D4AA506}" type="datetimeFigureOut">
              <a:rPr lang="ru-RU" smtClean="0"/>
              <a:pPr/>
              <a:t>28.01.2018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49535AB5-F3C7-4391-A7DD-17DD6BBC681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73295-0642-4F0C-B434-347D0D4AA506}" type="datetimeFigureOut">
              <a:rPr lang="ru-RU" smtClean="0"/>
              <a:pPr/>
              <a:t>28.01.2018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35AB5-F3C7-4391-A7DD-17DD6BBC681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73295-0642-4F0C-B434-347D0D4AA506}" type="datetimeFigureOut">
              <a:rPr lang="ru-RU" smtClean="0"/>
              <a:pPr/>
              <a:t>28.01.2018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35AB5-F3C7-4391-A7DD-17DD6BBC681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73295-0642-4F0C-B434-347D0D4AA506}" type="datetimeFigureOut">
              <a:rPr lang="ru-RU" smtClean="0"/>
              <a:pPr/>
              <a:t>28.01.2018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35AB5-F3C7-4391-A7DD-17DD6BBC681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73295-0642-4F0C-B434-347D0D4AA506}" type="datetimeFigureOut">
              <a:rPr lang="ru-RU" smtClean="0"/>
              <a:pPr/>
              <a:t>28.01.2018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35AB5-F3C7-4391-A7DD-17DD6BBC681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73295-0642-4F0C-B434-347D0D4AA506}" type="datetimeFigureOut">
              <a:rPr lang="ru-RU" smtClean="0"/>
              <a:pPr/>
              <a:t>28.01.2018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35AB5-F3C7-4391-A7DD-17DD6BBC681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73295-0642-4F0C-B434-347D0D4AA506}" type="datetimeFigureOut">
              <a:rPr lang="ru-RU" smtClean="0"/>
              <a:pPr/>
              <a:t>28.01.2018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35AB5-F3C7-4391-A7DD-17DD6BBC681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CB73295-0642-4F0C-B434-347D0D4AA506}" type="datetimeFigureOut">
              <a:rPr lang="ru-RU" smtClean="0"/>
              <a:pPr/>
              <a:t>28.01.2018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9535AB5-F3C7-4391-A7DD-17DD6BBC681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Альтернативная система коммуникации и развития речи PECS/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4071942"/>
            <a:ext cx="7858180" cy="1752600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 smtClean="0"/>
              <a:t>Учитель-дефектолог: О.П.Герасимова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PECS – история создания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85860"/>
            <a:ext cx="8186766" cy="5023500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Разработка началась в 1985г.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Коммуникационная система обмена изображениями (PECS) была разработана доктором </a:t>
            </a:r>
            <a:r>
              <a:rPr lang="ru-RU" dirty="0" err="1" smtClean="0">
                <a:solidFill>
                  <a:schemeClr val="bg1"/>
                </a:solidFill>
              </a:rPr>
              <a:t>Andrew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Bondy</a:t>
            </a:r>
            <a:r>
              <a:rPr lang="ru-RU" dirty="0" smtClean="0">
                <a:solidFill>
                  <a:schemeClr val="bg1"/>
                </a:solidFill>
              </a:rPr>
              <a:t> (</a:t>
            </a:r>
            <a:r>
              <a:rPr lang="ru-RU" dirty="0" err="1" smtClean="0">
                <a:solidFill>
                  <a:schemeClr val="bg1"/>
                </a:solidFill>
              </a:rPr>
              <a:t>Энди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Бонди</a:t>
            </a:r>
            <a:r>
              <a:rPr lang="ru-RU" dirty="0" smtClean="0">
                <a:solidFill>
                  <a:schemeClr val="bg1"/>
                </a:solidFill>
              </a:rPr>
              <a:t>) и его помощником </a:t>
            </a:r>
            <a:r>
              <a:rPr lang="ru-RU" dirty="0" err="1" smtClean="0">
                <a:solidFill>
                  <a:schemeClr val="bg1"/>
                </a:solidFill>
              </a:rPr>
              <a:t>Lori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Frost</a:t>
            </a:r>
            <a:r>
              <a:rPr lang="ru-RU" dirty="0" smtClean="0">
                <a:solidFill>
                  <a:schemeClr val="bg1"/>
                </a:solidFill>
              </a:rPr>
              <a:t> (Лори </a:t>
            </a:r>
            <a:r>
              <a:rPr lang="ru-RU" dirty="0" err="1" smtClean="0">
                <a:solidFill>
                  <a:schemeClr val="bg1"/>
                </a:solidFill>
              </a:rPr>
              <a:t>Фрост</a:t>
            </a:r>
            <a:r>
              <a:rPr lang="ru-RU" dirty="0" smtClean="0">
                <a:solidFill>
                  <a:schemeClr val="bg1"/>
                </a:solidFill>
              </a:rPr>
              <a:t>) из Программы исправления аутизма штата Делавэр.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Д-р </a:t>
            </a:r>
            <a:r>
              <a:rPr lang="ru-RU" dirty="0" err="1" smtClean="0">
                <a:solidFill>
                  <a:schemeClr val="bg1"/>
                </a:solidFill>
              </a:rPr>
              <a:t>Bondy</a:t>
            </a:r>
            <a:r>
              <a:rPr lang="ru-RU" dirty="0" smtClean="0">
                <a:solidFill>
                  <a:schemeClr val="bg1"/>
                </a:solidFill>
              </a:rPr>
              <a:t> и г-жа </a:t>
            </a:r>
            <a:r>
              <a:rPr lang="ru-RU" dirty="0" err="1" smtClean="0">
                <a:solidFill>
                  <a:schemeClr val="bg1"/>
                </a:solidFill>
              </a:rPr>
              <a:t>Frost</a:t>
            </a:r>
            <a:r>
              <a:rPr lang="ru-RU" dirty="0" smtClean="0">
                <a:solidFill>
                  <a:schemeClr val="bg1"/>
                </a:solidFill>
              </a:rPr>
              <a:t> впоследствии создали частную консультационную фирму </a:t>
            </a:r>
            <a:r>
              <a:rPr lang="ru-RU" dirty="0" err="1" smtClean="0">
                <a:solidFill>
                  <a:schemeClr val="bg1"/>
                </a:solidFill>
              </a:rPr>
              <a:t>Pyramid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Educational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Consultants</a:t>
            </a:r>
            <a:r>
              <a:rPr lang="ru-RU" dirty="0" smtClean="0">
                <a:solidFill>
                  <a:schemeClr val="bg1"/>
                </a:solidFill>
              </a:rPr>
              <a:t> для продажи этой технологии и обучения специалистов по работе с ней.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Целью программы PECS </a:t>
            </a:r>
            <a:r>
              <a:rPr lang="ru-RU" dirty="0" smtClean="0">
                <a:solidFill>
                  <a:schemeClr val="bg1"/>
                </a:solidFill>
              </a:rPr>
              <a:t>является побудить ребенка спонтанно начать коммуникационное взаимодействие. В основе метода лежит тот факт, что повод для общения должен предшествовать фактической речевой деятельности.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Может использоваться независимо от возраста и возможностей.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Семинар –тренинг в Красноярске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428736"/>
            <a:ext cx="8229600" cy="470916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Создатели программы PECS подчеркивают, что педагоги должны пройти специальное обучение этой программе, для того чтобы правильно использовать стратегию общения и чтобы аспекты поведенческого анализа и методы обучения поведению применялись в сочетании с программой PECS.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Семинар-тренинг состоялся27-29 марта 2017г.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Преподаватель: директор клиники PECS в Германии </a:t>
            </a:r>
            <a:r>
              <a:rPr lang="en-US" dirty="0" err="1" smtClean="0">
                <a:solidFill>
                  <a:schemeClr val="bg1"/>
                </a:solidFill>
              </a:rPr>
              <a:t>Sibylle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Bajorat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(</a:t>
            </a:r>
            <a:r>
              <a:rPr lang="ru-RU" dirty="0" err="1" smtClean="0">
                <a:solidFill>
                  <a:schemeClr val="bg1"/>
                </a:solidFill>
              </a:rPr>
              <a:t>Сибилла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Байорат</a:t>
            </a:r>
            <a:r>
              <a:rPr lang="en-US" dirty="0" smtClean="0">
                <a:solidFill>
                  <a:schemeClr val="bg1"/>
                </a:solidFill>
              </a:rPr>
              <a:t>)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I </a:t>
            </a:r>
            <a:r>
              <a:rPr lang="ru-RU" dirty="0" smtClean="0">
                <a:solidFill>
                  <a:srgbClr val="002060"/>
                </a:solidFill>
              </a:rPr>
              <a:t>фаза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u="sng" dirty="0" smtClean="0">
                <a:solidFill>
                  <a:schemeClr val="bg1"/>
                </a:solidFill>
              </a:rPr>
              <a:t>Подготовка к первой фазе: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1. Игра «Моя очередь, твоя очередь»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2. Анкета для родителей.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3.  Заранее делается список стимулов, выбираются положительные и отрицательные стимулы. Лучше - вкусовые или вещевые. </a:t>
            </a:r>
          </a:p>
          <a:p>
            <a:pPr>
              <a:buNone/>
            </a:pPr>
            <a:r>
              <a:rPr lang="ru-RU" b="1" u="sng" dirty="0" smtClean="0">
                <a:solidFill>
                  <a:srgbClr val="002060"/>
                </a:solidFill>
              </a:rPr>
              <a:t> </a:t>
            </a:r>
            <a:r>
              <a:rPr lang="en-US" b="1" u="sng" dirty="0" smtClean="0">
                <a:solidFill>
                  <a:srgbClr val="002060"/>
                </a:solidFill>
              </a:rPr>
              <a:t>I </a:t>
            </a:r>
            <a:r>
              <a:rPr lang="ru-RU" b="1" u="sng" dirty="0" smtClean="0">
                <a:solidFill>
                  <a:srgbClr val="002060"/>
                </a:solidFill>
              </a:rPr>
              <a:t>фаза - </a:t>
            </a:r>
            <a:r>
              <a:rPr lang="ru-RU" dirty="0" smtClean="0">
                <a:solidFill>
                  <a:schemeClr val="bg1"/>
                </a:solidFill>
              </a:rPr>
              <a:t>физический обмен, обучение давать карточку.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Нужно два человека: тот, у кого просят и тот, кто помогает ребенку сделать действие (подсказывает). На занятиях это достигается привлечением второго педагога.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Если ребенок не смотрит на карточку – перемещаемся вместе с ней.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II </a:t>
            </a:r>
            <a:r>
              <a:rPr lang="ru-RU" dirty="0" smtClean="0">
                <a:solidFill>
                  <a:srgbClr val="002060"/>
                </a:solidFill>
              </a:rPr>
              <a:t>фаза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85860"/>
            <a:ext cx="8258204" cy="535785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Цель- научить ребенка отдавать карточку, если человек не рядом, постепенно увеличивая дистанцию.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Изготавливается книга с набором карточек и коммуникационное поле, на которое ребёнок будет выкладывать карточки.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Конец второй фазы: 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bg1"/>
                </a:solidFill>
              </a:rPr>
              <a:t>ребенок привлекает внимание (отдает карточку) коммуникативному партнеру, когда он стоит спиной;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bg1"/>
                </a:solidFill>
              </a:rPr>
              <a:t>Ребенок выполняет просьбы во время групповой работы;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bg1"/>
                </a:solidFill>
              </a:rPr>
              <a:t>Ребенок просит вещи, которые находятся вне поля зрения.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</a:rPr>
              <a:t>II </a:t>
            </a:r>
            <a:r>
              <a:rPr lang="ru-RU" dirty="0" smtClean="0">
                <a:solidFill>
                  <a:srgbClr val="002060"/>
                </a:solidFill>
              </a:rPr>
              <a:t>фаза – никогда не заканчивается! (т.к. подвижность и мобильность очень важна)</a:t>
            </a:r>
            <a:endParaRPr lang="ru-RU" dirty="0" smtClean="0">
              <a:solidFill>
                <a:schemeClr val="bg1"/>
              </a:solidFill>
            </a:endParaRPr>
          </a:p>
          <a:p>
            <a:pPr>
              <a:buFontTx/>
              <a:buChar char="-"/>
            </a:pPr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III </a:t>
            </a:r>
            <a:r>
              <a:rPr lang="ru-RU" dirty="0" smtClean="0">
                <a:solidFill>
                  <a:srgbClr val="002060"/>
                </a:solidFill>
              </a:rPr>
              <a:t>фаза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500726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Цель - научить распознавать, что изображено на карточке. Теперь не предмет предшествует картинке, а картинка показывается, а ребёнок ищёт (или использует) показываемый на карточке предмет. </a:t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Начинаем обучение на контрасте (</a:t>
            </a:r>
            <a:r>
              <a:rPr lang="ru-RU" dirty="0" err="1" smtClean="0">
                <a:solidFill>
                  <a:schemeClr val="bg1"/>
                </a:solidFill>
              </a:rPr>
              <a:t>любит-нелюбит</a:t>
            </a:r>
            <a:r>
              <a:rPr lang="ru-RU" dirty="0" smtClean="0">
                <a:solidFill>
                  <a:schemeClr val="bg1"/>
                </a:solidFill>
              </a:rPr>
              <a:t>) «НОСОК».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Затем используем два предпочтительных предмета , затем начинаем использовать остальные предметы и постепенно увеличиваем количество карточек.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Ошибка на этой стадии - это ошибка распознавания.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Учим ребенка знакам «Жди», «Нельзя»  и т.д. начинаем вводить глаголы и составлять короткие фразы из 2 слов.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Вводим визуальное расписание.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Важная составная часть - научить ребенка находить нужную карточку в книге.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IV </a:t>
            </a:r>
            <a:r>
              <a:rPr lang="ru-RU" dirty="0" smtClean="0">
                <a:solidFill>
                  <a:srgbClr val="002060"/>
                </a:solidFill>
              </a:rPr>
              <a:t>фаза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357298"/>
            <a:ext cx="8401080" cy="5500702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Цель - научить составлять предложения из карточек. (может появиться речь)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1. Использование предложений (полоска отдельная в книжке) :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 учим ребенка составлять предложение "Я хочу (предмет)" и просить конкретные (Я хочу  яблоко).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Ошибка на этой стадии - это ошибка в последовательности действий.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Вводим коммуникативные доски и визуальный распорядок дня. 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Конечная цель – научить ребенка пользоваться </a:t>
            </a:r>
            <a:r>
              <a:rPr lang="ru-RU" b="1" i="1" dirty="0" smtClean="0">
                <a:solidFill>
                  <a:schemeClr val="bg1"/>
                </a:solidFill>
              </a:rPr>
              <a:t>Полоской предложения! Подстрекаем речь</a:t>
            </a:r>
          </a:p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V </a:t>
            </a:r>
            <a:r>
              <a:rPr lang="ru-RU" dirty="0" smtClean="0">
                <a:solidFill>
                  <a:srgbClr val="002060"/>
                </a:solidFill>
              </a:rPr>
              <a:t>фаза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Цель</a:t>
            </a:r>
            <a:r>
              <a:rPr lang="ru-RU" dirty="0" smtClean="0">
                <a:solidFill>
                  <a:schemeClr val="bg1"/>
                </a:solidFill>
              </a:rPr>
              <a:t>: научить использовать свойства предметов, чтобы получить конкретное подкрепление (</a:t>
            </a:r>
            <a:r>
              <a:rPr lang="ru-RU" dirty="0" err="1" smtClean="0">
                <a:solidFill>
                  <a:schemeClr val="bg1"/>
                </a:solidFill>
              </a:rPr>
              <a:t>цвет,размер</a:t>
            </a:r>
            <a:r>
              <a:rPr lang="ru-RU" dirty="0" smtClean="0">
                <a:solidFill>
                  <a:schemeClr val="bg1"/>
                </a:solidFill>
              </a:rPr>
              <a:t> и т.п.)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endParaRPr lang="ru-RU" dirty="0" smtClean="0"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en-US" sz="4000" b="1" dirty="0" smtClean="0">
                <a:solidFill>
                  <a:srgbClr val="002060"/>
                </a:solidFill>
              </a:rPr>
              <a:t>VI </a:t>
            </a:r>
            <a:r>
              <a:rPr lang="ru-RU" sz="4000" b="1" dirty="0" smtClean="0">
                <a:solidFill>
                  <a:srgbClr val="002060"/>
                </a:solidFill>
              </a:rPr>
              <a:t>фаза</a:t>
            </a:r>
            <a:endParaRPr lang="en-US" sz="4000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Цель- </a:t>
            </a:r>
            <a:r>
              <a:rPr lang="ru-RU" dirty="0" smtClean="0">
                <a:solidFill>
                  <a:schemeClr val="bg1"/>
                </a:solidFill>
              </a:rPr>
              <a:t>ученик спонтанно комментирует окружающий его мир.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Используются вопросы предполагающие ответ- комментарий: что ты видишь/ слышишь/чуешь? </a:t>
            </a:r>
            <a:endParaRPr lang="en-US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n-US" sz="4000" b="1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84</TotalTime>
  <Words>374</Words>
  <Application>Microsoft Office PowerPoint</Application>
  <PresentationFormat>Экран (4:3)</PresentationFormat>
  <Paragraphs>47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Апекс</vt:lpstr>
      <vt:lpstr>Альтернативная система коммуникации и развития речи PECS/</vt:lpstr>
      <vt:lpstr>PECS – история создания</vt:lpstr>
      <vt:lpstr>Слайд 3</vt:lpstr>
      <vt:lpstr>Семинар –тренинг в Красноярске</vt:lpstr>
      <vt:lpstr>I фаза</vt:lpstr>
      <vt:lpstr>II фаза</vt:lpstr>
      <vt:lpstr>III фаза</vt:lpstr>
      <vt:lpstr>IV фаза</vt:lpstr>
      <vt:lpstr>V фаза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Альтернативная система коммуникации и развития речи PECS/</dc:title>
  <dc:creator>Пользователь</dc:creator>
  <cp:lastModifiedBy>Ольга</cp:lastModifiedBy>
  <cp:revision>10</cp:revision>
  <dcterms:created xsi:type="dcterms:W3CDTF">2017-12-17T07:55:23Z</dcterms:created>
  <dcterms:modified xsi:type="dcterms:W3CDTF">2018-01-27T17:38:42Z</dcterms:modified>
</cp:coreProperties>
</file>