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0" r:id="rId5"/>
    <p:sldId id="269" r:id="rId6"/>
    <p:sldId id="260" r:id="rId7"/>
    <p:sldId id="259" r:id="rId8"/>
    <p:sldId id="262" r:id="rId9"/>
    <p:sldId id="263" r:id="rId10"/>
    <p:sldId id="264" r:id="rId11"/>
    <p:sldId id="266" r:id="rId12"/>
    <p:sldId id="268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ru.wikipedia.org/wiki/%D0%9A%D0%B5%D0%BB%D1%8C%D1%8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95936" y="2352484"/>
            <a:ext cx="3598749" cy="1828090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Правление Федора Ивановича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maginews.ru/wp-content/images/s/2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200" y="1556792"/>
            <a:ext cx="238125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22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льберт\Desktop\Frans_Hals_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564" y="1437546"/>
            <a:ext cx="3186586" cy="392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94679" y="769329"/>
            <a:ext cx="428488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Голландский купец и торговый агент в Москве Исаак </a:t>
            </a:r>
            <a:r>
              <a:rPr lang="ru-RU" sz="2800" dirty="0" smtClean="0"/>
              <a:t>Масса:</a:t>
            </a:r>
            <a:endParaRPr lang="ru-RU" sz="2800" dirty="0"/>
          </a:p>
          <a:p>
            <a:endParaRPr lang="ru-RU" sz="2800" dirty="0"/>
          </a:p>
          <a:p>
            <a:pPr algn="just"/>
            <a:r>
              <a:rPr lang="ru-RU" sz="2800" dirty="0"/>
              <a:t>Очень добр, набожен и весьма кроток… Он был столь благочестив, что часто желал променять своё царство на монастырь, ежели бы только это было возможно.</a:t>
            </a:r>
          </a:p>
        </p:txBody>
      </p:sp>
    </p:spTree>
    <p:extLst>
      <p:ext uri="{BB962C8B-B14F-4D97-AF65-F5344CB8AC3E}">
        <p14:creationId xmlns:p14="http://schemas.microsoft.com/office/powerpoint/2010/main" val="372479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64704"/>
            <a:ext cx="4032448" cy="5328592"/>
          </a:xfrm>
        </p:spPr>
        <p:txBody>
          <a:bodyPr>
            <a:normAutofit/>
          </a:bodyPr>
          <a:lstStyle/>
          <a:p>
            <a:r>
              <a:rPr lang="ru-RU" dirty="0"/>
              <a:t>Царь Фёдор Иоаннович скончался 7 (17) января 1598 года. </a:t>
            </a:r>
            <a:endParaRPr lang="ru-RU" dirty="0" smtClean="0"/>
          </a:p>
          <a:p>
            <a:r>
              <a:rPr lang="ru-RU" dirty="0" smtClean="0"/>
              <a:t>Феодор </a:t>
            </a:r>
            <a:r>
              <a:rPr lang="ru-RU" dirty="0"/>
              <a:t>Иоаннович умер, не оставив потомства, и с его смертью прекратилась московская династия Рюриковичей на царском престоле в Москве. Погребен он был в Архангельском соборе Московского </a:t>
            </a:r>
            <a:r>
              <a:rPr lang="ru-RU" dirty="0" smtClean="0"/>
              <a:t>Кремля</a:t>
            </a:r>
            <a:endParaRPr lang="ru-RU" dirty="0"/>
          </a:p>
        </p:txBody>
      </p:sp>
      <p:sp>
        <p:nvSpPr>
          <p:cNvPr id="4" name="AutoShape 2" descr="1575-1576 60. Саин-Булат хан (в крещении - Симеон Бекбулатов…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 descr="C:\Users\Альберт\Desktop\hello_html_m69e26c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405" y="1412776"/>
            <a:ext cx="3222604" cy="413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5999" y="5586432"/>
            <a:ext cx="58730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правой части алтаря, за </a:t>
            </a:r>
            <a:r>
              <a:rPr lang="ru-RU" sz="2400" dirty="0" smtClean="0"/>
              <a:t>иконостасом собора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4839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3861048"/>
            <a:ext cx="7416824" cy="3960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Иван </a:t>
            </a:r>
            <a:r>
              <a:rPr lang="ru-RU" dirty="0"/>
              <a:t>Грозный «ещё при жизни приготовил себе место погребения в </a:t>
            </a:r>
            <a:r>
              <a:rPr lang="ru-RU" dirty="0" err="1"/>
              <a:t>диаконнике</a:t>
            </a:r>
            <a:r>
              <a:rPr lang="ru-RU" dirty="0"/>
              <a:t> Архангельского собора, превратив его в придельную церковь-капеллу. В ней впоследствии нашли упокоение сам царь и два его сына Иван Иванович и Фёдор Иванович. </a:t>
            </a:r>
          </a:p>
        </p:txBody>
      </p:sp>
      <p:pic>
        <p:nvPicPr>
          <p:cNvPr id="9218" name="Picture 2" descr="http://www.auburn.edu/~mitrege/russian/churches/0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20688"/>
            <a:ext cx="4355893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cdn.bolshoyvopros.ru/files/users/images/09/8b/098b4134f9e802dedf43aaa4878a89e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243243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7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64704"/>
            <a:ext cx="324036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Почитание </a:t>
            </a:r>
            <a:r>
              <a:rPr lang="ru-RU" dirty="0"/>
              <a:t>блаженного Царя началось вскоре после его кончины: святой Патриарх Иов (†1607) составил </a:t>
            </a:r>
            <a:r>
              <a:rPr lang="ru-RU" dirty="0">
                <a:solidFill>
                  <a:srgbClr val="FF0000"/>
                </a:solidFill>
              </a:rPr>
              <a:t>«Повесть о честном житии царя Федора Иоанновича», </a:t>
            </a:r>
            <a:r>
              <a:rPr lang="ru-RU" dirty="0"/>
              <a:t>уже с начала XVII века известны иконные изображения святого Феодора в </a:t>
            </a:r>
            <a:r>
              <a:rPr lang="ru-RU" dirty="0" smtClean="0"/>
              <a:t>нимбе. </a:t>
            </a:r>
            <a:endParaRPr lang="ru-RU" dirty="0"/>
          </a:p>
        </p:txBody>
      </p:sp>
      <p:pic>
        <p:nvPicPr>
          <p:cNvPr id="7170" name="Picture 2" descr="http://wiki.iteach.ru/images/9/96/%D0%A6%D0%B0%D1%80%D1%8C_%D0%A4%D0%B5%D0%B4%D0%BE%D1%80_%D0%98%D0%BE%D0%B0%D0%BD%D0%BE%D0%B2%D0%B8%D1%8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914" y="764704"/>
            <a:ext cx="4772025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9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4145097" cy="36038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4 ноября 2009 года </a:t>
            </a:r>
            <a:r>
              <a:rPr lang="ru-RU" sz="2800" dirty="0"/>
              <a:t>в Йошкар-Оле был открыт памятник царю Фёдору I Иоанновичу, в период царствования которого был основан город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(</a:t>
            </a:r>
            <a:r>
              <a:rPr lang="ru-RU" sz="2800" dirty="0"/>
              <a:t>скульптор — народный художник РФ Андрей Ковальчук).</a:t>
            </a:r>
          </a:p>
        </p:txBody>
      </p:sp>
      <p:pic>
        <p:nvPicPr>
          <p:cNvPr id="8194" name="Picture 2" descr="C:\Users\Альберт\Desktop\Monument_to_Feodor_I_of_Russia_in_Yoshkar-O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681" y="1340768"/>
            <a:ext cx="323667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12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7632848" cy="554461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b="1" dirty="0" smtClean="0"/>
              <a:t>Годы жизни – 31 мая 1557 г. – 17 января 1598 г. (40 лет) </a:t>
            </a:r>
          </a:p>
          <a:p>
            <a:pPr algn="just"/>
            <a:r>
              <a:rPr lang="ru-RU" sz="2800" b="1" dirty="0" smtClean="0"/>
              <a:t>Царь </a:t>
            </a:r>
            <a:r>
              <a:rPr lang="ru-RU" sz="2800" b="1" dirty="0"/>
              <a:t>всея Руси и великий князь Московский с 18 марта 1584 </a:t>
            </a:r>
            <a:r>
              <a:rPr lang="ru-RU" sz="2800" b="1" dirty="0" smtClean="0"/>
              <a:t>года</a:t>
            </a:r>
          </a:p>
          <a:p>
            <a:pPr algn="just"/>
            <a:r>
              <a:rPr lang="ru-RU" sz="2800" b="1" dirty="0"/>
              <a:t>Канонизирован Православной Церковью как «святой благоверный Феодор I Иоаннович, царь Московский». Память 20 января, воскресенье перед 8 сентября, то есть первое воскресенье сентября. </a:t>
            </a:r>
            <a:endParaRPr lang="ru-RU" sz="2800" b="1" dirty="0" smtClean="0"/>
          </a:p>
          <a:p>
            <a:pPr algn="just"/>
            <a:r>
              <a:rPr lang="ru-RU" sz="2800" b="1" dirty="0" smtClean="0"/>
              <a:t>Родители - Иван </a:t>
            </a:r>
            <a:r>
              <a:rPr lang="ru-RU" sz="2800" b="1" dirty="0"/>
              <a:t>IV </a:t>
            </a:r>
            <a:r>
              <a:rPr lang="ru-RU" sz="2800" b="1" dirty="0" smtClean="0"/>
              <a:t>Грозный и  Анастасия Романовна Захарьина-Юрьева</a:t>
            </a:r>
          </a:p>
          <a:p>
            <a:pPr algn="just"/>
            <a:r>
              <a:rPr lang="ru-RU" sz="2800" b="1" dirty="0" smtClean="0"/>
              <a:t>В </a:t>
            </a:r>
            <a:r>
              <a:rPr lang="ru-RU" sz="2800" b="1" dirty="0"/>
              <a:t>браке </a:t>
            </a:r>
            <a:r>
              <a:rPr lang="ru-RU" sz="2800" b="1" dirty="0" smtClean="0"/>
              <a:t>с Ирина </a:t>
            </a:r>
            <a:r>
              <a:rPr lang="ru-RU" sz="2800" b="1" dirty="0"/>
              <a:t>Годунова</a:t>
            </a:r>
          </a:p>
          <a:p>
            <a:pPr algn="just"/>
            <a:r>
              <a:rPr lang="ru-RU" sz="2800" b="1" dirty="0" smtClean="0"/>
              <a:t>Дети Феодосия </a:t>
            </a:r>
            <a:r>
              <a:rPr lang="ru-RU" sz="2800" b="1" dirty="0"/>
              <a:t>Фёдоровна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080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899592" y="908720"/>
            <a:ext cx="3888432" cy="4814349"/>
          </a:xfrm>
        </p:spPr>
        <p:txBody>
          <a:bodyPr>
            <a:normAutofit fontScale="97500"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Со </a:t>
            </a:r>
            <a:r>
              <a:rPr lang="ru-RU" sz="2800" dirty="0"/>
              <a:t>слов самого Ивана Грозного, Фёдор был «постник и молчальник, более для </a:t>
            </a:r>
            <a:r>
              <a:rPr lang="ru-RU" sz="2800" dirty="0">
                <a:hlinkClick r:id="rId2" tooltip="Келья"/>
              </a:rPr>
              <a:t>кельи</a:t>
            </a:r>
            <a:r>
              <a:rPr lang="ru-RU" sz="2800" dirty="0"/>
              <a:t>, нежели для власти державной рождённый». </a:t>
            </a:r>
          </a:p>
        </p:txBody>
      </p:sp>
      <p:pic>
        <p:nvPicPr>
          <p:cNvPr id="2050" name="Picture 2" descr="http://lichnosti.net/photos/2570/128947511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52736"/>
            <a:ext cx="347610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75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1" y="836712"/>
            <a:ext cx="4032447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Сам батюшка выбрал сыну невесту из крепкого надежного клана Годуновых, но не слишком родовитого, такого, чтобы во всем зависели от царской семьи и были благодарны за столь высокую судьбу. А царевич, не думая о политических мотивах, просто привязался душой к своей супруге, умнице Ирине.</a:t>
            </a:r>
          </a:p>
        </p:txBody>
      </p:sp>
      <p:pic>
        <p:nvPicPr>
          <p:cNvPr id="2050" name="Picture 2" descr="http://ahuman.ru/wp-content/uploads/2014/12/104924784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355094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62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0637" y="728700"/>
            <a:ext cx="4567467" cy="4500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енчание </a:t>
            </a:r>
            <a:r>
              <a:rPr lang="ru-RU" dirty="0"/>
              <a:t>на царство, это произошло в день рождения Федора. Ему исполнилось ровно 27 лет. Церемония происходила так. Впереди шел Федор Иванович – царь, одетый в богатейшие уборы. За ним – высшее духовенство и далее вся знать по чинам. На его голову водрузили корону. На празднество </a:t>
            </a:r>
            <a:r>
              <a:rPr lang="ru-RU" dirty="0" smtClean="0"/>
              <a:t>было</a:t>
            </a:r>
            <a:endParaRPr lang="ru-RU" dirty="0"/>
          </a:p>
        </p:txBody>
      </p:sp>
      <p:pic>
        <p:nvPicPr>
          <p:cNvPr id="1026" name="Picture 2" descr="федор иванович царь исторический портр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20688"/>
            <a:ext cx="2880320" cy="365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64724" y="4725144"/>
            <a:ext cx="727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приглашено духовенство с Афона </a:t>
            </a:r>
            <a:r>
              <a:rPr lang="ru-RU" sz="2400" dirty="0" smtClean="0"/>
              <a:t>и Синайской </a:t>
            </a:r>
            <a:r>
              <a:rPr lang="ru-RU" sz="2400" dirty="0"/>
              <a:t>горы, что означало важность события для всего Православного мира. Торжество длилось неделю</a:t>
            </a:r>
          </a:p>
        </p:txBody>
      </p:sp>
    </p:spTree>
    <p:extLst>
      <p:ext uri="{BB962C8B-B14F-4D97-AF65-F5344CB8AC3E}">
        <p14:creationId xmlns:p14="http://schemas.microsoft.com/office/powerpoint/2010/main" val="304163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836712"/>
            <a:ext cx="4608512" cy="37444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Большинство историков считают, что Фёдор был не способен к государственной деятельности, по некоторым данным слабый здоровьем и умом; принимал мало участия в управлении государством, находясь под опекой сперва совета вельмож, затем </a:t>
            </a:r>
            <a:r>
              <a:rPr lang="ru-RU" dirty="0" smtClean="0"/>
              <a:t>своего</a:t>
            </a:r>
            <a:endParaRPr lang="ru-RU" dirty="0"/>
          </a:p>
        </p:txBody>
      </p:sp>
      <p:pic>
        <p:nvPicPr>
          <p:cNvPr id="3074" name="Picture 2" descr="http://history-repetitor.ru/uploads/posts/2017-04/1492132206_14541400641783147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891" y="692696"/>
            <a:ext cx="282991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33482" y="4160974"/>
            <a:ext cx="73819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шурина Бориса Фёдоровича Годунова, который с 1587 года фактически был соправителем государства, а после смерти Фёдора стал его преемником. </a:t>
            </a:r>
          </a:p>
        </p:txBody>
      </p:sp>
    </p:spTree>
    <p:extLst>
      <p:ext uri="{BB962C8B-B14F-4D97-AF65-F5344CB8AC3E}">
        <p14:creationId xmlns:p14="http://schemas.microsoft.com/office/powerpoint/2010/main" val="402327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1" y="836712"/>
            <a:ext cx="7464211" cy="52565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Положение </a:t>
            </a:r>
            <a:r>
              <a:rPr lang="ru-RU" dirty="0"/>
              <a:t>Бориса Годунова при царском дворе было столь значимо, что заморские дипломаты искали аудиенции именно у Бориса Годунова, его воля была законом. Фёдор царствовал, Борис управлял — это знали все и на Руси, и за границей.</a:t>
            </a:r>
          </a:p>
        </p:txBody>
      </p:sp>
      <p:sp>
        <p:nvSpPr>
          <p:cNvPr id="4" name="AutoShape 2" descr="https://rusorel.info/wp-content/uploads/2017/11/doc6mo0dyisozk1a0tylb29_800_4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rusorel.info/wp-content/uploads/2017/11/doc6mo0dyisozk1a0tylb29_800_48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 descr="C:\Users\Альберт\Desktop\doc6mo0dyisozk1a0tylb29_800_4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24944"/>
            <a:ext cx="3644701" cy="317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86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9500108"/>
              </p:ext>
            </p:extLst>
          </p:nvPr>
        </p:nvGraphicFramePr>
        <p:xfrm>
          <a:off x="827585" y="684571"/>
          <a:ext cx="7417494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/>
                <a:gridCol w="27369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Внутренняя политика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Внешняя политика 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1586 — отлита Царь-пушка.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1595 — окончена Русско-шведская война 1590—1595 годов, по результатам которой России возвращено побережье Балтийского моря (города Ям, Ивангород, Копорье, </a:t>
                      </a:r>
                      <a:r>
                        <a:rPr lang="ru-RU" dirty="0" err="1" smtClean="0"/>
                        <a:t>Корела</a:t>
                      </a:r>
                      <a:r>
                        <a:rPr lang="ru-RU" dirty="0" smtClean="0"/>
                        <a:t>).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1589 — учреждён Московский патриархат с первым патриархом Иовом.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1591 — завершено строительство Белого города Москвы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1584-1595 – строительство городов:</a:t>
                      </a:r>
                      <a:r>
                        <a:rPr lang="ru-RU" baseline="0" dirty="0" smtClean="0"/>
                        <a:t> Архангельск, Самара, Тюмень, Воронеж,  Тобольск, Царицын,  Саратов, Тара, Сургут, </a:t>
                      </a:r>
                      <a:r>
                        <a:rPr lang="ru-RU" baseline="0" dirty="0" err="1" smtClean="0"/>
                        <a:t>Обдорск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42" name="Picture 2" descr="http://discoveric.ru/tmp/upload/record/3092/w_3092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83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200800" cy="52565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Письменные источники о Фёдоре </a:t>
            </a:r>
            <a:r>
              <a:rPr lang="ru-RU" b="1" dirty="0" smtClean="0">
                <a:solidFill>
                  <a:srgbClr val="FF0000"/>
                </a:solidFill>
              </a:rPr>
              <a:t>Иоанновиче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По отзыву английского дипломата </a:t>
            </a:r>
            <a:r>
              <a:rPr lang="ru-RU" dirty="0" err="1"/>
              <a:t>Джильса</a:t>
            </a:r>
            <a:r>
              <a:rPr lang="ru-RU" dirty="0"/>
              <a:t> </a:t>
            </a:r>
            <a:r>
              <a:rPr lang="ru-RU" dirty="0" err="1" smtClean="0"/>
              <a:t>Флетчера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«Теперешний царь (по имени Феодор Иванович) относительно своей наружности: росту малого, приземист и толстоват, телосложения слабого и склонен к водяной; нос у него ястребиный, поступь нетвердая от некоторой расслабленности в членах; он тяжел и недеятелен, но всегда улыбается, так что почти смеется. Что касается до других свойств его, то он прост и слабоумен, но весьма любезен и хорош в обращении, тих, милостив, не имеет склонности к войне, мало способен к делам политическим и до крайности суеверен. Кроме того, что он молится дома, ходит он обыкновенно каждую неделю на богомолье в какой-нибудь из ближних монастырей».</a:t>
            </a:r>
          </a:p>
        </p:txBody>
      </p:sp>
    </p:spTree>
    <p:extLst>
      <p:ext uri="{BB962C8B-B14F-4D97-AF65-F5344CB8AC3E}">
        <p14:creationId xmlns:p14="http://schemas.microsoft.com/office/powerpoint/2010/main" val="213580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179</TotalTime>
  <Words>720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Правление Федора Ивановича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Федор Иванович</dc:title>
  <dc:creator>Альберт</dc:creator>
  <cp:lastModifiedBy>Пользователь</cp:lastModifiedBy>
  <cp:revision>14</cp:revision>
  <dcterms:created xsi:type="dcterms:W3CDTF">2017-12-13T14:32:15Z</dcterms:created>
  <dcterms:modified xsi:type="dcterms:W3CDTF">2018-01-27T06:45:02Z</dcterms:modified>
</cp:coreProperties>
</file>