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80" r:id="rId3"/>
    <p:sldId id="258" r:id="rId4"/>
    <p:sldId id="259" r:id="rId5"/>
    <p:sldId id="260" r:id="rId6"/>
    <p:sldId id="279" r:id="rId7"/>
    <p:sldId id="261" r:id="rId8"/>
    <p:sldId id="262" r:id="rId9"/>
    <p:sldId id="263" r:id="rId10"/>
    <p:sldId id="264" r:id="rId11"/>
    <p:sldId id="266" r:id="rId12"/>
    <p:sldId id="267" r:id="rId13"/>
    <p:sldId id="265" r:id="rId14"/>
    <p:sldId id="268" r:id="rId15"/>
    <p:sldId id="269" r:id="rId16"/>
    <p:sldId id="270" r:id="rId17"/>
    <p:sldId id="271" r:id="rId18"/>
    <p:sldId id="272" r:id="rId19"/>
    <p:sldId id="275" r:id="rId20"/>
    <p:sldId id="276" r:id="rId21"/>
    <p:sldId id="277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613F86-7C7F-43A1-A649-DBAE36ADDD1A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1682AC-DAB1-45EE-933E-C18060C139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613F86-7C7F-43A1-A649-DBAE36ADDD1A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1682AC-DAB1-45EE-933E-C18060C139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613F86-7C7F-43A1-A649-DBAE36ADDD1A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1682AC-DAB1-45EE-933E-C18060C139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613F86-7C7F-43A1-A649-DBAE36ADDD1A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1682AC-DAB1-45EE-933E-C18060C139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613F86-7C7F-43A1-A649-DBAE36ADDD1A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1682AC-DAB1-45EE-933E-C18060C139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613F86-7C7F-43A1-A649-DBAE36ADDD1A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1682AC-DAB1-45EE-933E-C18060C139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613F86-7C7F-43A1-A649-DBAE36ADDD1A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1682AC-DAB1-45EE-933E-C18060C139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613F86-7C7F-43A1-A649-DBAE36ADDD1A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1682AC-DAB1-45EE-933E-C18060C139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613F86-7C7F-43A1-A649-DBAE36ADDD1A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1682AC-DAB1-45EE-933E-C18060C139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613F86-7C7F-43A1-A649-DBAE36ADDD1A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1682AC-DAB1-45EE-933E-C18060C139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613F86-7C7F-43A1-A649-DBAE36ADDD1A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1682AC-DAB1-45EE-933E-C18060C139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9613F86-7C7F-43A1-A649-DBAE36ADDD1A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D1682AC-DAB1-45EE-933E-C18060C139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1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" Target="slide1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slide" Target="slide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2204864"/>
            <a:ext cx="8136904" cy="266429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urve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Решение уравнений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Picture 11" descr="office4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0742" y="836712"/>
            <a:ext cx="2860697" cy="2221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7467600" cy="850106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«МЕДНЫЙ ВСАДНИК»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908720"/>
            <a:ext cx="3960440" cy="532859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200" dirty="0" smtClean="0"/>
              <a:t>«МЕДНЫЙ ВСАДНИК», поэтическое обозначение памятника Петру I в Санкт-Петербурге, воспетого А. С. Пушкиным в поэме «Медный всадник» (1833). Бронзовая конная статуя Петра, установленная на гранитной скале («гром-камень» массой 1600 т), отличается драматичностью, многогранностью образа преобразователя страны. </a:t>
            </a:r>
          </a:p>
          <a:p>
            <a:pPr>
              <a:buNone/>
            </a:pPr>
            <a:endParaRPr lang="ru-RU" sz="2200" dirty="0"/>
          </a:p>
        </p:txBody>
      </p:sp>
      <p:pic>
        <p:nvPicPr>
          <p:cNvPr id="4" name="Picture 7" descr="m03010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644008" y="1075272"/>
            <a:ext cx="3975714" cy="465857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467600" cy="77809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C000"/>
                </a:solidFill>
                <a:latin typeface="Comic Sans MS" pitchFamily="66" charset="0"/>
              </a:rPr>
              <a:t>Решите уравнения:</a:t>
            </a:r>
            <a:endParaRPr lang="ru-RU" dirty="0">
              <a:solidFill>
                <a:srgbClr val="FFC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67544" y="1367058"/>
            <a:ext cx="1296144" cy="45719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755576" y="2492896"/>
            <a:ext cx="65527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4(7 – </a:t>
            </a:r>
            <a:r>
              <a:rPr lang="ru-RU" sz="4000" b="1" dirty="0" err="1" smtClean="0">
                <a:solidFill>
                  <a:srgbClr val="002060"/>
                </a:solidFill>
              </a:rPr>
              <a:t>х</a:t>
            </a:r>
            <a:r>
              <a:rPr lang="ru-RU" sz="4000" b="1" dirty="0" smtClean="0">
                <a:solidFill>
                  <a:srgbClr val="002060"/>
                </a:solidFill>
              </a:rPr>
              <a:t>) – 27 = -2( 3х + 2х) + 1;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39752" y="3861048"/>
            <a:ext cx="60708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0,4 (</a:t>
            </a:r>
            <a:r>
              <a:rPr lang="ru-RU" sz="4000" b="1" dirty="0" err="1" smtClean="0">
                <a:solidFill>
                  <a:srgbClr val="002060"/>
                </a:solidFill>
              </a:rPr>
              <a:t>х</a:t>
            </a:r>
            <a:r>
              <a:rPr lang="ru-RU" sz="4000" b="1" dirty="0" smtClean="0">
                <a:solidFill>
                  <a:srgbClr val="002060"/>
                </a:solidFill>
              </a:rPr>
              <a:t> – 3) = 0,7 + 0,3 (</a:t>
            </a:r>
            <a:r>
              <a:rPr lang="ru-RU" sz="4000" b="1" dirty="0" err="1" smtClean="0">
                <a:solidFill>
                  <a:srgbClr val="002060"/>
                </a:solidFill>
              </a:rPr>
              <a:t>х</a:t>
            </a:r>
            <a:r>
              <a:rPr lang="ru-RU" sz="4000" b="1" dirty="0" smtClean="0">
                <a:solidFill>
                  <a:srgbClr val="002060"/>
                </a:solidFill>
              </a:rPr>
              <a:t> +2).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7" name="Picture 5" descr="C:\Documents and Settings\User\Local Settings\Temporary Internet Files\Content.IE5\Y52P0DCJ\MCj0397526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620688"/>
            <a:ext cx="2746308" cy="2431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Лондон. </a:t>
            </a:r>
            <a:r>
              <a:rPr lang="ru-RU" dirty="0" err="1" smtClean="0">
                <a:solidFill>
                  <a:srgbClr val="002060"/>
                </a:solidFill>
                <a:latin typeface="Comic Sans MS" pitchFamily="66" charset="0"/>
              </a:rPr>
              <a:t>Биг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- Бен 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7" name="Содержимое 6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44824"/>
            <a:ext cx="3622401" cy="334523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4283968" y="2060848"/>
            <a:ext cx="486003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 smtClean="0"/>
              <a:t>Биг</a:t>
            </a:r>
            <a:r>
              <a:rPr lang="ru-RU" sz="2800" dirty="0" smtClean="0"/>
              <a:t>- </a:t>
            </a:r>
            <a:r>
              <a:rPr lang="ru-RU" sz="2800" dirty="0"/>
              <a:t>Б</a:t>
            </a:r>
            <a:r>
              <a:rPr lang="ru-RU" sz="2800" dirty="0" smtClean="0"/>
              <a:t>ен — едва ли не самые знаменитые в мире башенные часы. Расположены часы в башне с восточной стороны Вестминстерского дворца.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988840"/>
            <a:ext cx="85320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OffAxis1Righ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7200" b="1" cap="none" spc="0" dirty="0" smtClean="0">
                <a:ln w="50800"/>
                <a:solidFill>
                  <a:srgbClr val="00B050"/>
                </a:solidFill>
                <a:effectLst/>
              </a:rPr>
              <a:t>Физкультминутка.</a:t>
            </a:r>
            <a:endParaRPr lang="ru-RU" sz="7200" b="1" cap="none" spc="0" dirty="0">
              <a:ln w="50800"/>
              <a:solidFill>
                <a:srgbClr val="00B05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908720"/>
            <a:ext cx="7470648" cy="114300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FFC000"/>
                </a:solidFill>
              </a:rPr>
              <a:t/>
            </a:r>
            <a:br>
              <a:rPr lang="ru-RU" sz="3100" b="1" dirty="0" smtClean="0">
                <a:solidFill>
                  <a:srgbClr val="FFC000"/>
                </a:solidFill>
              </a:rPr>
            </a:br>
            <a:r>
              <a:rPr lang="ru-RU" sz="3100" b="1" dirty="0" smtClean="0">
                <a:solidFill>
                  <a:srgbClr val="FFC000"/>
                </a:solidFill>
              </a:rPr>
              <a:t/>
            </a:r>
            <a:br>
              <a:rPr lang="ru-RU" sz="3100" b="1" dirty="0" smtClean="0">
                <a:solidFill>
                  <a:srgbClr val="FFC000"/>
                </a:solidFill>
              </a:rPr>
            </a:br>
            <a:r>
              <a:rPr lang="ru-RU" sz="3100" b="1" dirty="0" smtClean="0">
                <a:solidFill>
                  <a:srgbClr val="FFC000"/>
                </a:solidFill>
              </a:rPr>
              <a:t>Задача.</a:t>
            </a:r>
            <a:r>
              <a:rPr lang="ru-RU" sz="3100" b="1" dirty="0" smtClean="0"/>
              <a:t>	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dirty="0" smtClean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>В первом бидоне в три раза больше молока, чем во втором. Если из первого перелить 20л во второй, то молока в бидонах будет поровну. </a:t>
            </a:r>
            <a:br>
              <a:rPr lang="ru-RU" sz="3100" b="1" dirty="0" smtClean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sz="3100" b="1" dirty="0" smtClean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>Сколько молока было в каждом бидоне</a:t>
            </a:r>
            <a:r>
              <a:rPr lang="ru-RU" sz="3100" dirty="0" smtClean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>?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/>
            </a:r>
            <a:br>
              <a:rPr lang="ru-RU" dirty="0" smtClean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</a:br>
            <a:endParaRPr lang="ru-RU" dirty="0">
              <a:solidFill>
                <a:schemeClr val="bg2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3" name="Picture 5" descr="office1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227484">
            <a:off x="294305" y="5632616"/>
            <a:ext cx="2183127" cy="909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77" descr="20sman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91387" y="0"/>
            <a:ext cx="1852613" cy="133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11560" y="3717032"/>
            <a:ext cx="77048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                                                                      </a:t>
            </a:r>
            <a:r>
              <a:rPr lang="ru-RU" sz="3600" b="1" dirty="0" smtClean="0">
                <a:solidFill>
                  <a:srgbClr val="002060"/>
                </a:solidFill>
              </a:rPr>
              <a:t>Было             Стало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Первый бидон            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Второй бидон</a:t>
            </a:r>
            <a:r>
              <a:rPr lang="ru-RU" sz="3600" dirty="0" smtClean="0">
                <a:solidFill>
                  <a:srgbClr val="002060"/>
                </a:solidFill>
              </a:rPr>
              <a:t>               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44008" y="4941168"/>
            <a:ext cx="7906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л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27984" y="4365104"/>
            <a:ext cx="10214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3х л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28184" y="4365104"/>
            <a:ext cx="19447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3х – 20 л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00192" y="5013176"/>
            <a:ext cx="17459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+ 20 л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4725144"/>
            <a:ext cx="4764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=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2211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ЭЙФЕЛЕВА БАШНЯ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7" name="Содержимое 6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268760"/>
            <a:ext cx="3017309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860032" y="1772816"/>
            <a:ext cx="3168352" cy="319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800" b="1" dirty="0" smtClean="0">
                <a:solidFill>
                  <a:srgbClr val="002060"/>
                </a:solidFill>
              </a:rPr>
              <a:t>ЭЙФЕЛЕВА БАШНЯ в Париже, стальная башня высотой 300 м используется как обзорная и радиотелевизионная башня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467600" cy="850106"/>
          </a:xfrm>
        </p:spPr>
        <p:txBody>
          <a:bodyPr/>
          <a:lstStyle/>
          <a:p>
            <a:r>
              <a:rPr lang="ru-RU" dirty="0" smtClean="0">
                <a:solidFill>
                  <a:srgbClr val="FFC000"/>
                </a:solidFill>
                <a:latin typeface="Comic Sans MS" pitchFamily="66" charset="0"/>
              </a:rPr>
              <a:t>Математическое лото:</a:t>
            </a:r>
            <a:endParaRPr lang="ru-RU" dirty="0">
              <a:solidFill>
                <a:srgbClr val="FFC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7"/>
            <a:ext cx="7920880" cy="5040560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Поставьте вместо букв числа, если известно следующее:</a:t>
            </a:r>
          </a:p>
          <a:p>
            <a:pPr lvl="0">
              <a:buNone/>
            </a:pP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1.Произведение А и В равно 4,2,</a:t>
            </a:r>
          </a:p>
          <a:p>
            <a:pPr lvl="0">
              <a:buNone/>
            </a:pP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 причем В = 3.</a:t>
            </a:r>
          </a:p>
          <a:p>
            <a:pPr lvl="0">
              <a:buNone/>
            </a:pP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2. В равно сумме А и Б.</a:t>
            </a:r>
          </a:p>
          <a:p>
            <a:pPr lvl="0">
              <a:buNone/>
            </a:pP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3. Г – разность Б и А.</a:t>
            </a:r>
          </a:p>
          <a:p>
            <a:pPr lvl="0">
              <a:buNone/>
            </a:pP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4. Д составляет 50% от В.</a:t>
            </a:r>
          </a:p>
          <a:p>
            <a:pPr lvl="0">
              <a:buNone/>
            </a:pP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5. Ж вдвое больше А.</a:t>
            </a:r>
          </a:p>
          <a:p>
            <a:pPr lvl="0">
              <a:buNone/>
            </a:pP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6. З – произведение В и Ж.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444208" y="1988840"/>
          <a:ext cx="2016224" cy="2483332"/>
        </p:xfrm>
        <a:graphic>
          <a:graphicData uri="http://schemas.openxmlformats.org/drawingml/2006/table">
            <a:tbl>
              <a:tblPr/>
              <a:tblGrid>
                <a:gridCol w="486308"/>
                <a:gridCol w="509972"/>
                <a:gridCol w="509972"/>
                <a:gridCol w="509972"/>
              </a:tblGrid>
              <a:tr h="6208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Б</a:t>
                      </a:r>
                      <a:endParaRPr lang="ru-RU" sz="2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8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6208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endParaRPr lang="ru-RU" sz="28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Г</a:t>
                      </a:r>
                      <a:endParaRPr lang="ru-RU" sz="2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08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Д</a:t>
                      </a:r>
                      <a:endParaRPr lang="ru-RU" sz="28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8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6208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8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Ж</a:t>
                      </a:r>
                      <a:endParaRPr lang="ru-RU" sz="28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8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З</a:t>
                      </a:r>
                      <a:endParaRPr lang="ru-RU" sz="2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  <a:latin typeface="Comic Sans MS" pitchFamily="66" charset="0"/>
              </a:rPr>
              <a:t>Математическое лото: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267744" y="1772816"/>
          <a:ext cx="3284984" cy="3705336"/>
        </p:xfrm>
        <a:graphic>
          <a:graphicData uri="http://schemas.openxmlformats.org/drawingml/2006/table">
            <a:tbl>
              <a:tblPr/>
              <a:tblGrid>
                <a:gridCol w="821246"/>
                <a:gridCol w="821246"/>
                <a:gridCol w="821246"/>
                <a:gridCol w="821246"/>
              </a:tblGrid>
              <a:tr h="9263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Times New Roman"/>
                          <a:cs typeface="Times New Roman"/>
                        </a:rPr>
                        <a:t>1,4</a:t>
                      </a:r>
                      <a:endParaRPr lang="ru-RU" sz="3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3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1,6</a:t>
                      </a:r>
                      <a:endParaRPr lang="ru-RU" sz="3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3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9263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3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3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3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0,2</a:t>
                      </a:r>
                      <a:endParaRPr lang="ru-RU" sz="3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63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1,5</a:t>
                      </a:r>
                      <a:endParaRPr lang="ru-RU" sz="3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3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B0F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3200" b="1" dirty="0">
                        <a:solidFill>
                          <a:srgbClr val="00B0F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3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9263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3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2,8</a:t>
                      </a:r>
                      <a:endParaRPr lang="ru-RU" sz="3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3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Times New Roman"/>
                          <a:cs typeface="Times New Roman"/>
                        </a:rPr>
                        <a:t>8,4</a:t>
                      </a:r>
                      <a:endParaRPr lang="ru-RU" sz="3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38" descr="1864200-we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2636912"/>
            <a:ext cx="1979197" cy="3239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59216" cy="99412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Пизанская башня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754760" cy="485313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3200" dirty="0" smtClean="0"/>
              <a:t>Колокольня Пизанского собора диаметром 16 м и высотой 55 м украшена шестью поясами белокаменных арочных галерей. В процессе строительства произошла неравномерная усадка фундамента, из-за чего башня отклонилась от вертикали (отсюда ее название). К концу 20 в. отклонение достигло     5,2 м.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Picture 7" descr="5be0011i"/>
          <p:cNvPicPr>
            <a:picLocks noChangeAspect="1" noChangeArrowheads="1"/>
          </p:cNvPicPr>
          <p:nvPr/>
        </p:nvPicPr>
        <p:blipFill>
          <a:blip r:embed="rId2" cstate="print"/>
          <a:srcRect r="9227" b="818"/>
          <a:stretch>
            <a:fillRect/>
          </a:stretch>
        </p:blipFill>
        <p:spPr bwMode="auto">
          <a:xfrm>
            <a:off x="4716016" y="1556792"/>
            <a:ext cx="3975100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FF0000"/>
                </a:solidFill>
              </a:rPr>
              <a:t>«5» -  </a:t>
            </a:r>
            <a:r>
              <a:rPr lang="ru-RU" sz="3600" dirty="0" smtClean="0">
                <a:solidFill>
                  <a:srgbClr val="FF0000"/>
                </a:solidFill>
              </a:rPr>
              <a:t>17</a:t>
            </a:r>
            <a:r>
              <a:rPr lang="ru-RU" sz="3600" dirty="0" smtClean="0">
                <a:solidFill>
                  <a:srgbClr val="FF0000"/>
                </a:solidFill>
              </a:rPr>
              <a:t> -</a:t>
            </a:r>
            <a:r>
              <a:rPr lang="ru-RU" sz="3600" dirty="0" smtClean="0">
                <a:solidFill>
                  <a:srgbClr val="FF0000"/>
                </a:solidFill>
              </a:rPr>
              <a:t>16</a:t>
            </a:r>
            <a:r>
              <a:rPr lang="ru-RU" sz="3600" dirty="0" smtClean="0">
                <a:solidFill>
                  <a:srgbClr val="FF0000"/>
                </a:solidFill>
              </a:rPr>
              <a:t> </a:t>
            </a:r>
            <a:r>
              <a:rPr lang="ru-RU" sz="3600" dirty="0" smtClean="0">
                <a:solidFill>
                  <a:srgbClr val="FF0000"/>
                </a:solidFill>
              </a:rPr>
              <a:t>балл;</a:t>
            </a:r>
          </a:p>
          <a:p>
            <a:r>
              <a:rPr lang="ru-RU" sz="3600" dirty="0" smtClean="0">
                <a:solidFill>
                  <a:srgbClr val="FF0000"/>
                </a:solidFill>
              </a:rPr>
              <a:t>«4» </a:t>
            </a:r>
            <a:r>
              <a:rPr lang="ru-RU" sz="3600" dirty="0" smtClean="0">
                <a:solidFill>
                  <a:srgbClr val="FF0000"/>
                </a:solidFill>
              </a:rPr>
              <a:t>-</a:t>
            </a:r>
            <a:r>
              <a:rPr lang="ru-RU" sz="3600" dirty="0" smtClean="0">
                <a:solidFill>
                  <a:srgbClr val="FF0000"/>
                </a:solidFill>
              </a:rPr>
              <a:t>15</a:t>
            </a:r>
            <a:r>
              <a:rPr lang="ru-RU" sz="3600" dirty="0" smtClean="0">
                <a:solidFill>
                  <a:srgbClr val="FF0000"/>
                </a:solidFill>
              </a:rPr>
              <a:t> </a:t>
            </a:r>
            <a:r>
              <a:rPr lang="ru-RU" sz="3600" dirty="0" smtClean="0">
                <a:solidFill>
                  <a:srgbClr val="FF0000"/>
                </a:solidFill>
              </a:rPr>
              <a:t>- </a:t>
            </a:r>
            <a:r>
              <a:rPr lang="ru-RU" sz="3600" dirty="0" smtClean="0">
                <a:solidFill>
                  <a:srgbClr val="FF0000"/>
                </a:solidFill>
              </a:rPr>
              <a:t>14 </a:t>
            </a:r>
            <a:r>
              <a:rPr lang="ru-RU" sz="3600" dirty="0" smtClean="0">
                <a:solidFill>
                  <a:srgbClr val="FF0000"/>
                </a:solidFill>
              </a:rPr>
              <a:t>баллов;</a:t>
            </a:r>
          </a:p>
          <a:p>
            <a:r>
              <a:rPr lang="ru-RU" sz="3600" dirty="0" smtClean="0">
                <a:solidFill>
                  <a:srgbClr val="FF0000"/>
                </a:solidFill>
              </a:rPr>
              <a:t>«3» - </a:t>
            </a:r>
            <a:r>
              <a:rPr lang="ru-RU" sz="3600" dirty="0" smtClean="0">
                <a:solidFill>
                  <a:srgbClr val="FF0000"/>
                </a:solidFill>
              </a:rPr>
              <a:t>13 </a:t>
            </a:r>
            <a:r>
              <a:rPr lang="ru-RU" sz="3600" dirty="0" smtClean="0">
                <a:solidFill>
                  <a:srgbClr val="FF0000"/>
                </a:solidFill>
              </a:rPr>
              <a:t>– </a:t>
            </a:r>
            <a:r>
              <a:rPr lang="ru-RU" sz="3600" dirty="0" smtClean="0">
                <a:solidFill>
                  <a:srgbClr val="FF0000"/>
                </a:solidFill>
              </a:rPr>
              <a:t>12 </a:t>
            </a:r>
            <a:r>
              <a:rPr lang="ru-RU" sz="3600" dirty="0" smtClean="0">
                <a:solidFill>
                  <a:srgbClr val="FF0000"/>
                </a:solidFill>
              </a:rPr>
              <a:t>баллов;</a:t>
            </a:r>
          </a:p>
          <a:p>
            <a:r>
              <a:rPr lang="ru-RU" sz="3600" dirty="0" smtClean="0">
                <a:solidFill>
                  <a:srgbClr val="FF0000"/>
                </a:solidFill>
              </a:rPr>
              <a:t>Менее </a:t>
            </a:r>
            <a:r>
              <a:rPr lang="ru-RU" sz="3600" dirty="0" smtClean="0">
                <a:solidFill>
                  <a:srgbClr val="FF0000"/>
                </a:solidFill>
              </a:rPr>
              <a:t>12 </a:t>
            </a:r>
            <a:r>
              <a:rPr lang="ru-RU" sz="3600" dirty="0" smtClean="0">
                <a:solidFill>
                  <a:srgbClr val="FF0000"/>
                </a:solidFill>
              </a:rPr>
              <a:t>баллов – вы ничего сегодня не получаете.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517232"/>
            <a:ext cx="9144000" cy="1080120"/>
          </a:xfrm>
        </p:spPr>
        <p:txBody>
          <a:bodyPr>
            <a:normAutofit fontScale="90000"/>
          </a:bodyPr>
          <a:lstStyle/>
          <a:p>
            <a:r>
              <a:rPr lang="ru-RU" sz="5300" b="1" dirty="0" smtClean="0">
                <a:solidFill>
                  <a:srgbClr val="FFC000"/>
                </a:solidFill>
                <a:latin typeface="Comic Sans MS" pitchFamily="66" charset="0"/>
              </a:rPr>
              <a:t/>
            </a:r>
            <a:br>
              <a:rPr lang="ru-RU" sz="5300" b="1" dirty="0" smtClean="0">
                <a:solidFill>
                  <a:srgbClr val="FFC000"/>
                </a:solidFill>
                <a:latin typeface="Comic Sans MS" pitchFamily="66" charset="0"/>
              </a:rPr>
            </a:br>
            <a:r>
              <a:rPr lang="ru-RU" sz="4000" b="1" dirty="0" smtClean="0">
                <a:solidFill>
                  <a:srgbClr val="FFC000"/>
                </a:solidFill>
                <a:latin typeface="Comic Sans MS" pitchFamily="66" charset="0"/>
              </a:rPr>
              <a:t>-2  7 </a:t>
            </a:r>
            <a:r>
              <a:rPr lang="ru-RU" sz="1800" b="1" dirty="0" smtClean="0">
                <a:solidFill>
                  <a:srgbClr val="FFC000"/>
                </a:solidFill>
                <a:latin typeface="Comic Sans MS" pitchFamily="66" charset="0"/>
              </a:rPr>
              <a:t>  </a:t>
            </a:r>
            <a:r>
              <a:rPr lang="ru-RU" sz="4000" b="1" dirty="0" smtClean="0">
                <a:solidFill>
                  <a:srgbClr val="FFC000"/>
                </a:solidFill>
                <a:latin typeface="Comic Sans MS" pitchFamily="66" charset="0"/>
              </a:rPr>
              <a:t>2  11  17  3 -15  -8 -9 -6   6</a:t>
            </a:r>
            <a:endParaRPr lang="ru-RU" sz="4000" b="1" dirty="0">
              <a:solidFill>
                <a:srgbClr val="FFC000"/>
              </a:solidFill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4797152"/>
            <a:ext cx="8130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00B050"/>
                </a:solidFill>
                <a:latin typeface="Comic Sans MS" pitchFamily="66" charset="0"/>
              </a:rPr>
              <a:t>П</a:t>
            </a:r>
            <a:endParaRPr lang="ru-RU" sz="54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5157192"/>
            <a:ext cx="5757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00B050"/>
                </a:solidFill>
                <a:latin typeface="Comic Sans MS" pitchFamily="66" charset="0"/>
              </a:rPr>
              <a:t>У</a:t>
            </a:r>
            <a:endParaRPr lang="ru-RU" sz="48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75656" y="4941168"/>
            <a:ext cx="6030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00B050"/>
                </a:solidFill>
                <a:latin typeface="Comic Sans MS" pitchFamily="66" charset="0"/>
              </a:rPr>
              <a:t>Т</a:t>
            </a:r>
            <a:endParaRPr lang="ru-RU" sz="48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39752" y="5229200"/>
            <a:ext cx="5693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00B050"/>
                </a:solidFill>
                <a:latin typeface="Comic Sans MS" pitchFamily="66" charset="0"/>
              </a:rPr>
              <a:t>Е</a:t>
            </a:r>
            <a:endParaRPr lang="ru-RU" sz="48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31840" y="5085184"/>
            <a:ext cx="7489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00B050"/>
                </a:solidFill>
                <a:latin typeface="Comic Sans MS" pitchFamily="66" charset="0"/>
              </a:rPr>
              <a:t>Ш</a:t>
            </a:r>
            <a:endParaRPr lang="ru-RU" sz="48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67944" y="5301208"/>
            <a:ext cx="5693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00B050"/>
                </a:solidFill>
                <a:latin typeface="Comic Sans MS" pitchFamily="66" charset="0"/>
              </a:rPr>
              <a:t>Е</a:t>
            </a:r>
            <a:endParaRPr lang="ru-RU" sz="48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32040" y="5085184"/>
            <a:ext cx="5549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00B050"/>
                </a:solidFill>
                <a:latin typeface="Comic Sans MS" pitchFamily="66" charset="0"/>
              </a:rPr>
              <a:t>С</a:t>
            </a:r>
            <a:endParaRPr lang="ru-RU" sz="48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12160" y="5301208"/>
            <a:ext cx="6030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00B050"/>
                </a:solidFill>
                <a:latin typeface="Comic Sans MS" pitchFamily="66" charset="0"/>
              </a:rPr>
              <a:t>Т</a:t>
            </a:r>
            <a:endParaRPr lang="ru-RU" sz="48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04248" y="5085184"/>
            <a:ext cx="5950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00B050"/>
                </a:solidFill>
                <a:latin typeface="Comic Sans MS" pitchFamily="66" charset="0"/>
              </a:rPr>
              <a:t>В</a:t>
            </a:r>
            <a:endParaRPr lang="ru-RU" sz="48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96336" y="5373216"/>
            <a:ext cx="64472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00B050"/>
                </a:solidFill>
                <a:latin typeface="Comic Sans MS" pitchFamily="66" charset="0"/>
              </a:rPr>
              <a:t>И</a:t>
            </a:r>
            <a:endParaRPr lang="ru-RU" sz="48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388424" y="5301208"/>
            <a:ext cx="5693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00B050"/>
                </a:solidFill>
                <a:latin typeface="Comic Sans MS" pitchFamily="66" charset="0"/>
              </a:rPr>
              <a:t>Е</a:t>
            </a:r>
            <a:endParaRPr lang="ru-RU" sz="48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1691680" y="1268760"/>
          <a:ext cx="6480720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0360"/>
                <a:gridCol w="3240360"/>
              </a:tblGrid>
              <a:tr h="365188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1) х+3 = - 5;</a:t>
                      </a:r>
                    </a:p>
                    <a:p>
                      <a:pPr algn="ctr">
                        <a:buNone/>
                      </a:pPr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  2) </a:t>
                      </a:r>
                      <a:r>
                        <a:rPr lang="en-US" sz="3600" b="1" dirty="0" smtClean="0">
                          <a:solidFill>
                            <a:schemeClr val="tx1"/>
                          </a:solidFill>
                        </a:rPr>
                        <a:t>d</a:t>
                      </a:r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 : 2 = -3	</a:t>
                      </a:r>
                    </a:p>
                    <a:p>
                      <a:pPr algn="ctr">
                        <a:buNone/>
                      </a:pPr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3) –15 + </a:t>
                      </a:r>
                      <a:r>
                        <a:rPr lang="en-US" sz="3600" b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 = 2;</a:t>
                      </a:r>
                    </a:p>
                    <a:p>
                      <a:pPr algn="ctr">
                        <a:buNone/>
                      </a:pPr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4) –3  </a:t>
                      </a:r>
                      <a:r>
                        <a:rPr lang="en-US" sz="3600" b="1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 = -9;</a:t>
                      </a:r>
                    </a:p>
                    <a:p>
                      <a:pPr algn="ctr">
                        <a:buNone/>
                      </a:pPr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5) 14 : </a:t>
                      </a:r>
                      <a:r>
                        <a:rPr lang="en-US" sz="3600" b="1" dirty="0" smtClean="0">
                          <a:solidFill>
                            <a:schemeClr val="tx1"/>
                          </a:solidFill>
                        </a:rPr>
                        <a:t>y</a:t>
                      </a:r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 –2;</a:t>
                      </a:r>
                    </a:p>
                    <a:p>
                      <a:pPr algn="ctr">
                        <a:buNone/>
                      </a:pPr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6) </a:t>
                      </a:r>
                      <a:r>
                        <a:rPr lang="en-US" sz="3600" b="1" dirty="0" smtClean="0">
                          <a:solidFill>
                            <a:schemeClr val="tx1"/>
                          </a:solidFill>
                        </a:rPr>
                        <a:t>t </a:t>
                      </a:r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. 5 = -10;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7) 10 – </a:t>
                      </a:r>
                      <a:r>
                        <a:rPr lang="en-US" sz="3600" b="1" dirty="0" smtClean="0">
                          <a:solidFill>
                            <a:schemeClr val="tx1"/>
                          </a:solidFill>
                        </a:rPr>
                        <a:t>d</a:t>
                      </a:r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 = 25;</a:t>
                      </a:r>
                    </a:p>
                    <a:p>
                      <a:pPr algn="ctr">
                        <a:buNone/>
                      </a:pPr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8) </a:t>
                      </a:r>
                      <a:r>
                        <a:rPr lang="en-US" sz="3600" b="1" dirty="0" smtClean="0">
                          <a:solidFill>
                            <a:schemeClr val="tx1"/>
                          </a:solidFill>
                        </a:rPr>
                        <a:t>x </a:t>
                      </a:r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. (-3) = 27;</a:t>
                      </a:r>
                    </a:p>
                    <a:p>
                      <a:pPr algn="ctr">
                        <a:buNone/>
                      </a:pPr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9) </a:t>
                      </a:r>
                      <a:r>
                        <a:rPr lang="en-US" sz="3600" b="1" dirty="0" smtClean="0">
                          <a:solidFill>
                            <a:schemeClr val="tx1"/>
                          </a:solidFill>
                        </a:rPr>
                        <a:t>y</a:t>
                      </a:r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 – 8 = -2; </a:t>
                      </a:r>
                    </a:p>
                    <a:p>
                      <a:pPr algn="ctr">
                        <a:buNone/>
                      </a:pPr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 10) – 7. </a:t>
                      </a:r>
                      <a:r>
                        <a:rPr lang="en-US" sz="3600" b="1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 = -14;</a:t>
                      </a:r>
                    </a:p>
                    <a:p>
                      <a:pPr algn="ctr">
                        <a:buNone/>
                      </a:pPr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11) </a:t>
                      </a:r>
                      <a:r>
                        <a:rPr lang="en-US" sz="3600" b="1" dirty="0" smtClean="0">
                          <a:solidFill>
                            <a:schemeClr val="tx1"/>
                          </a:solidFill>
                        </a:rPr>
                        <a:t>z</a:t>
                      </a:r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 –3 =8.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1547664" y="476673"/>
            <a:ext cx="64087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92D050"/>
                </a:solidFill>
                <a:latin typeface="Comic Sans MS" pitchFamily="66" charset="0"/>
              </a:rPr>
              <a:t>Найдите корни уравнения:</a:t>
            </a:r>
            <a:endParaRPr lang="ru-RU" sz="3600" dirty="0"/>
          </a:p>
        </p:txBody>
      </p:sp>
      <p:sp>
        <p:nvSpPr>
          <p:cNvPr id="17" name="TextBox 16"/>
          <p:cNvSpPr txBox="1"/>
          <p:nvPr/>
        </p:nvSpPr>
        <p:spPr>
          <a:xfrm>
            <a:off x="2987824" y="2852936"/>
            <a:ext cx="3497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.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9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9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1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Описание: http://festival.1september.ru/articles/567685/f_clip_image03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412776"/>
            <a:ext cx="2088232" cy="216024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Описание: http://festival.1september.ru/articles/567685/f_clip_image04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2780928"/>
            <a:ext cx="1944215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Описание: http://festival.1september.ru/articles/567685/f_clip_image04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5013176"/>
            <a:ext cx="1656184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052736"/>
            <a:ext cx="5040560" cy="4617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435608" y="1447800"/>
            <a:ext cx="4864584" cy="19812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484784"/>
            <a:ext cx="7848871" cy="201622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урок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!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3501008"/>
            <a:ext cx="3024336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Comic Sans MS" pitchFamily="66" charset="0"/>
              </a:rPr>
              <a:t>Найти ошибку: </a:t>
            </a:r>
            <a:endParaRPr lang="ru-RU" sz="36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              - 8х + 14 = - 12х + 6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            - 8х + 12х = 6 – 14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                      - 4х = - 8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                           </a:t>
            </a:r>
            <a:r>
              <a:rPr lang="ru-RU" sz="4000" b="1" dirty="0" err="1" smtClean="0">
                <a:solidFill>
                  <a:srgbClr val="002060"/>
                </a:solidFill>
              </a:rPr>
              <a:t>х</a:t>
            </a:r>
            <a:r>
              <a:rPr lang="ru-RU" sz="4000" b="1" dirty="0" smtClean="0">
                <a:solidFill>
                  <a:srgbClr val="002060"/>
                </a:solidFill>
              </a:rPr>
              <a:t> = 4</a:t>
            </a:r>
          </a:p>
          <a:p>
            <a:pPr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>
                <a:solidFill>
                  <a:srgbClr val="FF0000"/>
                </a:solidFill>
                <a:latin typeface="Comic Sans MS" pitchFamily="66" charset="0"/>
              </a:rPr>
              <a:t>Найти ошибку: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1412776"/>
            <a:ext cx="590465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chemeClr val="bg1"/>
                </a:solidFill>
              </a:rPr>
              <a:t>  </a:t>
            </a:r>
            <a:r>
              <a:rPr lang="ru-RU" sz="4000" b="1" dirty="0" smtClean="0">
                <a:solidFill>
                  <a:srgbClr val="002060"/>
                </a:solidFill>
              </a:rPr>
              <a:t>- 8х + 14 = - 12х + 6   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 - 8х +12х = 6 – 14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            4х = - 8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               </a:t>
            </a:r>
            <a:r>
              <a:rPr lang="ru-RU" sz="4000" b="1" dirty="0" err="1" smtClean="0">
                <a:solidFill>
                  <a:srgbClr val="002060"/>
                </a:solidFill>
              </a:rPr>
              <a:t>х</a:t>
            </a:r>
            <a:r>
              <a:rPr lang="ru-RU" sz="4000" b="1" dirty="0" smtClean="0">
                <a:solidFill>
                  <a:srgbClr val="002060"/>
                </a:solidFill>
              </a:rPr>
              <a:t> = 4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>
                <a:solidFill>
                  <a:srgbClr val="FF0000"/>
                </a:solidFill>
                <a:latin typeface="Comic Sans MS" pitchFamily="66" charset="0"/>
              </a:rPr>
              <a:t>Найти ошибку: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35696" y="1412776"/>
            <a:ext cx="56886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chemeClr val="bg1"/>
                </a:solidFill>
              </a:rPr>
              <a:t> </a:t>
            </a:r>
            <a:r>
              <a:rPr lang="ru-RU" sz="4000" b="1" dirty="0" smtClean="0">
                <a:solidFill>
                  <a:srgbClr val="002060"/>
                </a:solidFill>
              </a:rPr>
              <a:t>- 8х + 14 = - 12х + 6   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 - 8х +12х = 6 – 14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            4х = - 8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               </a:t>
            </a:r>
            <a:r>
              <a:rPr lang="ru-RU" sz="4000" b="1" dirty="0" err="1" smtClean="0">
                <a:solidFill>
                  <a:srgbClr val="002060"/>
                </a:solidFill>
              </a:rPr>
              <a:t>х</a:t>
            </a:r>
            <a:r>
              <a:rPr lang="ru-RU" sz="4000" b="1" dirty="0" smtClean="0">
                <a:solidFill>
                  <a:srgbClr val="002060"/>
                </a:solidFill>
              </a:rPr>
              <a:t> = -2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4664"/>
            <a:ext cx="8064896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5" descr="planets2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4221088"/>
            <a:ext cx="20574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КРЕМЛЬ МОСКОВСКИЙ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898776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200" dirty="0" smtClean="0"/>
              <a:t>КРЕМЛЬ МОСКОВСКИЙ, древнейшая и центральная часть Москвы на </a:t>
            </a:r>
            <a:r>
              <a:rPr lang="ru-RU" sz="3200" dirty="0" err="1" smtClean="0"/>
              <a:t>Боровицком</a:t>
            </a:r>
            <a:r>
              <a:rPr lang="ru-RU" sz="3200" dirty="0" smtClean="0"/>
              <a:t> холме, на левом берегу  р. Москва, один из красивейших архитектурных ансамблей мира.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" name="Рисунок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844824"/>
            <a:ext cx="4464496" cy="3389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692696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</a:rPr>
              <a:t>Графический диктант.</a:t>
            </a:r>
            <a:endParaRPr lang="ru-RU" sz="4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692696"/>
            <a:ext cx="8424936" cy="616530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19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Если согласны  с утверждением, то ставите +, если нет, то ставите -.</a:t>
            </a:r>
          </a:p>
          <a:p>
            <a:pPr lvl="0">
              <a:buNone/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1. Уравнение – это равенство, содержащее букву, значение которой надо найти.</a:t>
            </a:r>
          </a:p>
          <a:p>
            <a:pPr lvl="0">
              <a:buNone/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2. Чтобы найти неизвестное слагаемое, надо к сумме прибавить  известное слагаемое.</a:t>
            </a:r>
          </a:p>
          <a:p>
            <a:pPr lvl="0">
              <a:buNone/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3. Решить уравнение – это значит найти все его корни или убедиться, что корней нет.</a:t>
            </a:r>
          </a:p>
          <a:p>
            <a:pPr lvl="0">
              <a:buNone/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4. Чтобы найти неизвестное уменьшаемое, надо к разности прибавить вычитаемое. </a:t>
            </a:r>
          </a:p>
          <a:p>
            <a:pPr lvl="0">
              <a:buNone/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5. Корнем уравнения называется значение буквы, при котором из уравнения получается верное числовое равенство.</a:t>
            </a:r>
          </a:p>
          <a:p>
            <a:pPr lvl="0">
              <a:buNone/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6. 120 больше 60 на 2.</a:t>
            </a:r>
          </a:p>
          <a:p>
            <a:pPr lvl="0">
              <a:buNone/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7. Корни уравнения не изменяются, если обе части уравнения умножить или разделить на одно и  то же число не равное 0.</a:t>
            </a:r>
          </a:p>
          <a:p>
            <a:pPr lvl="0">
              <a:buNone/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8.  Корни уравнения не изменяются, если какое-нибудь слагаемое перенести из одной части уравнения в другую, не изменив при этом знак. </a:t>
            </a:r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332656"/>
            <a:ext cx="7601272" cy="5793507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4400" b="1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ru-RU" sz="4400" b="1" dirty="0" smtClean="0">
                <a:solidFill>
                  <a:srgbClr val="7030A0"/>
                </a:solidFill>
              </a:rPr>
              <a:t>Ключ:</a:t>
            </a:r>
          </a:p>
          <a:p>
            <a:pPr algn="ctr">
              <a:buNone/>
            </a:pPr>
            <a:endParaRPr lang="ru-RU" sz="4400" b="1" i="1" dirty="0" smtClean="0">
              <a:solidFill>
                <a:srgbClr val="7030A0"/>
              </a:solidFill>
            </a:endParaRPr>
          </a:p>
          <a:p>
            <a:pPr algn="ctr">
              <a:buNone/>
            </a:pPr>
            <a:r>
              <a:rPr lang="ru-RU" sz="7200" b="1" i="1" dirty="0" smtClean="0">
                <a:solidFill>
                  <a:srgbClr val="7030A0"/>
                </a:solidFill>
              </a:rPr>
              <a:t>+, -, +, +, +, -, +, -.</a:t>
            </a:r>
            <a:endParaRPr lang="ru-RU" sz="72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488</TotalTime>
  <Words>697</Words>
  <Application>Microsoft Office PowerPoint</Application>
  <PresentationFormat>Экран (4:3)</PresentationFormat>
  <Paragraphs>125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Солнцестояние</vt:lpstr>
      <vt:lpstr>Слайд 1</vt:lpstr>
      <vt:lpstr> -2  7   2  11  17  3 -15  -8 -9 -6   6</vt:lpstr>
      <vt:lpstr>Найти ошибку: </vt:lpstr>
      <vt:lpstr>Найти ошибку: </vt:lpstr>
      <vt:lpstr>Найти ошибку: </vt:lpstr>
      <vt:lpstr>Слайд 6</vt:lpstr>
      <vt:lpstr>КРЕМЛЬ МОСКОВСКИЙ</vt:lpstr>
      <vt:lpstr>Графический диктант.</vt:lpstr>
      <vt:lpstr>Слайд 9</vt:lpstr>
      <vt:lpstr>«МЕДНЫЙ ВСАДНИК»</vt:lpstr>
      <vt:lpstr>Решите уравнения:</vt:lpstr>
      <vt:lpstr>Лондон. Биг- Бен </vt:lpstr>
      <vt:lpstr>Слайд 13</vt:lpstr>
      <vt:lpstr>  Задача.   В первом бидоне в три раза больше молока, чем во втором. Если из первого перелить 20л во второй, то молока в бидонах будет поровну.  Сколько молока было в каждом бидоне? </vt:lpstr>
      <vt:lpstr>ЭЙФЕЛЕВА БАШНЯ</vt:lpstr>
      <vt:lpstr>Математическое лото:</vt:lpstr>
      <vt:lpstr>Математическое лото:</vt:lpstr>
      <vt:lpstr>Пизанская башня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вика</dc:creator>
  <cp:lastModifiedBy>вика</cp:lastModifiedBy>
  <cp:revision>29</cp:revision>
  <dcterms:created xsi:type="dcterms:W3CDTF">2013-02-05T15:56:00Z</dcterms:created>
  <dcterms:modified xsi:type="dcterms:W3CDTF">2013-02-14T05:44:59Z</dcterms:modified>
</cp:coreProperties>
</file>