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83" r:id="rId2"/>
    <p:sldId id="261" r:id="rId3"/>
    <p:sldId id="263" r:id="rId4"/>
    <p:sldId id="262" r:id="rId5"/>
    <p:sldId id="285" r:id="rId6"/>
    <p:sldId id="265" r:id="rId7"/>
    <p:sldId id="266" r:id="rId8"/>
    <p:sldId id="267" r:id="rId9"/>
    <p:sldId id="275" r:id="rId10"/>
    <p:sldId id="268" r:id="rId11"/>
    <p:sldId id="269" r:id="rId12"/>
    <p:sldId id="271" r:id="rId13"/>
    <p:sldId id="272" r:id="rId14"/>
    <p:sldId id="28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108" autoAdjust="0"/>
  </p:normalViewPr>
  <p:slideViewPr>
    <p:cSldViewPr>
      <p:cViewPr varScale="1">
        <p:scale>
          <a:sx n="58" d="100"/>
          <a:sy n="58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CEF35D-E938-45D5-971B-A607F3D04AD0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0C92824-856F-4B2E-9516-6C32701EC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3648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558C4B-8E65-47CA-93B2-A2A6F0634ED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92824-856F-4B2E-9516-6C32701EC2A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336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C92824-856F-4B2E-9516-6C32701EC2AE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282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BFDC5-2E59-416D-AA4F-35071E3EB075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506C948-CBDA-4FA1-A328-77383E0A5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D3555-3842-49CC-88FC-E40D61763E2F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B5570-B6F0-4A96-9139-DB53939C9F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1AA6D-8AAF-48BC-A4C2-2C4FAB1CCEB1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76B43-68D4-44BB-8BB8-B66972762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9867-4B26-496E-B8C6-16065AE9C4B8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80F3B-3F56-466A-BA9F-B6ACA547A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F773F-5DDE-4905-9805-249B3E000BFB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8AE44-C925-44EC-9778-734EE8C72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27039-A16B-477E-910D-B94CBFBD8E42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963DC-963B-4A98-8E4E-9D7A97138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AA8A8-6348-42F0-A8A3-ABC4F423CF71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68061-5200-4EF7-A8AC-4E764D258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89056-FC42-4CF1-8932-9E61A8BEC460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E1B53-CB0B-4D9A-A1F6-489D2A26E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89EEE-37E1-44CC-887F-9799F8DDFD3E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3454D-1192-4573-8729-DB1A0F078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46438-DAC0-4941-8379-48E5E26EBDBC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A962F-6E3B-4F2E-89CC-6BCECCDB0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45E85-6281-403E-9F79-8D1FEA8C24DD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8A24D-227C-4FE2-BF71-C5BB9DA133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BD7FC-2E7C-4077-BE90-AF3D292723F6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79B57-33AB-41CE-B3C1-B64BD66BE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7A58E364-D88D-4715-9396-93D75ADC83DD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FAFCCF4-5AFD-4330-AF14-76E2569C2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7" r:id="rId2"/>
    <p:sldLayoutId id="2147483686" r:id="rId3"/>
    <p:sldLayoutId id="2147483678" r:id="rId4"/>
    <p:sldLayoutId id="2147483679" r:id="rId5"/>
    <p:sldLayoutId id="2147483680" r:id="rId6"/>
    <p:sldLayoutId id="2147483681" r:id="rId7"/>
    <p:sldLayoutId id="2147483687" r:id="rId8"/>
    <p:sldLayoutId id="2147483688" r:id="rId9"/>
    <p:sldLayoutId id="2147483682" r:id="rId10"/>
    <p:sldLayoutId id="2147483683" r:id="rId11"/>
    <p:sldLayoutId id="214748368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5" y="-47908"/>
            <a:ext cx="9144000" cy="70053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1517612"/>
            <a:ext cx="4857784" cy="1015663"/>
          </a:xfrm>
          <a:prstGeom prst="rect">
            <a:avLst/>
          </a:prstGeom>
          <a:scene3d>
            <a:camera prst="perspectiveFront"/>
            <a:lightRig rig="threePt" dir="t"/>
          </a:scene3d>
          <a:sp3d>
            <a:bevelT w="152400" h="50800" prst="softRound"/>
          </a:sp3d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Мы рады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09659" y="2780928"/>
            <a:ext cx="177484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kern="10" dirty="0">
                <a:ln w="12700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Вас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41123" y="3981257"/>
            <a:ext cx="546175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Monotype Corsiva"/>
              </a:rPr>
              <a:t>приветствовать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3623" y="5229200"/>
            <a:ext cx="726006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встрече с родителями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10176" y="174992"/>
            <a:ext cx="756239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Добрый вечер</a:t>
            </a:r>
          </a:p>
        </p:txBody>
      </p:sp>
    </p:spTree>
    <p:extLst>
      <p:ext uri="{BB962C8B-B14F-4D97-AF65-F5344CB8AC3E}">
        <p14:creationId xmlns:p14="http://schemas.microsoft.com/office/powerpoint/2010/main" val="426830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Анализ ситуации</a:t>
            </a:r>
          </a:p>
        </p:txBody>
      </p:sp>
      <p:pic>
        <p:nvPicPr>
          <p:cNvPr id="28674" name="Picture 2" descr="&amp;Ncy;&amp;ocy;&amp;vcy;&amp;ocy;&amp;scy;&amp;tcy;&amp;icy; - &amp;Pcy;&amp;ocy;&amp;jcy;&amp;mcy;&amp;acy;&amp;tcy;&amp;softcy; &amp;vcy;&amp;iecy;&amp;tcy;&amp;iecy;&amp;r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489075"/>
            <a:ext cx="6786562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Моделирование ситуаций</a:t>
            </a:r>
          </a:p>
        </p:txBody>
      </p:sp>
      <p:pic>
        <p:nvPicPr>
          <p:cNvPr id="29698" name="Picture 2" descr="&amp;Tcy;&amp;acy;&amp;kcy; &amp;vcy;&amp;scy;&amp;iecy;-&amp;tcy;&amp;acy;&amp;kcy;&amp;icy; &amp;kcy;&amp;tcy;&amp;ocy; &amp;rcy;&amp;acy;&amp;zcy;&amp;bcy;&amp;icy;&amp;lcy; &amp;vcy;&amp;acy;&amp;zcy;&amp;ucy;? &amp;zhcy;&amp;icy;&amp;vcy;&amp;ocy;&amp;tcy;&amp;ncy;&amp;ycy;&amp;iecy; &amp;kcy;&amp;acy;&amp;rcy;&amp;tcy;&amp;icy;&amp;ncy;&amp;kcy;&amp;icy;, &amp;scy;&amp;mcy;&amp;iecy;&amp;shcy;&amp;ncy;&amp;ycy;&amp;iecy; &amp;kcy;&amp;acy;&amp;rcy;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527175"/>
            <a:ext cx="6357938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Главные задачи родителей </a:t>
            </a:r>
            <a:endParaRPr lang="ru-RU" sz="49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Прямоугольник 2"/>
          <p:cNvSpPr>
            <a:spLocks noChangeArrowheads="1"/>
          </p:cNvSpPr>
          <p:nvPr/>
        </p:nvSpPr>
        <p:spPr bwMode="auto">
          <a:xfrm>
            <a:off x="357188" y="1643063"/>
            <a:ext cx="84296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- создавать оптимальные условия для роста и развития ребенка;</a:t>
            </a:r>
          </a:p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- удовлетворять естественные потребности;</a:t>
            </a:r>
          </a:p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- обеспечивать безопасность;</a:t>
            </a:r>
          </a:p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-обеспечивать адаптацию к жизни;</a:t>
            </a:r>
          </a:p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-воспитывать ребенка.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92414" y="2420888"/>
            <a:ext cx="878681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ребенка </a:t>
            </a:r>
          </a:p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сложный, определяемый</a:t>
            </a:r>
          </a:p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многими факторами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процесс</a:t>
            </a:r>
          </a:p>
          <a:p>
            <a:pPr algn="ctr"/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1926"/>
            <a:ext cx="3449960" cy="25874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598" y="221998"/>
            <a:ext cx="3332704" cy="24995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5" y="4420758"/>
            <a:ext cx="3195126" cy="2278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2322" y="908720"/>
            <a:ext cx="794667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  <a:latin typeface="Times New Roman CYR"/>
                <a:ea typeface="Calibri"/>
              </a:rPr>
              <a:t> </a:t>
            </a:r>
            <a:r>
              <a:rPr lang="ru-RU" sz="2800" b="1" dirty="0">
                <a:solidFill>
                  <a:schemeClr val="accent6"/>
                </a:solidFill>
                <a:latin typeface="Times New Roman CYR"/>
                <a:ea typeface="Calibri"/>
              </a:rPr>
              <a:t>родители должны участвовать в реализации программы, в создании условий для полноценного и своевременного развития ребенка в дошкольном возрасте, чтобы не упустить важнейший период в развитии его личности. Родители должны быть активными участниками образовательного </a:t>
            </a:r>
            <a:r>
              <a:rPr lang="ru-RU" sz="2800" b="1" dirty="0" smtClean="0">
                <a:solidFill>
                  <a:schemeClr val="accent6"/>
                </a:solidFill>
                <a:latin typeface="Times New Roman CYR"/>
                <a:ea typeface="Calibri"/>
              </a:rPr>
              <a:t>процесса, </a:t>
            </a:r>
            <a:r>
              <a:rPr lang="ru-RU" sz="2800" b="1" dirty="0">
                <a:solidFill>
                  <a:schemeClr val="accent6"/>
                </a:solidFill>
                <a:latin typeface="Times New Roman CYR"/>
                <a:ea typeface="Calibri"/>
              </a:rPr>
              <a:t>а не просто сторонними наблюдателями</a:t>
            </a:r>
            <a:endParaRPr lang="ru-RU" sz="2800" b="1" dirty="0">
              <a:solidFill>
                <a:schemeClr val="accent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76745" y="17306"/>
            <a:ext cx="55252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Благодарим за участие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653136"/>
            <a:ext cx="62157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риглашаем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сотрудничеству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602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72577" y="1196752"/>
            <a:ext cx="6643687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«ВНУТРИСЕМЕЙНЫЕ ОТНОШЕНИЯ И ЭМОЦИОНАЛЬНОЕ</a:t>
            </a:r>
          </a:p>
          <a:p>
            <a:pPr eaLnBrk="0" hangingPunct="0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САМОЧУВСТВИЕ РЕБЕНКА»</a:t>
            </a:r>
          </a:p>
          <a:p>
            <a:pPr eaLnBrk="0" hangingPunct="0"/>
            <a:endParaRPr lang="ru-RU" dirty="0" smtClean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87415" y="148233"/>
            <a:ext cx="5097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встречи: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3645024"/>
            <a:ext cx="4572000" cy="243143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ru-RU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Оптимистичный настрой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доминанта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жизни семьи.</a:t>
            </a:r>
          </a:p>
          <a:p>
            <a:pPr algn="r" eaLnBrk="0" hangingPunct="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А.С.Макаренко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Анализ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анкетирования родителей</a:t>
            </a:r>
          </a:p>
        </p:txBody>
      </p:sp>
      <p:pic>
        <p:nvPicPr>
          <p:cNvPr id="23554" name="Рисунок 2" descr="&amp;Kcy;&amp;acy;&amp;kcy; &amp;scy;&amp;tcy;&amp;acy;&amp;tcy;&amp;softcy; &amp;khcy;&amp;ocy;&amp;rcy;&amp;ocy;&amp;shcy;&amp;icy;&amp;mcy;&amp;icy; &amp;rcy;&amp;ocy;&amp;dcy;&amp;icy;&amp;tcy;&amp;iecy;&amp;lcy;&amp;yacy;&amp;mcy;&amp;icy;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1595438"/>
            <a:ext cx="6429375" cy="45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942975" y="-242888"/>
            <a:ext cx="7772400" cy="1143001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«Детство»</a:t>
            </a:r>
          </a:p>
        </p:txBody>
      </p:sp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677863" y="765175"/>
            <a:ext cx="80740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Детство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— самая прекрасная пора жизни человека, получившая целый букет красивых определений: счастливое, … </a:t>
            </a:r>
          </a:p>
        </p:txBody>
      </p:sp>
      <p:sp>
        <p:nvSpPr>
          <p:cNvPr id="20483" name="Прямоугольник 4"/>
          <p:cNvSpPr>
            <a:spLocks noChangeArrowheads="1"/>
          </p:cNvSpPr>
          <p:nvPr/>
        </p:nvSpPr>
        <p:spPr bwMode="auto">
          <a:xfrm>
            <a:off x="441325" y="2628900"/>
            <a:ext cx="82867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Эмоциональное воспитание ребёнка происходит в первую очередь в семье. Чувства играют исключительную роль в его жизни. Они окрашивают его ощущения, восприятия, представления, мысли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13485" y="2044005"/>
            <a:ext cx="2342308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Внимание!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71775" y="4445000"/>
            <a:ext cx="3529013" cy="5683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</a:rPr>
              <a:t>ЗАДАЧА СЕМЬИ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1325" y="5143500"/>
            <a:ext cx="8378825" cy="15113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</a:rPr>
              <a:t>ПОДДЕРЖИВАТЬ ДОСТОИНСТВО РЕБЕНКА УКРЕПЛЯТЬ ЕГО ХОРОШЕЕ МНЕНИЕ О СЕБЕ</a:t>
            </a: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1619250" y="4581525"/>
            <a:ext cx="1152525" cy="57626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6300788" y="4581525"/>
            <a:ext cx="1584325" cy="57626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0571" y="188640"/>
            <a:ext cx="76529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1"/>
                </a:solidFill>
                <a:latin typeface="Times New Roman" pitchFamily="18" charset="0"/>
              </a:rPr>
              <a:t>Психологический климат семьи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124744"/>
            <a:ext cx="4104456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</a:rPr>
              <a:t>Оценка и самооценка ребенка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2737" y="2204864"/>
            <a:ext cx="4104456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</a:rPr>
              <a:t>Успешность социальных контактов со взрослыми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3356992"/>
            <a:ext cx="4104456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</a:rPr>
              <a:t>Успешность в деятельности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4653136"/>
            <a:ext cx="4104456" cy="9361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</a:rPr>
              <a:t>Взаимоотношения со сверстниками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2051720" y="764704"/>
            <a:ext cx="361017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148064" y="764704"/>
            <a:ext cx="198022" cy="144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876256" y="764704"/>
            <a:ext cx="216024" cy="25922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8100392" y="764704"/>
            <a:ext cx="288032" cy="38884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6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904875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Педагогический</a:t>
            </a:r>
            <a:b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всеобуч</a:t>
            </a:r>
          </a:p>
        </p:txBody>
      </p:sp>
      <p:sp>
        <p:nvSpPr>
          <p:cNvPr id="24578" name="Текст 2"/>
          <p:cNvSpPr>
            <a:spLocks noGrp="1"/>
          </p:cNvSpPr>
          <p:nvPr>
            <p:ph type="body" idx="1"/>
          </p:nvPr>
        </p:nvSpPr>
        <p:spPr>
          <a:xfrm>
            <a:off x="428625" y="2547938"/>
            <a:ext cx="8715375" cy="2667000"/>
          </a:xfrm>
        </p:spPr>
        <p:txBody>
          <a:bodyPr/>
          <a:lstStyle/>
          <a:p>
            <a:pPr eaLnBrk="1" hangingPunct="1"/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Психологический климат семьи</a:t>
            </a:r>
          </a:p>
          <a:p>
            <a:pPr eaLnBrk="1" hangingPunct="1"/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его  влияние на эмоциональное  </a:t>
            </a:r>
          </a:p>
          <a:p>
            <a:pPr eaLnBrk="1" hangingPunct="1"/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состояние ребенка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857250" y="642938"/>
            <a:ext cx="8001000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Семейные отношения —это:</a:t>
            </a:r>
          </a:p>
          <a:p>
            <a:pPr eaLnBrk="0" hangingPunct="0"/>
            <a:r>
              <a:rPr lang="ru-RU" sz="4000">
                <a:latin typeface="Times New Roman" pitchFamily="18" charset="0"/>
                <a:cs typeface="Times New Roman" pitchFamily="18" charset="0"/>
              </a:rPr>
              <a:t>а) характер взаимоотношений взрослых и детей в семье;</a:t>
            </a:r>
          </a:p>
          <a:p>
            <a:pPr eaLnBrk="0" hangingPunct="0"/>
            <a:r>
              <a:rPr lang="ru-RU" sz="4000">
                <a:latin typeface="Times New Roman" pitchFamily="18" charset="0"/>
                <a:cs typeface="Times New Roman" pitchFamily="18" charset="0"/>
              </a:rPr>
              <a:t>б) эмоциональное проявление членов семьи;</a:t>
            </a:r>
          </a:p>
          <a:p>
            <a:pPr eaLnBrk="0" hangingPunct="0"/>
            <a:r>
              <a:rPr lang="ru-RU" sz="4000">
                <a:latin typeface="Times New Roman" pitchFamily="18" charset="0"/>
                <a:cs typeface="Times New Roman" pitchFamily="18" charset="0"/>
              </a:rPr>
              <a:t>в) принятые в семье нормы поведения всех ее членов.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71500" y="539979"/>
            <a:ext cx="792956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Родительская поддержка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это процесс, в ходе которого родитель подчеркивает достоинства ребенка с целью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укрепления его самооценки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   </a:t>
            </a:r>
          </a:p>
        </p:txBody>
      </p:sp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571500" y="3500438"/>
            <a:ext cx="835818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Родители должны помочь ребенку поверить в себя и свои способности, объяснить причины неудач и поддержать в сложной ситуации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0890" y="110282"/>
            <a:ext cx="2610843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Это важно!</a:t>
            </a:r>
          </a:p>
        </p:txBody>
      </p:sp>
      <p:sp>
        <p:nvSpPr>
          <p:cNvPr id="3" name="Прямоугольник 1"/>
          <p:cNvSpPr/>
          <p:nvPr/>
        </p:nvSpPr>
        <p:spPr>
          <a:xfrm>
            <a:off x="3280890" y="110282"/>
            <a:ext cx="2610843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Это важно!</a:t>
            </a: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611188" y="981075"/>
            <a:ext cx="799306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/>
              <a:t>       </a:t>
            </a:r>
            <a:r>
              <a:rPr lang="ru-RU" sz="2800" b="1" dirty="0">
                <a:latin typeface="Times New Roman" pitchFamily="18" charset="0"/>
              </a:rPr>
              <a:t>Поддержка ребенку крайне необходима.</a:t>
            </a:r>
          </a:p>
          <a:p>
            <a:r>
              <a:rPr lang="ru-RU" sz="2800" b="1" dirty="0">
                <a:latin typeface="Times New Roman" pitchFamily="18" charset="0"/>
              </a:rPr>
              <a:t>                   Она является </a:t>
            </a:r>
            <a:endParaRPr lang="ru-RU" sz="2800" b="1" dirty="0" smtClean="0">
              <a:latin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</a:rPr>
              <a:t>важнейшим    </a:t>
            </a:r>
            <a:r>
              <a:rPr lang="ru-RU" sz="2800" b="1" dirty="0">
                <a:latin typeface="Times New Roman" pitchFamily="18" charset="0"/>
              </a:rPr>
              <a:t>фактором, способным улучшить  </a:t>
            </a:r>
          </a:p>
          <a:p>
            <a:r>
              <a:rPr lang="ru-RU" sz="2800" b="1" dirty="0">
                <a:latin typeface="Times New Roman" pitchFamily="18" charset="0"/>
              </a:rPr>
              <a:t>        взаимоотношения между ребенком и</a:t>
            </a:r>
          </a:p>
          <a:p>
            <a:r>
              <a:rPr lang="ru-RU" sz="2800" b="1" dirty="0">
                <a:latin typeface="Times New Roman" pitchFamily="18" charset="0"/>
              </a:rPr>
              <a:t>                           родителями.</a:t>
            </a:r>
          </a:p>
          <a:p>
            <a:r>
              <a:rPr lang="ru-RU" sz="2800" b="1" dirty="0">
                <a:latin typeface="Times New Roman" pitchFamily="18" charset="0"/>
              </a:rPr>
              <a:t>           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Одна из главных задач родителей-  </a:t>
            </a:r>
          </a:p>
          <a:p>
            <a:r>
              <a:rPr lang="ru-RU" sz="2800" b="1" dirty="0">
                <a:latin typeface="Times New Roman" pitchFamily="18" charset="0"/>
              </a:rPr>
              <a:t>        сформировать позитивное отношение к  </a:t>
            </a:r>
          </a:p>
          <a:p>
            <a:r>
              <a:rPr lang="ru-RU" sz="2800" b="1" dirty="0">
                <a:latin typeface="Times New Roman" pitchFamily="18" charset="0"/>
              </a:rPr>
              <a:t>         жизни, привычка не ожидать неудачи и  </a:t>
            </a:r>
          </a:p>
          <a:p>
            <a:r>
              <a:rPr lang="ru-RU" sz="2800" b="1" dirty="0">
                <a:latin typeface="Times New Roman" pitchFamily="18" charset="0"/>
              </a:rPr>
              <a:t>                         разочарования.</a:t>
            </a:r>
          </a:p>
          <a:p>
            <a:r>
              <a:rPr lang="ru-RU" sz="2800" b="1" dirty="0">
                <a:latin typeface="Times New Roman" pitchFamily="18" charset="0"/>
              </a:rPr>
              <a:t>   Важно поощрять и поддерживать ребенка в</a:t>
            </a:r>
          </a:p>
          <a:p>
            <a:r>
              <a:rPr lang="ru-RU" sz="2800" b="1" dirty="0">
                <a:latin typeface="Times New Roman" pitchFamily="18" charset="0"/>
              </a:rPr>
              <a:t>            его самостоятельных начинаниях.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</TotalTime>
  <Words>372</Words>
  <Application>Microsoft Office PowerPoint</Application>
  <PresentationFormat>Экран (4:3)</PresentationFormat>
  <Paragraphs>70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Презентация PowerPoint</vt:lpstr>
      <vt:lpstr>Презентация PowerPoint</vt:lpstr>
      <vt:lpstr>Анализ  анкетирования родителей</vt:lpstr>
      <vt:lpstr>      Упражнение «Детство»</vt:lpstr>
      <vt:lpstr>Презентация PowerPoint</vt:lpstr>
      <vt:lpstr>       Педагогический               всеобуч</vt:lpstr>
      <vt:lpstr>Презентация PowerPoint</vt:lpstr>
      <vt:lpstr>Презентация PowerPoint</vt:lpstr>
      <vt:lpstr>Презентация PowerPoint</vt:lpstr>
      <vt:lpstr>      Анализ ситуации</vt:lpstr>
      <vt:lpstr>  Моделирование ситуаций</vt:lpstr>
      <vt:lpstr>  Главные задачи родителей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Олечка</dc:creator>
  <cp:lastModifiedBy>Пользователь Windows</cp:lastModifiedBy>
  <cp:revision>49</cp:revision>
  <dcterms:created xsi:type="dcterms:W3CDTF">2015-01-31T09:02:04Z</dcterms:created>
  <dcterms:modified xsi:type="dcterms:W3CDTF">2018-01-27T18:04:55Z</dcterms:modified>
</cp:coreProperties>
</file>