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0"/>
  </p:notesMasterIdLst>
  <p:sldIdLst>
    <p:sldId id="256" r:id="rId2"/>
    <p:sldId id="257" r:id="rId3"/>
    <p:sldId id="258" r:id="rId4"/>
    <p:sldId id="260" r:id="rId5"/>
    <p:sldId id="261" r:id="rId6"/>
    <p:sldId id="292" r:id="rId7"/>
    <p:sldId id="293" r:id="rId8"/>
    <p:sldId id="294" r:id="rId9"/>
    <p:sldId id="266" r:id="rId10"/>
    <p:sldId id="277" r:id="rId11"/>
    <p:sldId id="279" r:id="rId12"/>
    <p:sldId id="280" r:id="rId13"/>
    <p:sldId id="281" r:id="rId14"/>
    <p:sldId id="282" r:id="rId15"/>
    <p:sldId id="283" r:id="rId16"/>
    <p:sldId id="284" r:id="rId17"/>
    <p:sldId id="285" r:id="rId18"/>
    <p:sldId id="290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1086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EDE064C-A2CD-4683-8338-B72B861D9442}" type="datetimeFigureOut">
              <a:rPr lang="ru-RU"/>
              <a:pPr>
                <a:defRPr/>
              </a:pPr>
              <a:t>27.01.2018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D076A2B-834D-456F-985C-1F093466EF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FBEA1-7A8A-4994-8433-E6529E9DB637}" type="datetimeFigureOut">
              <a:rPr lang="ru-RU"/>
              <a:pPr>
                <a:defRPr/>
              </a:pPr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D8FAEB-D20F-4C72-935B-6330833BAC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C0B93C-9FAB-4EA4-B65B-53C82EA120AE}" type="datetimeFigureOut">
              <a:rPr lang="ru-RU"/>
              <a:pPr>
                <a:defRPr/>
              </a:pPr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2D0D7-A4FD-4AEB-977C-307CCD57CB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66E1F9-3FFF-4CA1-88D9-877292702402}" type="datetimeFigureOut">
              <a:rPr lang="ru-RU"/>
              <a:pPr>
                <a:defRPr/>
              </a:pPr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BB3114-E0DD-4529-972A-2E88EAFB4C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5D53C-1A2F-4D46-8CE7-F49717EBAE8C}" type="datetimeFigureOut">
              <a:rPr lang="ru-RU"/>
              <a:pPr>
                <a:defRPr/>
              </a:pPr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09F48-2762-4650-8848-D41A5DC101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CEE4C-373C-45DC-9CD1-7DE3046D1128}" type="datetimeFigureOut">
              <a:rPr lang="ru-RU"/>
              <a:pPr>
                <a:defRPr/>
              </a:pPr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9D2BF1-0EAA-47D1-AB15-720DC66F2A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802AF-3916-4FB2-9DDE-796C958ABF24}" type="datetimeFigureOut">
              <a:rPr lang="ru-RU"/>
              <a:pPr>
                <a:defRPr/>
              </a:pPr>
              <a:t>27.01.2018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4DB51-4888-4483-A35A-07588A6285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38D0B-4C09-4C74-94AA-536CC7514CBB}" type="datetimeFigureOut">
              <a:rPr lang="ru-RU"/>
              <a:pPr>
                <a:defRPr/>
              </a:pPr>
              <a:t>27.01.2018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34CE37-4EBD-4D86-A3AD-FF86A436BF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DFB04-3C34-45BA-BA62-7A7B9FFD994D}" type="datetimeFigureOut">
              <a:rPr lang="ru-RU"/>
              <a:pPr>
                <a:defRPr/>
              </a:pPr>
              <a:t>27.01.2018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DBA399-AA57-462F-A848-6766D168C2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10A78-7BAC-42BB-9061-E772CD4D2AFC}" type="datetimeFigureOut">
              <a:rPr lang="ru-RU"/>
              <a:pPr>
                <a:defRPr/>
              </a:pPr>
              <a:t>27.01.2018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202C82-40F8-4F31-81F7-85D79A95F1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635A12-DB39-469F-A066-89313E84996E}" type="datetimeFigureOut">
              <a:rPr lang="ru-RU"/>
              <a:pPr>
                <a:defRPr/>
              </a:pPr>
              <a:t>27.01.2018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15D6DA-280F-416F-BA85-D9DDEE342B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7E2A46-3161-4998-99FA-864FE82AEF7C}" type="datetimeFigureOut">
              <a:rPr lang="ru-RU"/>
              <a:pPr>
                <a:defRPr/>
              </a:pPr>
              <a:t>27.01.2018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3DAB68-F9E7-4EAE-8468-6AFE10C1B6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080BFB5-0BB5-4D86-B928-3EA13661F5BA}" type="datetimeFigureOut">
              <a:rPr lang="ru-RU"/>
              <a:pPr>
                <a:defRPr/>
              </a:pPr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CA3A3D5-0D36-4D27-9FF5-75A48C80D6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4" r:id="rId2"/>
    <p:sldLayoutId id="2147483693" r:id="rId3"/>
    <p:sldLayoutId id="2147483692" r:id="rId4"/>
    <p:sldLayoutId id="2147483691" r:id="rId5"/>
    <p:sldLayoutId id="2147483690" r:id="rId6"/>
    <p:sldLayoutId id="2147483689" r:id="rId7"/>
    <p:sldLayoutId id="2147483688" r:id="rId8"/>
    <p:sldLayoutId id="2147483687" r:id="rId9"/>
    <p:sldLayoutId id="2147483686" r:id="rId10"/>
    <p:sldLayoutId id="214748368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alluport.ru/index.php/ya-i-moj-dom/kalendar/973-15-maya-solovinyj-prazdnik-primety-poverya-i-prazdniki-yuzhnogo-portala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813" y="1000125"/>
            <a:ext cx="7854950" cy="5072063"/>
          </a:xfrm>
        </p:spPr>
        <p:txBody>
          <a:bodyPr rtlCol="0">
            <a:normAutofit fontScale="5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 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7030A0"/>
                </a:solidFill>
              </a:rPr>
              <a:t>МУНИЦИПАЛЬНОЕ АВТОНОМНОЕ ДОШКОЛЬНОЕ ОБРАЗОВАТЕЛЬНОЕ УЧРЕЖДЕНИЕ ГОРОДА КАЛИНИНГРАДА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7030A0"/>
                </a:solidFill>
              </a:rPr>
              <a:t>ЦЕНТР РАЗВИТИЯ РЕБЕНКА – ДЕТСКИЙ САД №131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7030A0"/>
                </a:solidFill>
              </a:rPr>
              <a:t> 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300" dirty="0" smtClean="0">
                <a:solidFill>
                  <a:srgbClr val="7030A0"/>
                </a:solidFill>
              </a:rPr>
              <a:t> 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300" b="1" dirty="0" smtClean="0">
                <a:solidFill>
                  <a:srgbClr val="7030A0"/>
                </a:solidFill>
              </a:rPr>
              <a:t>Проект на тему: </a:t>
            </a:r>
            <a:endParaRPr lang="ru-RU" sz="4300" dirty="0" smtClean="0">
              <a:solidFill>
                <a:srgbClr val="7030A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300" dirty="0" smtClean="0">
                <a:solidFill>
                  <a:srgbClr val="7030A0"/>
                </a:solidFill>
              </a:rPr>
              <a:t>  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300" dirty="0" smtClean="0">
                <a:solidFill>
                  <a:srgbClr val="7030A0"/>
                </a:solidFill>
              </a:rPr>
              <a:t>«Родничок – русская народная культура детям»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300" dirty="0" smtClean="0">
                <a:solidFill>
                  <a:srgbClr val="7030A0"/>
                </a:solidFill>
              </a:rPr>
              <a:t> 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7030A0"/>
                </a:solidFill>
              </a:rPr>
              <a:t> Подготовительная к школе группа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7030A0"/>
                </a:solidFill>
              </a:rPr>
              <a:t> 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7030A0"/>
                </a:solidFill>
              </a:rPr>
              <a:t>Воспитатели: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7030A0"/>
                </a:solidFill>
              </a:rPr>
              <a:t>Кутузова Людмила Владимировна.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err="1" smtClean="0">
                <a:solidFill>
                  <a:srgbClr val="7030A0"/>
                </a:solidFill>
              </a:rPr>
              <a:t>Шишенина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Аурика</a:t>
            </a:r>
            <a:r>
              <a:rPr lang="ru-RU" dirty="0" smtClean="0">
                <a:solidFill>
                  <a:srgbClr val="7030A0"/>
                </a:solidFill>
              </a:rPr>
              <a:t> Анатольевна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7030A0"/>
                </a:solidFill>
              </a:rPr>
              <a:t> Калининград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 Box 4"/>
          <p:cNvSpPr txBox="1">
            <a:spLocks noChangeArrowheads="1"/>
          </p:cNvSpPr>
          <p:nvPr/>
        </p:nvSpPr>
        <p:spPr bwMode="auto">
          <a:xfrm flipH="1">
            <a:off x="0" y="549275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Calibri" pitchFamily="34" charset="0"/>
            </a:endParaRPr>
          </a:p>
        </p:txBody>
      </p:sp>
      <p:sp>
        <p:nvSpPr>
          <p:cNvPr id="35842" name="Text Box 6"/>
          <p:cNvSpPr txBox="1">
            <a:spLocks noChangeArrowheads="1"/>
          </p:cNvSpPr>
          <p:nvPr/>
        </p:nvSpPr>
        <p:spPr bwMode="auto">
          <a:xfrm>
            <a:off x="1857375" y="1285875"/>
            <a:ext cx="54229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Calibri" pitchFamily="34" charset="0"/>
              </a:rPr>
              <a:t>«Как хорошо у осени среди березок золотых»</a:t>
            </a:r>
          </a:p>
        </p:txBody>
      </p:sp>
      <p:pic>
        <p:nvPicPr>
          <p:cNvPr id="5" name="Рисунок 4" descr="IMG_20160916_09243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313" y="2357438"/>
            <a:ext cx="1662112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IMG_20160916_093446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25" y="2428875"/>
            <a:ext cx="1785938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Заголовок 1"/>
          <p:cNvSpPr>
            <a:spLocks noGrp="1"/>
          </p:cNvSpPr>
          <p:nvPr>
            <p:ph type="title"/>
          </p:nvPr>
        </p:nvSpPr>
        <p:spPr>
          <a:xfrm>
            <a:off x="500063" y="1214438"/>
            <a:ext cx="8229600" cy="1143000"/>
          </a:xfrm>
        </p:spPr>
        <p:txBody>
          <a:bodyPr/>
          <a:lstStyle/>
          <a:p>
            <a:r>
              <a:rPr lang="ru-RU" sz="3200" b="1" smtClean="0"/>
              <a:t>«Цветок Огонь и Цветок Снежинка» Жостовская роспись </a:t>
            </a:r>
          </a:p>
        </p:txBody>
      </p:sp>
      <p:pic>
        <p:nvPicPr>
          <p:cNvPr id="39938" name="Picture 2" descr="20161207_1618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3315636"/>
            <a:ext cx="2357454" cy="1416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9" name="Picture 3" descr="20161207_16393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3571876"/>
            <a:ext cx="1928802" cy="1160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28625" y="1214438"/>
            <a:ext cx="8229600" cy="72548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Зимняя береза</a:t>
            </a:r>
          </a:p>
        </p:txBody>
      </p:sp>
      <p:pic>
        <p:nvPicPr>
          <p:cNvPr id="45058" name="Picture 2" descr="P220022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2472331"/>
            <a:ext cx="2071702" cy="1591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59" name="Picture 3" descr="P220022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2357430"/>
            <a:ext cx="1752016" cy="1500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0" name="Picture 4" descr="P220022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1934" y="3929066"/>
            <a:ext cx="1668423" cy="1514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Заголовок 1"/>
          <p:cNvSpPr>
            <a:spLocks noGrp="1"/>
          </p:cNvSpPr>
          <p:nvPr>
            <p:ph type="title"/>
          </p:nvPr>
        </p:nvSpPr>
        <p:spPr>
          <a:xfrm>
            <a:off x="428625" y="1000125"/>
            <a:ext cx="8229600" cy="582613"/>
          </a:xfrm>
        </p:spPr>
        <p:txBody>
          <a:bodyPr/>
          <a:lstStyle/>
          <a:p>
            <a:r>
              <a:rPr lang="ru-RU" sz="3200" b="1" smtClean="0"/>
              <a:t>Рождество Христово и Новый год</a:t>
            </a:r>
          </a:p>
        </p:txBody>
      </p:sp>
      <p:pic>
        <p:nvPicPr>
          <p:cNvPr id="40962" name="Picture 2" descr="20161216_0850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2272785"/>
            <a:ext cx="2071704" cy="1245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3" name="Picture 3" descr="20161219_16042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2143116"/>
            <a:ext cx="1870060" cy="1118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4" name="Picture 4" descr="20161219_16024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4349437"/>
            <a:ext cx="2027239" cy="122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Заголовок 1"/>
          <p:cNvSpPr>
            <a:spLocks noGrp="1"/>
          </p:cNvSpPr>
          <p:nvPr>
            <p:ph type="title"/>
          </p:nvPr>
        </p:nvSpPr>
        <p:spPr>
          <a:xfrm>
            <a:off x="357188" y="1143000"/>
            <a:ext cx="8229600" cy="928688"/>
          </a:xfrm>
        </p:spPr>
        <p:txBody>
          <a:bodyPr/>
          <a:lstStyle/>
          <a:p>
            <a:r>
              <a:rPr lang="ru-RU" b="1" smtClean="0"/>
              <a:t>Русская матрешка</a:t>
            </a:r>
          </a:p>
        </p:txBody>
      </p:sp>
      <p:pic>
        <p:nvPicPr>
          <p:cNvPr id="46082" name="Picture 2" descr="P320023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2568060"/>
            <a:ext cx="1643074" cy="122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3" name="Picture 3" descr="P32002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1" y="2745329"/>
            <a:ext cx="1571611" cy="1347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4" name="Picture 4" descr="P320024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2186" y="4286255"/>
            <a:ext cx="1738563" cy="149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1357313" y="1571625"/>
            <a:ext cx="8229600" cy="6540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Масленица</a:t>
            </a:r>
          </a:p>
        </p:txBody>
      </p:sp>
      <p:pic>
        <p:nvPicPr>
          <p:cNvPr id="41986" name="Picture 2" descr="IMG_016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5" y="1751261"/>
            <a:ext cx="1857389" cy="1397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IMG_1637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643182"/>
            <a:ext cx="1523986" cy="2030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IMG_1645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47783" y="4143379"/>
            <a:ext cx="2048155" cy="1536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500063" y="1143000"/>
            <a:ext cx="8229600" cy="72548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Друзья для березы</a:t>
            </a:r>
          </a:p>
        </p:txBody>
      </p:sp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2214554"/>
            <a:ext cx="1835170" cy="1375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6" descr="IMG_048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3" y="2786439"/>
            <a:ext cx="1916101" cy="1437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8" descr="IMG_053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6182" y="4286548"/>
            <a:ext cx="1857381" cy="1393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2928938"/>
            <a:ext cx="4186237" cy="50006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smtClean="0"/>
              <a:t>Жаворонки</a:t>
            </a:r>
          </a:p>
        </p:txBody>
      </p:sp>
      <p:pic>
        <p:nvPicPr>
          <p:cNvPr id="43010" name="Picture 2" descr="IMG_165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1519475"/>
            <a:ext cx="1857393" cy="139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4743450" y="2857500"/>
            <a:ext cx="44005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Мамин портрет</a:t>
            </a:r>
          </a:p>
        </p:txBody>
      </p:sp>
      <p:pic>
        <p:nvPicPr>
          <p:cNvPr id="43011" name="Picture 3" descr="IMG_166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4251542"/>
            <a:ext cx="1716105" cy="1288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7" descr="IMG_161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1691092"/>
            <a:ext cx="987413" cy="1317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8" name="Picture 8" descr="IMG_161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5073" y="4465198"/>
            <a:ext cx="1663689" cy="124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Заголовок 1"/>
          <p:cNvSpPr>
            <a:spLocks noGrp="1"/>
          </p:cNvSpPr>
          <p:nvPr>
            <p:ph type="title"/>
          </p:nvPr>
        </p:nvSpPr>
        <p:spPr>
          <a:xfrm>
            <a:off x="214313" y="2071688"/>
            <a:ext cx="8229600" cy="1143000"/>
          </a:xfrm>
        </p:spPr>
        <p:txBody>
          <a:bodyPr/>
          <a:lstStyle/>
          <a:p>
            <a:r>
              <a:rPr lang="ru-RU" smtClean="0"/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88" y="1000125"/>
            <a:ext cx="7000875" cy="4643438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/>
              <a:t>Тип проекта:</a:t>
            </a:r>
            <a:r>
              <a:rPr lang="ru-RU" dirty="0"/>
              <a:t> познавательно – игровой.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/>
              <a:t>Вид проекта</a:t>
            </a:r>
            <a:r>
              <a:rPr lang="ru-RU" dirty="0"/>
              <a:t>: </a:t>
            </a:r>
            <a:r>
              <a:rPr lang="ru-RU" dirty="0" smtClean="0"/>
              <a:t>творческий, исследовательский</a:t>
            </a:r>
            <a:r>
              <a:rPr lang="ru-RU" dirty="0"/>
              <a:t>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/>
              <a:t>Продолжительность проекта: </a:t>
            </a:r>
            <a:r>
              <a:rPr lang="ru-RU" dirty="0"/>
              <a:t>долгосрочный.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/>
              <a:t>Предмет исследования: </a:t>
            </a:r>
            <a:r>
              <a:rPr lang="ru-RU" dirty="0"/>
              <a:t>народные промыслы, берёза.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/>
              <a:t>Возраст детей: </a:t>
            </a:r>
            <a:r>
              <a:rPr lang="ru-RU" dirty="0"/>
              <a:t>подготовительная группа.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/>
              <a:t>Участники проекта</a:t>
            </a:r>
            <a:r>
              <a:rPr lang="ru-RU" dirty="0"/>
              <a:t>: дети подготовительной группы, воспитатели, родители воспитанников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63" y="1143000"/>
            <a:ext cx="7000875" cy="4643438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1800" b="1" dirty="0"/>
              <a:t>Цель: </a:t>
            </a:r>
            <a:r>
              <a:rPr lang="ru-RU" sz="1800" dirty="0"/>
              <a:t>формирование у детей познавательного интереса к народной культуре через ознакомление с народными промыслами, народным календарём русского народа и организацию художественно – продуктивной и творческой деятельности.</a:t>
            </a:r>
            <a:br>
              <a:rPr lang="ru-RU" sz="1800" dirty="0"/>
            </a:br>
            <a:r>
              <a:rPr lang="ru-RU" sz="1800" b="1" dirty="0"/>
              <a:t>Задачи: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Познакомить детей с различными формами культуры</a:t>
            </a:r>
            <a:br>
              <a:rPr lang="ru-RU" sz="1800" dirty="0"/>
            </a:br>
            <a:r>
              <a:rPr lang="ru-RU" sz="1800" dirty="0"/>
              <a:t>Воспитывать отзывчивость на красоту русской природы и народного искусства.</a:t>
            </a:r>
            <a:br>
              <a:rPr lang="ru-RU" sz="1800" dirty="0"/>
            </a:br>
            <a:r>
              <a:rPr lang="ru-RU" sz="1800" dirty="0"/>
              <a:t>Поддержание у детей интереса к познанию жизни предков.</a:t>
            </a:r>
            <a:br>
              <a:rPr lang="ru-RU" sz="1800" dirty="0"/>
            </a:br>
            <a:r>
              <a:rPr lang="ru-RU" sz="1800" dirty="0"/>
              <a:t>Содействовать развитию отдельны форм и комплексов традиционной культуры.</a:t>
            </a:r>
            <a:br>
              <a:rPr lang="ru-RU" sz="1800" dirty="0"/>
            </a:br>
            <a:r>
              <a:rPr lang="ru-RU" sz="1800" dirty="0"/>
              <a:t>Развивать индивидуальные эмоциональные проявления во всех видах деятельности.</a:t>
            </a:r>
            <a:br>
              <a:rPr lang="ru-RU" sz="1800" dirty="0"/>
            </a:br>
            <a:r>
              <a:rPr lang="ru-RU" sz="1800" dirty="0"/>
              <a:t>Формировать нравственно – патриотические чувства и развивать художественно – творческую активность.</a:t>
            </a:r>
            <a:br>
              <a:rPr lang="ru-RU" sz="1800" dirty="0"/>
            </a:br>
            <a:r>
              <a:rPr lang="ru-RU" sz="1800" dirty="0"/>
              <a:t>Содействовать развитию речи: обогащать и активизировать словарь, повышать его выразительность, развивать навыки речевого общения в совместной деятельности</a:t>
            </a:r>
            <a:r>
              <a:rPr lang="ru-RU" sz="1800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071563" y="2214563"/>
          <a:ext cx="7000875" cy="2718435"/>
        </p:xfrm>
        <a:graphic>
          <a:graphicData uri="http://schemas.openxmlformats.org/drawingml/2006/table">
            <a:tbl>
              <a:tblPr/>
              <a:tblGrid>
                <a:gridCol w="1143000"/>
                <a:gridCol w="3000375"/>
                <a:gridCol w="285750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Этапы проекта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Деятельность педагога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Деятельность детей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этап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Формирует проблему, цель, определяет продукт проекта.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Вводит в игровую ситуацию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Формулирует задачи.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Вхождение в проблему.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Вживание в игровую ситуацию.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Принятие задачи.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Дополнение задач проекта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этап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Помогает в решении задачи.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Помогает спланировать деятельность.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Организует деятельность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Объединение детей в рабочие группы.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Распределение ролей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этап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Практическая помощь(по необходимости)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Направляет и контролирует осуществление проекта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Формирование специфических знаний, умений, навыков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этап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Подготовка к презентации проекта.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Организация и проведение презентации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Продукт деятельности готовят к презентации.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Представляют зрителям или экспертам продукт деятельности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</a:tr>
            </a:tbl>
          </a:graphicData>
        </a:graphic>
      </p:graphicFrame>
      <p:sp>
        <p:nvSpPr>
          <p:cNvPr id="18459" name="Rectangle 1"/>
          <p:cNvSpPr>
            <a:spLocks noChangeArrowheads="1"/>
          </p:cNvSpPr>
          <p:nvPr/>
        </p:nvSpPr>
        <p:spPr bwMode="auto">
          <a:xfrm>
            <a:off x="0" y="1428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1400" b="1">
                <a:ea typeface="Times New Roman" pitchFamily="18" charset="0"/>
                <a:cs typeface="Arial" charset="0"/>
              </a:rPr>
              <a:t>Работа над проектом.</a:t>
            </a:r>
            <a:endParaRPr lang="ru-RU" sz="800">
              <a:ea typeface="Times New Roman" pitchFamily="18" charset="0"/>
              <a:cs typeface="Arial" charset="0"/>
            </a:endParaRPr>
          </a:p>
          <a:p>
            <a:pPr algn="ctr" eaLnBrk="0" hangingPunct="0"/>
            <a:r>
              <a:rPr lang="ru-RU" sz="1400" b="1">
                <a:ea typeface="Times New Roman" pitchFamily="18" charset="0"/>
                <a:cs typeface="Arial" charset="0"/>
              </a:rPr>
              <a:t>Распределение деятельности педагога и детей</a:t>
            </a:r>
            <a:endParaRPr lang="ru-RU">
              <a:ea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63" y="1143000"/>
            <a:ext cx="7072312" cy="45259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b="1" smtClean="0"/>
              <a:t>Тематический годовой план проекта</a:t>
            </a:r>
          </a:p>
          <a:p>
            <a:pPr>
              <a:buFont typeface="Arial" charset="0"/>
              <a:buNone/>
            </a:pPr>
            <a:endParaRPr lang="ru-RU" smtClean="0"/>
          </a:p>
          <a:p>
            <a:pPr>
              <a:buFont typeface="Arial" charset="0"/>
              <a:buNone/>
            </a:pPr>
            <a:r>
              <a:rPr lang="en-US" smtClean="0"/>
              <a:t>I </a:t>
            </a:r>
            <a:r>
              <a:rPr lang="ru-RU" smtClean="0"/>
              <a:t>Народный календарь. Праздники и традиции русской культуры</a:t>
            </a:r>
            <a:endParaRPr lang="en-US" smtClean="0"/>
          </a:p>
          <a:p>
            <a:pPr>
              <a:buFont typeface="Arial" charset="0"/>
              <a:buNone/>
            </a:pPr>
            <a:r>
              <a:rPr lang="en-US" smtClean="0"/>
              <a:t>II</a:t>
            </a:r>
            <a:r>
              <a:rPr lang="ru-RU" smtClean="0"/>
              <a:t> Наблюдения на прогулке. Экспериментальная деятельность</a:t>
            </a:r>
            <a:endParaRPr lang="en-US" smtClean="0"/>
          </a:p>
          <a:p>
            <a:pPr>
              <a:buFont typeface="Arial" charset="0"/>
              <a:buNone/>
            </a:pPr>
            <a:r>
              <a:rPr lang="en-US" smtClean="0"/>
              <a:t>III</a:t>
            </a:r>
            <a:r>
              <a:rPr lang="ru-RU" smtClean="0"/>
              <a:t> Декоративно-прикладное искусство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>
          <a:xfrm>
            <a:off x="1285875" y="928688"/>
            <a:ext cx="6786563" cy="714375"/>
          </a:xfrm>
        </p:spPr>
        <p:txBody>
          <a:bodyPr/>
          <a:lstStyle/>
          <a:p>
            <a:r>
              <a:rPr lang="ru-RU" sz="3600" smtClean="0">
                <a:hlinkClick r:id="rId2"/>
              </a:rPr>
              <a:t>15 мая – Соловьиный праздник</a:t>
            </a:r>
            <a:endParaRPr lang="ru-RU" sz="3600" smtClean="0"/>
          </a:p>
        </p:txBody>
      </p:sp>
      <p:pic>
        <p:nvPicPr>
          <p:cNvPr id="32770" name="Рисунок 3" descr="P1220266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2393143"/>
            <a:ext cx="1666892" cy="1250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Рисунок 4" descr="P1210265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2821912"/>
            <a:ext cx="1655754" cy="124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3" name="Прямоугольник 6"/>
          <p:cNvSpPr>
            <a:spLocks noChangeArrowheads="1"/>
          </p:cNvSpPr>
          <p:nvPr/>
        </p:nvSpPr>
        <p:spPr bwMode="auto">
          <a:xfrm>
            <a:off x="1071563" y="3857625"/>
            <a:ext cx="45720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>
                <a:latin typeface="Calibri" pitchFamily="34" charset="0"/>
              </a:rPr>
              <a:t>Народные приметы на 15 мая:</a:t>
            </a:r>
          </a:p>
          <a:p>
            <a:r>
              <a:rPr lang="ru-RU" sz="1200">
                <a:latin typeface="Calibri" pitchFamily="34" charset="0"/>
              </a:rPr>
              <a:t>•если соловей весь день громко поет, то это означает, что он провожает весну, и пора встречать лето;</a:t>
            </a:r>
          </a:p>
          <a:p>
            <a:r>
              <a:rPr lang="ru-RU" sz="1200">
                <a:latin typeface="Calibri" pitchFamily="34" charset="0"/>
              </a:rPr>
              <a:t>•ясный заход солнца в день Бориса и Глеба – лето будет тоже ясным и без осадков;</a:t>
            </a:r>
          </a:p>
          <a:p>
            <a:r>
              <a:rPr lang="ru-RU" sz="1200">
                <a:latin typeface="Calibri" pitchFamily="34" charset="0"/>
              </a:rPr>
              <a:t>•теплый день – примета к тому, что будет темный хлеб;</a:t>
            </a:r>
          </a:p>
          <a:p>
            <a:r>
              <a:rPr lang="ru-RU" sz="1200">
                <a:latin typeface="Calibri" pitchFamily="34" charset="0"/>
              </a:rPr>
              <a:t>•наблюдали за кукушкой, если она сидела ближе к верхушке дерева, то яровые посевы будут высокими, если же она сидит ближе к земле, то яровые посевы будут низкими, и на богатый урожай можно не рассчитывать;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75" y="1214438"/>
            <a:ext cx="4500563" cy="511175"/>
          </a:xfrm>
        </p:spPr>
        <p:txBody>
          <a:bodyPr/>
          <a:lstStyle/>
          <a:p>
            <a:r>
              <a:rPr lang="ru-RU" sz="2400" smtClean="0"/>
              <a:t>Дымковские мастера</a:t>
            </a:r>
          </a:p>
        </p:txBody>
      </p:sp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1143000" y="1214438"/>
            <a:ext cx="45005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Хохлома </a:t>
            </a:r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2429258"/>
            <a:ext cx="1712931" cy="1285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2643188" y="0"/>
            <a:ext cx="450056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Народные мастера</a:t>
            </a:r>
          </a:p>
        </p:txBody>
      </p:sp>
      <p:pic>
        <p:nvPicPr>
          <p:cNvPr id="7" name="Рисунок 6" descr="P1010188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4536289"/>
            <a:ext cx="1571614" cy="1178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P1010198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2303741"/>
            <a:ext cx="1714490" cy="1285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28860" y="4772012"/>
            <a:ext cx="1214453" cy="91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1071563"/>
            <a:ext cx="8229600" cy="50006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Светлая пасха</a:t>
            </a:r>
            <a:endParaRPr lang="ru-RU" dirty="0"/>
          </a:p>
        </p:txBody>
      </p:sp>
      <p:pic>
        <p:nvPicPr>
          <p:cNvPr id="46082" name="Picture 2" descr="P10102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2265031"/>
            <a:ext cx="1928830" cy="1440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3" name="Picture 3" descr="P101025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2857496"/>
            <a:ext cx="1928802" cy="1569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4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46085" name="Rectangle 6"/>
          <p:cNvSpPr>
            <a:spLocks noChangeArrowheads="1"/>
          </p:cNvSpPr>
          <p:nvPr/>
        </p:nvSpPr>
        <p:spPr bwMode="auto">
          <a:xfrm>
            <a:off x="1428750" y="3857625"/>
            <a:ext cx="314325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1382713" algn="l"/>
              </a:tabLst>
            </a:pPr>
            <a:r>
              <a:rPr lang="ru-RU" b="1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Вот просыпается земля,</a:t>
            </a:r>
            <a:endParaRPr lang="ru-RU" sz="800">
              <a:ea typeface="Times New Roman" pitchFamily="18" charset="0"/>
              <a:cs typeface="Arial" charset="0"/>
            </a:endParaRPr>
          </a:p>
          <a:p>
            <a:pPr eaLnBrk="0" hangingPunct="0">
              <a:tabLst>
                <a:tab pos="1382713" algn="l"/>
              </a:tabLst>
            </a:pPr>
            <a:r>
              <a:rPr lang="ru-RU" b="1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И одеваются поля.</a:t>
            </a:r>
            <a:endParaRPr lang="ru-RU" sz="800">
              <a:ea typeface="Times New Roman" pitchFamily="18" charset="0"/>
              <a:cs typeface="Arial" charset="0"/>
            </a:endParaRPr>
          </a:p>
          <a:p>
            <a:pPr eaLnBrk="0" hangingPunct="0">
              <a:tabLst>
                <a:tab pos="1382713" algn="l"/>
              </a:tabLst>
            </a:pPr>
            <a:r>
              <a:rPr lang="ru-RU" b="1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Весна идет, полна чудес!</a:t>
            </a:r>
            <a:endParaRPr lang="ru-RU" sz="800">
              <a:ea typeface="Times New Roman" pitchFamily="18" charset="0"/>
              <a:cs typeface="Arial" charset="0"/>
            </a:endParaRPr>
          </a:p>
          <a:p>
            <a:pPr eaLnBrk="0" hangingPunct="0">
              <a:tabLst>
                <a:tab pos="1382713" algn="l"/>
              </a:tabLst>
            </a:pPr>
            <a:r>
              <a:rPr lang="ru-RU" b="1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Христос Воскрес!</a:t>
            </a:r>
            <a:endParaRPr lang="ru-RU" sz="800">
              <a:ea typeface="Times New Roman" pitchFamily="18" charset="0"/>
              <a:cs typeface="Arial" charset="0"/>
            </a:endParaRPr>
          </a:p>
          <a:p>
            <a:pPr eaLnBrk="0" hangingPunct="0">
              <a:tabLst>
                <a:tab pos="1382713" algn="l"/>
              </a:tabLst>
            </a:pPr>
            <a:r>
              <a:rPr lang="ru-RU" b="1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 Христос Воскрес!</a:t>
            </a:r>
            <a:r>
              <a:rPr lang="ru-RU" b="1">
                <a:ea typeface="Times New Roman" pitchFamily="18" charset="0"/>
                <a:cs typeface="Arial" charset="0"/>
              </a:rPr>
              <a:t/>
            </a:r>
            <a:br>
              <a:rPr lang="ru-RU" b="1">
                <a:ea typeface="Times New Roman" pitchFamily="18" charset="0"/>
                <a:cs typeface="Arial" charset="0"/>
              </a:rPr>
            </a:br>
            <a:endParaRPr lang="ru-RU">
              <a:ea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1214438"/>
            <a:ext cx="8229600" cy="6540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Русские народные игры на «Кузьминки»</a:t>
            </a:r>
            <a:endParaRPr lang="ru-RU" dirty="0"/>
          </a:p>
        </p:txBody>
      </p:sp>
      <p:pic>
        <p:nvPicPr>
          <p:cNvPr id="23553" name="Picture 1" descr="20151117_15314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2768975"/>
            <a:ext cx="1714488" cy="111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Picture 2" descr="20151117_1555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3" y="4344196"/>
            <a:ext cx="2184391" cy="1313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3" descr="20161102_10192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43587" y="2928933"/>
            <a:ext cx="1713976" cy="1284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Rectangle 4"/>
          <p:cNvSpPr>
            <a:spLocks noChangeArrowheads="1"/>
          </p:cNvSpPr>
          <p:nvPr/>
        </p:nvSpPr>
        <p:spPr bwMode="auto">
          <a:xfrm flipH="1">
            <a:off x="1785938" y="4857750"/>
            <a:ext cx="3357562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1050" b="1" dirty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Русская народная игра «Золотые ворота»</a:t>
            </a:r>
            <a:endParaRPr lang="ru-RU" sz="1050" dirty="0">
              <a:latin typeface="Arial" pitchFamily="34" charset="0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ru-RU" sz="1050" b="1" dirty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 золотые ворота, проходите господа:</a:t>
            </a:r>
            <a:endParaRPr lang="ru-RU" sz="1050" dirty="0">
              <a:latin typeface="Arial" pitchFamily="34" charset="0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ru-RU" sz="1050" b="1" dirty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Первый раз прощается, второй запрещается,</a:t>
            </a:r>
            <a:endParaRPr lang="ru-RU" sz="1050" dirty="0">
              <a:latin typeface="Arial" pitchFamily="34" charset="0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ru-RU" sz="1050" b="1" dirty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 на третий раз не пропустим вас!</a:t>
            </a:r>
            <a:endParaRPr lang="ru-RU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3429000" y="2357438"/>
            <a:ext cx="1785938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1050" b="1" dirty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Русская народная игра «Кузнецы»</a:t>
            </a:r>
            <a:endParaRPr lang="ru-RU" sz="1050" dirty="0">
              <a:latin typeface="Arial" pitchFamily="34" charset="0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ru-RU" sz="1050" b="1" dirty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Ярка, не ярка,</a:t>
            </a:r>
            <a:endParaRPr lang="ru-RU" sz="1050" dirty="0">
              <a:latin typeface="Arial" pitchFamily="34" charset="0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ru-RU" sz="1050" b="1" dirty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Баран не баранка:</a:t>
            </a:r>
            <a:endParaRPr lang="ru-RU" sz="1050" dirty="0">
              <a:latin typeface="Arial" pitchFamily="34" charset="0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ru-RU" sz="1050" b="1" dirty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Старая овечка да не ярочка.</a:t>
            </a:r>
            <a:endParaRPr lang="ru-RU" sz="1050" dirty="0">
              <a:latin typeface="Arial" pitchFamily="34" charset="0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ru-RU" sz="1050" b="1" dirty="0" err="1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Вотитель</a:t>
            </a:r>
            <a:r>
              <a:rPr lang="ru-RU" sz="1050" b="1" dirty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lang="ru-RU" sz="1050" b="1" dirty="0" err="1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вотитель</a:t>
            </a:r>
            <a:r>
              <a:rPr lang="ru-RU" sz="1050" b="1" dirty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!</a:t>
            </a:r>
            <a:endParaRPr lang="ru-RU" sz="1050" dirty="0">
              <a:latin typeface="Arial" pitchFamily="34" charset="0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ru-RU" sz="1050" b="1" dirty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Выше города плетень,</a:t>
            </a:r>
            <a:endParaRPr lang="ru-RU" sz="1050" dirty="0">
              <a:latin typeface="Arial" pitchFamily="34" charset="0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ru-RU" sz="1050" b="1" dirty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 на том плетне кузнецы куют,</a:t>
            </a:r>
            <a:endParaRPr lang="ru-RU" sz="1050" dirty="0">
              <a:latin typeface="Arial" pitchFamily="34" charset="0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ru-RU" sz="1050" b="1" dirty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Кузнецы куют, по головке бьют.</a:t>
            </a:r>
            <a:endParaRPr lang="ru-RU" sz="105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/>
      <p:bldP spid="2355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155</TotalTime>
  <Words>456</Words>
  <Application>Microsoft Office PowerPoint</Application>
  <PresentationFormat>Экран (4:3)</PresentationFormat>
  <Paragraphs>93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Цель: формирование у детей познавательного интереса к народной культуре через ознакомление с народными промыслами, народным календарём русского народа и организацию художественно – продуктивной и творческой деятельности. Задачи: Познакомить детей с различными формами культуры Воспитывать отзывчивость на красоту русской природы и народного искусства. Поддержание у детей интереса к познанию жизни предков. Содействовать развитию отдельны форм и комплексов традиционной культуры. Развивать индивидуальные эмоциональные проявления во всех видах деятельности. Формировать нравственно – патриотические чувства и развивать художественно – творческую активность. Содействовать развитию речи: обогащать и активизировать словарь, повышать его выразительность, развивать навыки речевого общения в совместной деятельности.</vt:lpstr>
      <vt:lpstr>Слайд 4</vt:lpstr>
      <vt:lpstr>Слайд 5</vt:lpstr>
      <vt:lpstr>15 мая – Соловьиный праздник</vt:lpstr>
      <vt:lpstr>Дымковские мастера</vt:lpstr>
      <vt:lpstr>Светлая пасха</vt:lpstr>
      <vt:lpstr>Русские народные игры на «Кузьминки»</vt:lpstr>
      <vt:lpstr>Слайд 10</vt:lpstr>
      <vt:lpstr>«Цветок Огонь и Цветок Снежинка» Жостовская роспись </vt:lpstr>
      <vt:lpstr>Зимняя береза</vt:lpstr>
      <vt:lpstr>Рождество Христово и Новый год</vt:lpstr>
      <vt:lpstr>Русская матрешка</vt:lpstr>
      <vt:lpstr>Масленица</vt:lpstr>
      <vt:lpstr>Друзья для березы</vt:lpstr>
      <vt:lpstr>Жаворонки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23</cp:revision>
  <dcterms:created xsi:type="dcterms:W3CDTF">2017-05-05T15:14:07Z</dcterms:created>
  <dcterms:modified xsi:type="dcterms:W3CDTF">2018-01-27T11:24:11Z</dcterms:modified>
</cp:coreProperties>
</file>