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8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10.xml" ContentType="application/vnd.openxmlformats-officedocument.theme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11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2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80" r:id="rId10"/>
    <p:sldMasterId id="2147483792" r:id="rId11"/>
    <p:sldMasterId id="2147483804" r:id="rId12"/>
    <p:sldMasterId id="2147483864" r:id="rId13"/>
  </p:sldMasterIdLst>
  <p:notesMasterIdLst>
    <p:notesMasterId r:id="rId43"/>
  </p:notesMasterIdLst>
  <p:sldIdLst>
    <p:sldId id="257" r:id="rId14"/>
    <p:sldId id="285" r:id="rId15"/>
    <p:sldId id="284" r:id="rId16"/>
    <p:sldId id="293" r:id="rId17"/>
    <p:sldId id="286" r:id="rId18"/>
    <p:sldId id="260" r:id="rId19"/>
    <p:sldId id="263" r:id="rId20"/>
    <p:sldId id="292" r:id="rId21"/>
    <p:sldId id="261" r:id="rId22"/>
    <p:sldId id="278" r:id="rId23"/>
    <p:sldId id="294" r:id="rId24"/>
    <p:sldId id="288" r:id="rId25"/>
    <p:sldId id="289" r:id="rId26"/>
    <p:sldId id="291" r:id="rId27"/>
    <p:sldId id="300" r:id="rId28"/>
    <p:sldId id="306" r:id="rId29"/>
    <p:sldId id="311" r:id="rId30"/>
    <p:sldId id="329" r:id="rId31"/>
    <p:sldId id="333" r:id="rId32"/>
    <p:sldId id="334" r:id="rId33"/>
    <p:sldId id="335" r:id="rId34"/>
    <p:sldId id="331" r:id="rId35"/>
    <p:sldId id="332" r:id="rId36"/>
    <p:sldId id="336" r:id="rId37"/>
    <p:sldId id="339" r:id="rId38"/>
    <p:sldId id="337" r:id="rId39"/>
    <p:sldId id="338" r:id="rId40"/>
    <p:sldId id="321" r:id="rId41"/>
    <p:sldId id="322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9900"/>
    <a:srgbClr val="FF3399"/>
    <a:srgbClr val="CC0099"/>
    <a:srgbClr val="9900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1164" y="-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10230-B4EF-4ABF-AF02-FBF35B21E0AE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97ABB-542F-47C8-B15F-9BEEF5648C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141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97ABB-542F-47C8-B15F-9BEEF5648CA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97ABB-542F-47C8-B15F-9BEEF5648CA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09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97ABB-542F-47C8-B15F-9BEEF5648CA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109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97ABB-542F-47C8-B15F-9BEEF5648CA9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536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8068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7454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15552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3392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51459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62560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95614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638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22428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41475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37941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70097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4378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87643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7070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77595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91567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831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86877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60669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82380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52416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87643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7070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77595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915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831441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4052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86877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60669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823807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52416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6841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786882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2003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9659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0429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88777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38743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724793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36825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133485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585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6679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964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1985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0531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58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7913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8375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1160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9625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7070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407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568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9373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7091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533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9153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9568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3629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7675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4973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43597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5508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1195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7746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04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8067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1203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692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9491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2486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1052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01099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2481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74286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3378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437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8968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95596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3945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29871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25924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57026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57169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3176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21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3077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48512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29716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74746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8066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8127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5736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3908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17033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282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65422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3928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0321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32798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72799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17183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76512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91628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11695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538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5953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85547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0851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48333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1896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60961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58781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0459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53784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2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51462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20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5.xml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936" r:id="rId12"/>
    <p:sldLayoutId id="2147483937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2082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0695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0695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2778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0097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200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3260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3986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7072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9544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1071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27.01.2018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7393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938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712968" cy="504056"/>
          </a:xfrm>
        </p:spPr>
        <p:txBody>
          <a:bodyPr>
            <a:noAutofit/>
          </a:bodyPr>
          <a:lstStyle/>
          <a:p>
            <a:pPr lvl="0" algn="ctr">
              <a:defRPr/>
            </a:pPr>
            <a:r>
              <a:rPr lang="ru-RU" sz="32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24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706" y="4836015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C:\Documents and Settings\Владелец\Мои документы\liniia-757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7595" y="5130913"/>
            <a:ext cx="1160392" cy="1196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7976" y="980728"/>
            <a:ext cx="813690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>
              <a:defRPr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роект </a:t>
            </a:r>
          </a:p>
          <a:p>
            <a:pPr lvl="0" algn="ctr">
              <a:defRPr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изобразительной деятельности</a:t>
            </a:r>
            <a:endParaRPr lang="ru-RU" sz="3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defRPr/>
            </a:pPr>
            <a:endParaRPr lang="ru-RU" sz="3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2551" y="5128981"/>
            <a:ext cx="815332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Автор проекта: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Эшмирзоева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С.В.,</a:t>
            </a:r>
          </a:p>
          <a:p>
            <a:pPr lvl="0"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оспитатель группы «Непоседы»</a:t>
            </a:r>
          </a:p>
          <a:p>
            <a:pPr lvl="0" algn="ctr"/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2690" y="2773912"/>
            <a:ext cx="8407476" cy="2231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Тема:  «Влияние нетрадиционных техник изобразительного искусства на развитие творческих способностей детей </a:t>
            </a:r>
          </a:p>
          <a:p>
            <a:pPr lvl="0"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дошкольного возраста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0" algn="ctr"/>
            <a:endParaRPr lang="ru-RU" sz="11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 descr="C:\Documents and Settings\Владелец\Мои документы\liniia-757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7595" y="3922466"/>
            <a:ext cx="1160392" cy="1196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62690" y="260904"/>
            <a:ext cx="84074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Структурное подразделение «Детский сад №18 комбинированного вида» МБДОУ «Детский сад «Радуга» комбинированного вида»</a:t>
            </a:r>
          </a:p>
          <a:p>
            <a:pPr lvl="0" algn="ctr"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Рузаевского муниципального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26956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679772"/>
            <a:ext cx="7772400" cy="949028"/>
          </a:xfrm>
          <a:extLst/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Содержание проекта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350" y="2349500"/>
            <a:ext cx="1692275" cy="1079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FFFF00"/>
                </a:solidFill>
              </a:rPr>
              <a:t>Занятия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FFFF00"/>
                </a:solidFill>
              </a:rPr>
              <a:t>кружка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95963" y="2349500"/>
            <a:ext cx="230505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FFFF00"/>
                </a:solidFill>
              </a:rPr>
              <a:t>Работа с родителями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387" y="4076700"/>
            <a:ext cx="2070101" cy="8643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FFFF00"/>
                </a:solidFill>
              </a:rPr>
              <a:t>Интегрированные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4438" y="4076700"/>
            <a:ext cx="1439862" cy="576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FFFF00"/>
                </a:solidFill>
              </a:rPr>
              <a:t>Игровые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11638" y="4076700"/>
            <a:ext cx="2305050" cy="576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FFFF00"/>
                </a:solidFill>
              </a:rPr>
              <a:t>Теоретические</a:t>
            </a:r>
            <a:r>
              <a:rPr lang="ru-RU" sz="2400" dirty="0"/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732588" y="4076700"/>
            <a:ext cx="2232025" cy="576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FFFF00"/>
                </a:solidFill>
              </a:rPr>
              <a:t>Практические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042988" y="5229224"/>
            <a:ext cx="2736850" cy="13138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FFFF00"/>
                </a:solidFill>
              </a:rPr>
              <a:t>Коллективные,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FFFF00"/>
                </a:solidFill>
              </a:rPr>
              <a:t>подгрупповые и      индивидуальные</a:t>
            </a:r>
            <a:endParaRPr lang="ru-RU" sz="2400" dirty="0">
              <a:solidFill>
                <a:srgbClr val="FFFF00"/>
              </a:solidFill>
            </a:endParaRPr>
          </a:p>
        </p:txBody>
      </p:sp>
      <p:cxnSp>
        <p:nvCxnSpPr>
          <p:cNvPr id="13" name="Прямая со стрелкой 12"/>
          <p:cNvCxnSpPr>
            <a:stCxn id="4" idx="2"/>
          </p:cNvCxnSpPr>
          <p:nvPr/>
        </p:nvCxnSpPr>
        <p:spPr>
          <a:xfrm flipH="1">
            <a:off x="1692276" y="3429000"/>
            <a:ext cx="557212" cy="6477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  <a:endCxn id="8" idx="0"/>
          </p:cNvCxnSpPr>
          <p:nvPr/>
        </p:nvCxnSpPr>
        <p:spPr>
          <a:xfrm>
            <a:off x="2249488" y="3429000"/>
            <a:ext cx="954881" cy="6477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6" idx="2"/>
          </p:cNvCxnSpPr>
          <p:nvPr/>
        </p:nvCxnSpPr>
        <p:spPr>
          <a:xfrm flipH="1">
            <a:off x="6011863" y="3263900"/>
            <a:ext cx="936625" cy="8128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6" idx="2"/>
          </p:cNvCxnSpPr>
          <p:nvPr/>
        </p:nvCxnSpPr>
        <p:spPr>
          <a:xfrm>
            <a:off x="6948488" y="3263900"/>
            <a:ext cx="576262" cy="8128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1" idx="0"/>
          </p:cNvCxnSpPr>
          <p:nvPr/>
        </p:nvCxnSpPr>
        <p:spPr>
          <a:xfrm>
            <a:off x="1692275" y="4652963"/>
            <a:ext cx="719138" cy="57626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8" idx="2"/>
            <a:endCxn id="11" idx="0"/>
          </p:cNvCxnSpPr>
          <p:nvPr/>
        </p:nvCxnSpPr>
        <p:spPr>
          <a:xfrm flipH="1">
            <a:off x="2411413" y="4652963"/>
            <a:ext cx="792956" cy="57626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3095625" y="2633715"/>
            <a:ext cx="2268538" cy="312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3095625" y="2997200"/>
            <a:ext cx="252414" cy="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364163" y="2636838"/>
            <a:ext cx="4318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3095625" y="2997200"/>
            <a:ext cx="2700338" cy="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Рисунок 4" descr="24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171" y="679772"/>
            <a:ext cx="1525092" cy="1525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3275930" y="2352776"/>
            <a:ext cx="2305050" cy="10762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FFFF00"/>
                </a:solidFill>
              </a:rPr>
              <a:t>Занятия в творческой мастерской «Разноцветный мир» </a:t>
            </a:r>
            <a:endParaRPr lang="ru-RU" sz="1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044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2042592" y="317599"/>
            <a:ext cx="6899024" cy="591121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BD0D9"/>
              </a:buClr>
              <a:defRPr/>
            </a:pP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</a:p>
          <a:p>
            <a:pPr algn="just">
              <a:buClr>
                <a:srgbClr val="0BD0D9"/>
              </a:buClr>
              <a:defRPr/>
            </a:pPr>
            <a:endParaRPr lang="ru-RU" sz="1600" dirty="0" smtClean="0">
              <a:solidFill>
                <a:srgbClr val="FFFF00"/>
              </a:solidFill>
            </a:endParaRPr>
          </a:p>
        </p:txBody>
      </p:sp>
      <p:pic>
        <p:nvPicPr>
          <p:cNvPr id="4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06139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323528" y="1052734"/>
            <a:ext cx="8820472" cy="5616625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 этап 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аналитико-подготовительный</a:t>
            </a:r>
            <a:r>
              <a:rPr lang="ru-RU" sz="2400" b="1" dirty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(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Срок: </a:t>
            </a:r>
            <a:r>
              <a:rPr lang="ru-RU" sz="1800" b="1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сентябрь 2016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года)</a:t>
            </a:r>
            <a:endParaRPr lang="ru-RU" sz="1800" b="1" dirty="0">
              <a:solidFill>
                <a:prstClr val="white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изучение литературы по проблеме; </a:t>
            </a: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4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-  обеспечение информационного  и учебно-материально-технического оснащения проекта;</a:t>
            </a: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-  </a:t>
            </a:r>
            <a:r>
              <a:rPr lang="ru-RU" sz="1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выяснение запросов, возможностей </a:t>
            </a:r>
            <a:r>
              <a:rPr lang="ru-RU" sz="1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трудностей </a:t>
            </a:r>
            <a:r>
              <a:rPr lang="ru-RU" sz="1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родителей по данной проблеме </a:t>
            </a:r>
            <a:r>
              <a:rPr lang="ru-RU" sz="1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(анкетирование, беседы, опрос);</a:t>
            </a: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-  </a:t>
            </a:r>
            <a:r>
              <a:rPr lang="ru-RU" sz="1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разработка системы </a:t>
            </a:r>
            <a:r>
              <a:rPr lang="ru-RU" sz="1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образовательной работы с учетом возрастных  особенностей детей, их интересов, </a:t>
            </a:r>
            <a:r>
              <a:rPr lang="ru-RU" sz="1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наклонностей;</a:t>
            </a: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- </a:t>
            </a:r>
            <a:r>
              <a:rPr lang="ru-RU" sz="1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1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развивающей среды, направленной на формирование  у детей  художественно-творческих </a:t>
            </a:r>
            <a:r>
              <a:rPr lang="ru-RU" sz="1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способностей;</a:t>
            </a: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 -  </a:t>
            </a:r>
            <a:r>
              <a:rPr lang="ru-RU" sz="1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систематизация  знаний </a:t>
            </a:r>
            <a:r>
              <a:rPr lang="ru-RU" sz="1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родителей и педагогов по вопросам развития творческих способностей детей  средствами нетрадиционного художественного творчества. </a:t>
            </a:r>
            <a:endParaRPr lang="ru-RU" sz="14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 этап 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основной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b="1" dirty="0" smtClean="0">
                <a:latin typeface="Times New Roman"/>
                <a:ea typeface="Times New Roman"/>
              </a:rPr>
              <a:t>Срок:  октябрь 2016 - апрель 2017)</a:t>
            </a:r>
            <a:endParaRPr lang="ru-RU" sz="1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деятельность  педагога с детьми в режимные  моменты;</a:t>
            </a: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400" b="1" dirty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-  работа в творческой мастерской «Разноцветный мир»;</a:t>
            </a: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400" b="1" dirty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-  консультации, беседы, домашнее задание, мастер-классы и т.д.;</a:t>
            </a: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400" b="1" dirty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-  взаимодействие с родителями и педагогами;</a:t>
            </a: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400" b="1" dirty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- участие в конкурсах, выставках.</a:t>
            </a: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 этап – заключительный </a:t>
            </a:r>
            <a:r>
              <a:rPr lang="ru-RU" sz="1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b="1" dirty="0" smtClean="0">
                <a:solidFill>
                  <a:prstClr val="white"/>
                </a:solidFill>
                <a:latin typeface="Times New Roman"/>
                <a:ea typeface="Times New Roman"/>
              </a:rPr>
              <a:t>Срок: май 2017год) </a:t>
            </a:r>
            <a:endParaRPr lang="ru-RU" sz="24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5113" indent="-265113"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</a:t>
            </a:r>
            <a:r>
              <a:rPr lang="ru-RU" sz="1400" b="1" i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</a:t>
            </a:r>
            <a:r>
              <a:rPr lang="ru-RU" sz="14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анализ результатов ;</a:t>
            </a:r>
          </a:p>
          <a:p>
            <a:pPr marL="265113" indent="-265113" algn="l">
              <a:spcBef>
                <a:spcPts val="0"/>
              </a:spcBef>
              <a:buClr>
                <a:srgbClr val="0BD0D9"/>
              </a:buClr>
            </a:pPr>
            <a:r>
              <a:rPr lang="ru-RU" sz="1400" b="1" dirty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- отчет  о  реализации проекта;</a:t>
            </a:r>
          </a:p>
          <a:p>
            <a:pPr marL="265113" indent="-265113" algn="l">
              <a:spcBef>
                <a:spcPts val="0"/>
              </a:spcBef>
              <a:buClr>
                <a:srgbClr val="0BD0D9"/>
              </a:buClr>
            </a:pPr>
            <a:r>
              <a:rPr lang="ru-RU" sz="1400" b="1" dirty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- презентация   проекта.</a:t>
            </a:r>
            <a:endParaRPr lang="ru-RU" sz="1400" dirty="0">
              <a:solidFill>
                <a:prstClr val="white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38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403648" y="772026"/>
            <a:ext cx="6345904" cy="5475244"/>
          </a:xfrm>
          <a:prstGeom prst="rect">
            <a:avLst/>
          </a:prstGeom>
          <a:ln>
            <a:noFill/>
          </a:ln>
          <a:extLst/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sz="36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i="1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 txBox="1">
            <a:spLocks/>
          </p:cNvSpPr>
          <p:nvPr/>
        </p:nvSpPr>
        <p:spPr>
          <a:xfrm>
            <a:off x="323827" y="1710171"/>
            <a:ext cx="8424637" cy="3230997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0BD0D9"/>
              </a:buClr>
            </a:pPr>
            <a:r>
              <a:rPr lang="ru-RU" sz="2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solidFill>
                <a:prstClr val="white"/>
              </a:solidFill>
            </a:endParaRPr>
          </a:p>
        </p:txBody>
      </p:sp>
      <p:pic>
        <p:nvPicPr>
          <p:cNvPr id="9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27" y="278444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44864" y="187251"/>
            <a:ext cx="698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Предполагаемые результаты:</a:t>
            </a:r>
            <a:endParaRPr lang="ru-RU" sz="28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869438"/>
            <a:ext cx="8522136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  детей: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- </a:t>
            </a: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сформируются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эстетическое отношение к окружающей </a:t>
            </a: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действительности 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знания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 нетрадиционных способах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рисования;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-   разовьется мелкая моторика, овладеют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простейшими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техническими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приемами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работы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 различными изобразительными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материалами;</a:t>
            </a:r>
          </a:p>
          <a:p>
            <a:pPr marL="285750" indent="-285750">
              <a:buFontTx/>
              <a:buChar char="-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появится умение  применять различные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техники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рисования  в самостоятельной деятельности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 родителей: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повысится компетентность  в вопросах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рисования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использованием различных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нетрадиционных техник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сформируется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более высокая оценка дости­жений своих детей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гордость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за них;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- появится желание  принимать активное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совместных творческих работах.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 педагогов: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>
                <a:solidFill>
                  <a:srgbClr val="FFC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600" b="1" i="1" dirty="0">
                <a:latin typeface="Times New Roman" pitchFamily="18" charset="0"/>
                <a:ea typeface="Calibri"/>
                <a:cs typeface="Times New Roman" pitchFamily="18" charset="0"/>
              </a:rPr>
              <a:t>- </a:t>
            </a: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повысится профессиональный уровень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педагогическая компетентность  по формированию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художественно – творческих способностей детей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посредством использования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нетрадиционной техники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рисования.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10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189256" y="1436592"/>
            <a:ext cx="8051109" cy="7971708"/>
          </a:xfrm>
          <a:prstGeom prst="rect">
            <a:avLst/>
          </a:prstGeom>
          <a:ln>
            <a:noFill/>
          </a:ln>
          <a:extLst/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sz="36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i="1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 txBox="1">
            <a:spLocks/>
          </p:cNvSpPr>
          <p:nvPr/>
        </p:nvSpPr>
        <p:spPr>
          <a:xfrm>
            <a:off x="309936" y="1436592"/>
            <a:ext cx="8438528" cy="4944736"/>
          </a:xfrm>
          <a:prstGeom prst="rect">
            <a:avLst/>
          </a:prstGeom>
        </p:spPr>
        <p:txBody>
          <a:bodyPr vert="horz" lIns="0" rIns="18288">
            <a:normAutofit fontScale="92500" lnSpcReduction="20000"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0BD0D9"/>
              </a:buClr>
            </a:pPr>
            <a:r>
              <a:rPr lang="ru-RU" sz="2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 Составление альбома работ;</a:t>
            </a:r>
          </a:p>
          <a:p>
            <a:pPr algn="l">
              <a:buClr>
                <a:srgbClr val="0BD0D9"/>
              </a:buClr>
            </a:pPr>
            <a:r>
              <a:rPr lang="ru-RU" sz="3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- Организация  выставок детских работ;</a:t>
            </a:r>
          </a:p>
          <a:p>
            <a:pPr algn="l">
              <a:buClr>
                <a:srgbClr val="0BD0D9"/>
              </a:buClr>
            </a:pPr>
            <a:r>
              <a:rPr lang="ru-RU" sz="3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- Участие в конкурсах детского творчества;</a:t>
            </a:r>
          </a:p>
          <a:p>
            <a:pPr algn="l">
              <a:buClr>
                <a:srgbClr val="0BD0D9"/>
              </a:buClr>
            </a:pPr>
            <a:r>
              <a:rPr lang="ru-RU" sz="3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- Проведение мастер-класса для педагогов ДОУ;</a:t>
            </a:r>
          </a:p>
          <a:p>
            <a:pPr algn="l">
              <a:buClr>
                <a:srgbClr val="0BD0D9"/>
              </a:buClr>
            </a:pPr>
            <a:r>
              <a:rPr lang="ru-RU" sz="39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  Проведение мастер-классов для  родителей  в рамках  «Дня открытых дверей».</a:t>
            </a:r>
          </a:p>
          <a:p>
            <a:pPr algn="l">
              <a:buClr>
                <a:srgbClr val="0BD0D9"/>
              </a:buClr>
            </a:pPr>
            <a:endParaRPr lang="ru-RU" sz="3900" dirty="0" smtClean="0">
              <a:solidFill>
                <a:prstClr val="white"/>
              </a:solidFill>
            </a:endParaRPr>
          </a:p>
        </p:txBody>
      </p:sp>
      <p:pic>
        <p:nvPicPr>
          <p:cNvPr id="9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27" y="278444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82639" y="287748"/>
            <a:ext cx="45448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Реализация проекта:</a:t>
            </a:r>
            <a:endParaRPr lang="ru-RU" sz="36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85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1547664" y="317599"/>
            <a:ext cx="7200800" cy="591121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BD0D9"/>
              </a:buClr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Методическое обеспечение проекта</a:t>
            </a:r>
          </a:p>
          <a:p>
            <a:pPr algn="just">
              <a:buClr>
                <a:srgbClr val="0BD0D9"/>
              </a:buClr>
              <a:defRPr/>
            </a:pPr>
            <a:endParaRPr lang="ru-RU" sz="1600" dirty="0" smtClean="0">
              <a:solidFill>
                <a:srgbClr val="FFFF00"/>
              </a:solidFill>
            </a:endParaRPr>
          </a:p>
        </p:txBody>
      </p:sp>
      <p:pic>
        <p:nvPicPr>
          <p:cNvPr id="4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092" y="109039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323528" y="1052735"/>
            <a:ext cx="8618088" cy="4752529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1. «Волшебный мир народного творчества», под ред. </a:t>
            </a:r>
            <a:r>
              <a:rPr lang="ru-RU" sz="18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Шпикаловой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Т.Я., М.: Просвещение, 2001г.</a:t>
            </a: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2.  </a:t>
            </a:r>
            <a:r>
              <a:rPr lang="ru-RU" sz="18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Доронова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Т.Н. «Природа, искусство и  изобразительная деятельность детей». М.: Просвещение, 2004 г.</a:t>
            </a: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3.  Комарова Т.С. «Детское художественное творчество». М.: МОЗАИКА-СИНТЕЗ, 2005г.</a:t>
            </a: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4.  Комарова Т.С. Изобразительная деятельность в детском саду». М.: МОЗАИКА-СИНТЕЗ, 2006 г.</a:t>
            </a: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5.  «Коллективное творчество дошкольников» под. Ред. </a:t>
            </a:r>
            <a:r>
              <a:rPr lang="ru-RU" sz="18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Грибовской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А.А. М.: Сфера, 2004 г.</a:t>
            </a: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6.   «Необыкновенное рисование»,  учебное издание из серии «Искусство – детям». М.: МОЗАИКА-СИНТЕЗ, 2007 г., № 2.</a:t>
            </a: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7.  </a:t>
            </a:r>
            <a:r>
              <a:rPr lang="ru-RU" sz="18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Никологорская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О.А. «Волшебные краски». М.: АСТ-Пресс, 1997 г.</a:t>
            </a: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8.  Фатеева А.А. «Рисуем без кисточки». Ярославль, 2004 г.</a:t>
            </a:r>
          </a:p>
          <a:p>
            <a:pPr marR="0" algn="l">
              <a:spcBef>
                <a:spcPts val="0"/>
              </a:spcBef>
              <a:buClr>
                <a:srgbClr val="0BD0D9"/>
              </a:buClr>
              <a:buSzTx/>
            </a:pPr>
            <a:r>
              <a:rPr lang="ru-RU" sz="1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9.  </a:t>
            </a:r>
            <a:r>
              <a:rPr lang="ru-RU" sz="1800" b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Шайдурова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Н.В. «Методика обучения рисованию  </a:t>
            </a:r>
            <a:r>
              <a:rPr lang="ru-RU" sz="1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етей  дошкольного возраста». </a:t>
            </a:r>
            <a:r>
              <a:rPr lang="ru-RU" sz="1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М.: Сфера,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2008 </a:t>
            </a:r>
            <a:r>
              <a:rPr lang="ru-RU" sz="1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г.</a:t>
            </a: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endParaRPr lang="ru-RU" sz="28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>
                <a:solidFill>
                  <a:srgbClr val="FFC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51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1547664" y="317599"/>
            <a:ext cx="7200800" cy="591121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BD0D9"/>
              </a:buClr>
              <a:defRPr/>
            </a:pPr>
            <a:r>
              <a:rPr lang="ru-RU" sz="32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Реализация</a:t>
            </a:r>
            <a:r>
              <a:rPr lang="ru-RU" sz="32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проекта </a:t>
            </a:r>
            <a:endParaRPr lang="ru-RU" sz="32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BD0D9"/>
              </a:buClr>
              <a:defRPr/>
            </a:pPr>
            <a:endParaRPr lang="ru-RU" sz="1600" dirty="0" smtClean="0">
              <a:solidFill>
                <a:srgbClr val="FFFF00"/>
              </a:solidFill>
            </a:endParaRPr>
          </a:p>
        </p:txBody>
      </p:sp>
      <p:pic>
        <p:nvPicPr>
          <p:cNvPr id="4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092" y="109039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323528" y="1052735"/>
            <a:ext cx="8618088" cy="4752529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endParaRPr lang="ru-RU" sz="28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>
                <a:solidFill>
                  <a:srgbClr val="FFC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2051720" y="5206567"/>
            <a:ext cx="54726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600" b="1" dirty="0" smtClean="0"/>
              <a:t>Уголок по изобразительной деятельности</a:t>
            </a:r>
            <a:endParaRPr lang="ru-RU" sz="1600" dirty="0" smtClean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КЕПТЧУК\Desktop\ПАПКА\фото к портфолио\DSCN23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196752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35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1547664" y="317599"/>
            <a:ext cx="7200800" cy="591121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ctr">
              <a:spcBef>
                <a:spcPts val="0"/>
              </a:spcBef>
              <a:buClr>
                <a:srgbClr val="0BD0D9"/>
              </a:buClr>
              <a:buSzTx/>
              <a:defRPr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pPr>
              <a:buClr>
                <a:srgbClr val="0BD0D9"/>
              </a:buClr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/>
                <a:ea typeface="Times New Roman"/>
              </a:rPr>
              <a:t>Консультация </a:t>
            </a:r>
            <a:r>
              <a:rPr lang="ru-RU" sz="2400" dirty="0">
                <a:latin typeface="Times New Roman"/>
                <a:ea typeface="Times New Roman"/>
              </a:rPr>
              <a:t>для родителей </a:t>
            </a:r>
            <a:endParaRPr lang="ru-RU" sz="2400" dirty="0" smtClean="0">
              <a:latin typeface="Times New Roman"/>
              <a:ea typeface="Times New Roman"/>
            </a:endParaRPr>
          </a:p>
          <a:p>
            <a:pPr>
              <a:buClr>
                <a:srgbClr val="0BD0D9"/>
              </a:buClr>
              <a:defRPr/>
            </a:pPr>
            <a:r>
              <a:rPr lang="ru-RU" sz="2000" dirty="0" smtClean="0">
                <a:latin typeface="Times New Roman"/>
                <a:ea typeface="Times New Roman"/>
              </a:rPr>
              <a:t>«</a:t>
            </a:r>
            <a:r>
              <a:rPr lang="ru-RU" sz="2000" dirty="0">
                <a:latin typeface="Times New Roman"/>
                <a:ea typeface="Times New Roman"/>
              </a:rPr>
              <a:t>Массаж карандашами. Пальчиковые игры и упражнения»</a:t>
            </a:r>
            <a:endParaRPr lang="ru-RU" sz="2000" dirty="0" smtClean="0">
              <a:solidFill>
                <a:srgbClr val="FFFF00"/>
              </a:solidFill>
            </a:endParaRPr>
          </a:p>
        </p:txBody>
      </p:sp>
      <p:pic>
        <p:nvPicPr>
          <p:cNvPr id="4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092" y="109039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323528" y="1052735"/>
            <a:ext cx="8618088" cy="4752529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endParaRPr lang="ru-RU" sz="28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>
                <a:solidFill>
                  <a:srgbClr val="FFC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003\Desktop\ПРОЕКТ (готовый)  Раз ладошка, два ладошка\Конс, мастер, Анкеты\+ МАССАЖ КАРАНДАШАМИ\image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916" y="1772816"/>
            <a:ext cx="194826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003\Desktop\ПРОЕКТ (готовый)  Раз ладошка, два ладошка\Конс, мастер, Анкеты\+ МАССАЖ КАРАНДАШАМИ\image (2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3847" y="2532835"/>
            <a:ext cx="1790000" cy="2736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003\Desktop\ПРОЕКТ (готовый)  Раз ладошка, два ладошка\Конс, мастер, Анкеты\+ МАССАЖ КАРАНДАШАМИ\image (3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7986" y="2517868"/>
            <a:ext cx="1886911" cy="2736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003\Desktop\ПРОЕКТ (готовый)  Раз ладошка, два ладошка\Конс, мастер, Анкеты\+ МАССАЖ КАРАНДАШАМИ\image (4)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0772" y="2532835"/>
            <a:ext cx="1806822" cy="2744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42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1547664" y="317599"/>
            <a:ext cx="7200800" cy="591121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ctr">
              <a:spcBef>
                <a:spcPts val="0"/>
              </a:spcBef>
              <a:buClr>
                <a:srgbClr val="0BD0D9"/>
              </a:buClr>
              <a:buSzTx/>
              <a:defRPr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Реализация  </a:t>
            </a: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pPr algn="ctr">
              <a:buClr>
                <a:srgbClr val="0BD0D9"/>
              </a:buClr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solidFill>
                <a:srgbClr val="FFFF00"/>
              </a:solidFill>
            </a:endParaRPr>
          </a:p>
        </p:txBody>
      </p:sp>
      <p:pic>
        <p:nvPicPr>
          <p:cNvPr id="4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092" y="109039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323528" y="1052735"/>
            <a:ext cx="8618088" cy="4752529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endParaRPr lang="ru-RU" sz="28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>
                <a:solidFill>
                  <a:srgbClr val="FFC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91680" y="1063420"/>
            <a:ext cx="69351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/>
              <a:t>Консультация для родителей. </a:t>
            </a:r>
          </a:p>
          <a:p>
            <a:r>
              <a:rPr lang="ru-RU" dirty="0"/>
              <a:t>Тема: «Пальчиковые игры - одно из средств развития речи детей дошкольного возраста».</a:t>
            </a:r>
          </a:p>
        </p:txBody>
      </p:sp>
      <p:pic>
        <p:nvPicPr>
          <p:cNvPr id="10242" name="Picture 2" descr="F:\ПАПКИ-ПЕРЕДВИЖКИ\Карт. пальч.игр\image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3277" y="2679010"/>
            <a:ext cx="325941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F:\ПАПКИ-ПЕРЕДВИЖКИ\Пальчиковые игры\Пальчиковые игры\imag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717" y="2248758"/>
            <a:ext cx="2381201" cy="336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F:\ПАПКИ-ПЕРЕДВИЖКИ\Пальчиковые игры\imag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1510" y="2268114"/>
            <a:ext cx="2380940" cy="336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777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1547663" y="186795"/>
            <a:ext cx="7200800" cy="591121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ctr">
              <a:spcBef>
                <a:spcPts val="0"/>
              </a:spcBef>
              <a:buClr>
                <a:srgbClr val="0BD0D9"/>
              </a:buClr>
              <a:buSzTx/>
              <a:defRPr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Реализация  </a:t>
            </a: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pPr algn="ctr">
              <a:buClr>
                <a:srgbClr val="0BD0D9"/>
              </a:buClr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solidFill>
                <a:srgbClr val="FFFF00"/>
              </a:solidFill>
            </a:endParaRPr>
          </a:p>
        </p:txBody>
      </p:sp>
      <p:pic>
        <p:nvPicPr>
          <p:cNvPr id="4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092" y="109039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323528" y="1052735"/>
            <a:ext cx="8618088" cy="4752529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endParaRPr lang="ru-RU" sz="28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>
                <a:solidFill>
                  <a:srgbClr val="FFC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87824" y="798287"/>
            <a:ext cx="5953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prstClr val="white"/>
                </a:solidFill>
              </a:rPr>
              <a:t>               «Пальчиковая гимнастика и игры в группе»</a:t>
            </a:r>
          </a:p>
          <a:p>
            <a:r>
              <a:rPr lang="ru-RU" dirty="0" smtClean="0">
                <a:solidFill>
                  <a:prstClr val="white"/>
                </a:solidFill>
              </a:rPr>
              <a:t> 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2052" name="Picture 4" descr="C:\Users\user003\Desktop\ФОТО\IMG_20170407_0739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9073" y="1390543"/>
            <a:ext cx="1793491" cy="2391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003\Desktop\ФОТО 3 гр\IMG_20170420_18074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967" y="3999259"/>
            <a:ext cx="2835857" cy="2126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КЕПТЧУК\Desktop\Мама\паспорт группы\DSCN413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233" y="1464556"/>
            <a:ext cx="2817104" cy="2112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КЕПТЧУК\Desktop\Мама\паспорт группы\неделя здоровья в 1 мл. гр\здоровье\DSCN441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5428" y="1455355"/>
            <a:ext cx="2830399" cy="212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КЕПТЧУК\Desktop\Мама\паспорт группы\неделя здоровья в 1 мл. гр\DSCN436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3" y="4042769"/>
            <a:ext cx="2776245" cy="208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КЕПТЧУК\Desktop\Мама\паспорт группы\неделя здоровья в 1 мл. гр\DSCN429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5827" y="4066512"/>
            <a:ext cx="2734884" cy="205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526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1517960" y="126835"/>
            <a:ext cx="7200800" cy="591121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ctr">
              <a:spcBef>
                <a:spcPts val="0"/>
              </a:spcBef>
              <a:buClr>
                <a:srgbClr val="0BD0D9"/>
              </a:buClr>
              <a:buSzTx/>
              <a:defRPr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pPr algn="ctr">
              <a:buClr>
                <a:srgbClr val="0BD0D9"/>
              </a:buClr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solidFill>
                <a:srgbClr val="FFFF00"/>
              </a:solidFill>
            </a:endParaRPr>
          </a:p>
        </p:txBody>
      </p:sp>
      <p:pic>
        <p:nvPicPr>
          <p:cNvPr id="4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092" y="109039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323528" y="1052735"/>
            <a:ext cx="8618088" cy="4752529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endParaRPr lang="ru-RU" sz="28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>
                <a:solidFill>
                  <a:srgbClr val="FFC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96902" y="729569"/>
            <a:ext cx="3953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Рисование на песке </a:t>
            </a:r>
            <a:endParaRPr lang="ru-RU" b="1" dirty="0"/>
          </a:p>
        </p:txBody>
      </p:sp>
      <p:pic>
        <p:nvPicPr>
          <p:cNvPr id="3074" name="Picture 2" descr="C:\Users\КЕПТЧУК\Desktop\ПАПКА\фото к портфолио\рисуем песком\DSCN38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634" y="1556792"/>
            <a:ext cx="4021012" cy="3015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КЕПТЧУК\Desktop\ПАПКА\фото к портфолио\рисуем песком\DSCN387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852936"/>
            <a:ext cx="432048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61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646677" y="1363370"/>
            <a:ext cx="8015980" cy="3672408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Clr>
                <a:srgbClr val="0BD0D9"/>
              </a:buClr>
            </a:pPr>
            <a:r>
              <a:rPr lang="ru-RU" sz="20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Проект предназначен для детей младшего  дошкольного возраста. Он поможет педагогам и родителям  заинтересовать ребенка такими видами   художественного творчества, как  рисование в  нетрадиционной технике рисования,  научит детей  разнообразным способам и приемам изобразительной деятельности, и соответственно  при специальной организации обучения у дошкольников быстрее разовьется мелкая моторика рук.</a:t>
            </a:r>
          </a:p>
          <a:p>
            <a:pPr algn="ctr">
              <a:spcBef>
                <a:spcPts val="0"/>
              </a:spcBef>
              <a:buClr>
                <a:srgbClr val="0BD0D9"/>
              </a:buClr>
            </a:pPr>
            <a:endParaRPr lang="ru-RU" sz="2400" b="1" i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Длительность проекта: с сентября 2016 по май 2017 г.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Clr>
                <a:srgbClr val="0BD0D9"/>
              </a:buClr>
            </a:pPr>
            <a:endParaRPr lang="ru-RU" sz="2400" b="1" i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4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664" y="22037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891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1517960" y="126835"/>
            <a:ext cx="7200800" cy="591121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ctr">
              <a:spcBef>
                <a:spcPts val="0"/>
              </a:spcBef>
              <a:buClr>
                <a:srgbClr val="0BD0D9"/>
              </a:buClr>
              <a:buSzTx/>
              <a:defRPr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pPr algn="ctr">
              <a:buClr>
                <a:srgbClr val="0BD0D9"/>
              </a:buClr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solidFill>
                <a:srgbClr val="FFFF00"/>
              </a:solidFill>
            </a:endParaRPr>
          </a:p>
        </p:txBody>
      </p:sp>
      <p:pic>
        <p:nvPicPr>
          <p:cNvPr id="4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092" y="109039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323528" y="1052735"/>
            <a:ext cx="8618088" cy="4752529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endParaRPr lang="ru-RU" sz="28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>
                <a:solidFill>
                  <a:srgbClr val="FFC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67744" y="729569"/>
            <a:ext cx="67827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«Новогодняя ёлочка» (рисование ладошками и печатание) </a:t>
            </a:r>
            <a:endParaRPr lang="ru-RU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363" y="1412776"/>
            <a:ext cx="2779157" cy="2086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7960" y="3789039"/>
            <a:ext cx="3037905" cy="2279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2955" y="1556793"/>
            <a:ext cx="3387303" cy="4516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365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1517960" y="126835"/>
            <a:ext cx="7200800" cy="591121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ctr">
              <a:spcBef>
                <a:spcPts val="0"/>
              </a:spcBef>
              <a:buClr>
                <a:srgbClr val="0BD0D9"/>
              </a:buClr>
              <a:buSzTx/>
              <a:defRPr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pPr algn="ctr">
              <a:buClr>
                <a:srgbClr val="0BD0D9"/>
              </a:buClr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solidFill>
                <a:srgbClr val="FFFF00"/>
              </a:solidFill>
            </a:endParaRPr>
          </a:p>
        </p:txBody>
      </p:sp>
      <p:pic>
        <p:nvPicPr>
          <p:cNvPr id="4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092" y="109039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323528" y="1052735"/>
            <a:ext cx="8618088" cy="4752529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endParaRPr lang="ru-RU" sz="28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>
                <a:solidFill>
                  <a:srgbClr val="FFC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67744" y="729569"/>
            <a:ext cx="67827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«Космическое путешествие» (печатание) </a:t>
            </a:r>
            <a:endParaRPr lang="ru-RU" b="1" dirty="0"/>
          </a:p>
        </p:txBody>
      </p:sp>
      <p:pic>
        <p:nvPicPr>
          <p:cNvPr id="5122" name="Picture 2" descr="C:\Users\КЕПТЧУК\Desktop\Мама\паспорт группы\космос\DSCN45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015" y="1244334"/>
            <a:ext cx="3219458" cy="2414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КЕПТЧУК\Desktop\Мама\паспорт группы\космос\DSCN45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3965" y="3861048"/>
            <a:ext cx="3148607" cy="2361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КЕПТЧУК\Desktop\Мама\паспорт группы\космос\коллективная работа Космическое путешествие, 1 мл. гр. 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384180"/>
            <a:ext cx="3412123" cy="454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48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1517960" y="126835"/>
            <a:ext cx="7200800" cy="591121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ctr">
              <a:spcBef>
                <a:spcPts val="0"/>
              </a:spcBef>
              <a:buClr>
                <a:srgbClr val="0BD0D9"/>
              </a:buClr>
              <a:buSzTx/>
              <a:defRPr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pPr>
              <a:buClr>
                <a:srgbClr val="0BD0D9"/>
              </a:buClr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«Одуванчик» (рисование мыльными пузырями)</a:t>
            </a:r>
            <a:endParaRPr lang="ru-RU" sz="2400" b="1" dirty="0" smtClean="0"/>
          </a:p>
        </p:txBody>
      </p:sp>
      <p:pic>
        <p:nvPicPr>
          <p:cNvPr id="4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092" y="109039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350324" y="1052735"/>
            <a:ext cx="8618088" cy="4752529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endParaRPr lang="ru-RU" sz="28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>
                <a:solidFill>
                  <a:srgbClr val="FFC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КЕПТЧУК\Desktop\ПАПКА\фото к портфолио\одуванчик\DSCN51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1183308"/>
            <a:ext cx="2979397" cy="2234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КЕПТЧУК\Desktop\ПАПКА\фото к портфолио\одуванчик\DSCN514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3854" y="3861048"/>
            <a:ext cx="2992210" cy="2244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КЕПТЧУК\Desktop\ПАПКА\фото к портфолио\одуванчик\DSCN514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4318" y="1252039"/>
            <a:ext cx="2991748" cy="2243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КЕПТЧУК\Desktop\ПАПКА\фото к портфолио\одуванчик\DSCN515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889748"/>
            <a:ext cx="3020195" cy="2265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379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1517960" y="126835"/>
            <a:ext cx="7200800" cy="591121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ctr">
              <a:spcBef>
                <a:spcPts val="0"/>
              </a:spcBef>
              <a:buClr>
                <a:srgbClr val="0BD0D9"/>
              </a:buClr>
              <a:buSzTx/>
              <a:defRPr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pPr>
              <a:buClr>
                <a:srgbClr val="0BD0D9"/>
              </a:buClr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«Летний день» (рисование мыльными пузырями)</a:t>
            </a:r>
            <a:endParaRPr lang="ru-RU" sz="2400" b="1" dirty="0" smtClean="0"/>
          </a:p>
        </p:txBody>
      </p:sp>
      <p:pic>
        <p:nvPicPr>
          <p:cNvPr id="4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092" y="109039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323528" y="1052735"/>
            <a:ext cx="8618088" cy="4752529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endParaRPr lang="ru-RU" sz="28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>
                <a:solidFill>
                  <a:srgbClr val="FFC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КЕПТЧУК\Desktop\Мама\паспорт группы\пузыри\DSC015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196" y="1266164"/>
            <a:ext cx="3275856" cy="245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КЕПТЧУК\Desktop\Мама\паспорт группы\пузыри\DSC016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6532" y="3933056"/>
            <a:ext cx="3431828" cy="2573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КЕПТЧУК\Desktop\Мама\паспорт группы\пузыри\DSCN483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466809"/>
            <a:ext cx="3443364" cy="4590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109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1517960" y="126835"/>
            <a:ext cx="7200800" cy="591121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ctr">
              <a:spcBef>
                <a:spcPts val="0"/>
              </a:spcBef>
              <a:buClr>
                <a:srgbClr val="0BD0D9"/>
              </a:buClr>
              <a:buSzTx/>
              <a:defRPr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pPr algn="ctr">
              <a:buClr>
                <a:srgbClr val="0BD0D9"/>
              </a:buClr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solidFill>
                <a:srgbClr val="FFFF00"/>
              </a:solidFill>
            </a:endParaRPr>
          </a:p>
        </p:txBody>
      </p:sp>
      <p:pic>
        <p:nvPicPr>
          <p:cNvPr id="4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092" y="109039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323528" y="1052735"/>
            <a:ext cx="8618088" cy="4752529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endParaRPr lang="ru-RU" sz="28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>
                <a:solidFill>
                  <a:srgbClr val="FFC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96902" y="729569"/>
            <a:ext cx="3953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Коллективные работы детей</a:t>
            </a:r>
            <a:endParaRPr lang="ru-RU" b="1" dirty="0"/>
          </a:p>
        </p:txBody>
      </p:sp>
      <p:pic>
        <p:nvPicPr>
          <p:cNvPr id="1026" name="Picture 2" descr="C:\Users\КЕПТЧУК\Desktop\Мама\паспорт группы\поделки\Птички 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428999"/>
            <a:ext cx="3492242" cy="261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КЕПТЧУК\Desktop\Мама\паспорт группы\поделки\коллективная работа Любимой мамочке 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0368" y="1457644"/>
            <a:ext cx="2957272" cy="3942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КЕПТЧУК\Desktop\Мама\паспорт группы\поделки\праздничный салют 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3854" y="680539"/>
            <a:ext cx="3184397" cy="23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07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1517960" y="126835"/>
            <a:ext cx="7200800" cy="591121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ctr">
              <a:spcBef>
                <a:spcPts val="0"/>
              </a:spcBef>
              <a:buClr>
                <a:srgbClr val="0BD0D9"/>
              </a:buClr>
              <a:buSzTx/>
              <a:defRPr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pPr algn="ctr">
              <a:buClr>
                <a:srgbClr val="0BD0D9"/>
              </a:buClr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solidFill>
                <a:srgbClr val="FFFF00"/>
              </a:solidFill>
            </a:endParaRPr>
          </a:p>
        </p:txBody>
      </p:sp>
      <p:pic>
        <p:nvPicPr>
          <p:cNvPr id="4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092" y="109039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323528" y="1052735"/>
            <a:ext cx="8618088" cy="4752529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endParaRPr lang="ru-RU" sz="28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>
                <a:solidFill>
                  <a:srgbClr val="FFC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03848" y="729569"/>
            <a:ext cx="5846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Победы  воспитанников во всероссийских конкурсах</a:t>
            </a:r>
            <a:endParaRPr lang="ru-RU" b="1" dirty="0"/>
          </a:p>
        </p:txBody>
      </p:sp>
      <p:pic>
        <p:nvPicPr>
          <p:cNvPr id="7170" name="Picture 2" descr="C:\Users\КЕПТЧУК\Desktop\img0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32838"/>
            <a:ext cx="2773679" cy="379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КЕПТЧУК\Desktop\img0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4482" y="1916832"/>
            <a:ext cx="2975269" cy="426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КЕПТЧУК\Desktop\img01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3815" y="1412776"/>
            <a:ext cx="2687801" cy="369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668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1517960" y="126835"/>
            <a:ext cx="7200800" cy="591121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ctr">
              <a:spcBef>
                <a:spcPts val="0"/>
              </a:spcBef>
              <a:buClr>
                <a:srgbClr val="0BD0D9"/>
              </a:buClr>
              <a:buSzTx/>
              <a:defRPr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pPr algn="ctr">
              <a:buClr>
                <a:srgbClr val="0BD0D9"/>
              </a:buClr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solidFill>
                <a:srgbClr val="FFFF00"/>
              </a:solidFill>
            </a:endParaRPr>
          </a:p>
        </p:txBody>
      </p:sp>
      <p:pic>
        <p:nvPicPr>
          <p:cNvPr id="4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092" y="109039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323528" y="1052735"/>
            <a:ext cx="8618088" cy="4752529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endParaRPr lang="ru-RU" sz="28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>
                <a:solidFill>
                  <a:srgbClr val="FFC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04048" y="729569"/>
            <a:ext cx="40464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Участие воспитателя в </a:t>
            </a:r>
            <a:r>
              <a:rPr lang="ru-RU" b="1" dirty="0" err="1" smtClean="0"/>
              <a:t>вебинарах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6146" name="Picture 2" descr="C:\Users\КЕПТЧУК\Desktop\Мама\Эшмирзоева грамоты\вибинар сертификат 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21" y="1252039"/>
            <a:ext cx="2459737" cy="347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КЕПТЧУК\Desktop\Мама\вебинары\вибинар 4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4090" y="2579370"/>
            <a:ext cx="269848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КЕПТЧУК\Desktop\Мама\вебинары\Эшмирзоева 10 февраля 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282055"/>
            <a:ext cx="2526375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КЕПТЧУК\Desktop\Мама\вебинары\эшмирзоева 27 июня 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680" y="2491042"/>
            <a:ext cx="2760936" cy="390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7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1517960" y="126835"/>
            <a:ext cx="7200800" cy="591121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ctr">
              <a:spcBef>
                <a:spcPts val="0"/>
              </a:spcBef>
              <a:buClr>
                <a:srgbClr val="0BD0D9"/>
              </a:buClr>
              <a:buSzTx/>
              <a:defRPr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pPr algn="ctr">
              <a:buClr>
                <a:srgbClr val="0BD0D9"/>
              </a:buClr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solidFill>
                <a:srgbClr val="FFFF00"/>
              </a:solidFill>
            </a:endParaRPr>
          </a:p>
        </p:txBody>
      </p:sp>
      <p:pic>
        <p:nvPicPr>
          <p:cNvPr id="4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092" y="109039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323528" y="1052735"/>
            <a:ext cx="8618088" cy="4752529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endParaRPr lang="ru-RU" sz="28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>
                <a:solidFill>
                  <a:srgbClr val="FFC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491880" y="729569"/>
            <a:ext cx="55586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Участие воспитателя во всероссийских конкурсах </a:t>
            </a:r>
            <a:endParaRPr lang="ru-RU" b="1" dirty="0"/>
          </a:p>
        </p:txBody>
      </p:sp>
      <p:pic>
        <p:nvPicPr>
          <p:cNvPr id="8194" name="Picture 2" descr="C:\Users\КЕПТЧУК\Desktop\Мама\Эшмирзоева грамоты\солнечный свет 1 место 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243" y="1317881"/>
            <a:ext cx="2583433" cy="3654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КЕПТЧУК\Desktop\Мама\Эшмирзоева грамоты\Эшмирзоева  Лучший НОД 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3944" y="2386958"/>
            <a:ext cx="2931961" cy="4075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КЕПТЧУК\Desktop\Мама\Эшмирзоева грамоты\Эшмирзоева Светлана Владимировна эксперимент 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3398" y="1312434"/>
            <a:ext cx="2818218" cy="3919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13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1986952" y="317599"/>
            <a:ext cx="6257456" cy="591121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ctr">
              <a:spcBef>
                <a:spcPts val="0"/>
              </a:spcBef>
              <a:buClr>
                <a:srgbClr val="0BD0D9"/>
              </a:buClr>
              <a:buSzTx/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Результаты проекта</a:t>
            </a:r>
            <a:endParaRPr lang="ru-RU" sz="3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Clr>
                <a:srgbClr val="0BD0D9"/>
              </a:buClr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solidFill>
                <a:srgbClr val="FFFF00"/>
              </a:solidFill>
            </a:endParaRPr>
          </a:p>
        </p:txBody>
      </p:sp>
      <p:pic>
        <p:nvPicPr>
          <p:cNvPr id="4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2210" y="14583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323528" y="1052735"/>
            <a:ext cx="8618088" cy="4752529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endParaRPr lang="ru-RU" sz="28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>
                <a:solidFill>
                  <a:srgbClr val="FFC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104164"/>
            <a:ext cx="1944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FF00"/>
                </a:solidFill>
              </a:rPr>
              <a:t>У </a:t>
            </a:r>
            <a:r>
              <a:rPr lang="ru-RU" b="1" dirty="0">
                <a:solidFill>
                  <a:srgbClr val="FFFF00"/>
                </a:solidFill>
              </a:rPr>
              <a:t>детей</a:t>
            </a:r>
            <a:r>
              <a:rPr lang="ru-RU" b="1" dirty="0"/>
              <a:t>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443841"/>
            <a:ext cx="861808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- </a:t>
            </a:r>
            <a:r>
              <a:rPr lang="ru-RU" sz="1400" dirty="0" smtClean="0"/>
              <a:t> Сформировались в соответствии с возрастом </a:t>
            </a:r>
            <a:r>
              <a:rPr lang="ru-RU" sz="1400" dirty="0"/>
              <a:t>эстетическое отношение к окружающей действительности </a:t>
            </a:r>
            <a:r>
              <a:rPr lang="ru-RU" sz="1400" dirty="0" smtClean="0"/>
              <a:t> и </a:t>
            </a:r>
            <a:r>
              <a:rPr lang="ru-RU" sz="1400" dirty="0"/>
              <a:t>знания о нетрадиционных способах </a:t>
            </a:r>
            <a:r>
              <a:rPr lang="ru-RU" sz="1400" dirty="0" smtClean="0"/>
              <a:t>рисования;</a:t>
            </a:r>
            <a:endParaRPr lang="ru-RU" sz="1400" dirty="0"/>
          </a:p>
          <a:p>
            <a:r>
              <a:rPr lang="ru-RU" sz="1400" dirty="0"/>
              <a:t>- у детей </a:t>
            </a:r>
            <a:r>
              <a:rPr lang="ru-RU" sz="1400" dirty="0" smtClean="0"/>
              <a:t>улучшилось </a:t>
            </a:r>
            <a:r>
              <a:rPr lang="ru-RU" sz="1400" dirty="0"/>
              <a:t>восприятие, </a:t>
            </a:r>
            <a:r>
              <a:rPr lang="ru-RU" sz="1400" dirty="0" smtClean="0"/>
              <a:t>обогатился </a:t>
            </a:r>
            <a:r>
              <a:rPr lang="ru-RU" sz="1400" dirty="0"/>
              <a:t>сенсорный опыт;</a:t>
            </a:r>
          </a:p>
          <a:p>
            <a:r>
              <a:rPr lang="ru-RU" sz="1400" dirty="0"/>
              <a:t>-  о</a:t>
            </a:r>
            <a:r>
              <a:rPr lang="ru-RU" sz="1400" dirty="0" smtClean="0"/>
              <a:t>богатилась  </a:t>
            </a:r>
            <a:r>
              <a:rPr lang="ru-RU" sz="1400" dirty="0"/>
              <a:t>речь детей, у 60% детей </a:t>
            </a:r>
            <a:r>
              <a:rPr lang="ru-RU" sz="1400" dirty="0" smtClean="0"/>
              <a:t> хорошо развилась </a:t>
            </a:r>
            <a:r>
              <a:rPr lang="ru-RU" sz="1400" dirty="0"/>
              <a:t>мелкая моторика, дети  </a:t>
            </a:r>
            <a:r>
              <a:rPr lang="ru-RU" sz="1400" dirty="0" smtClean="0"/>
              <a:t>овладели простейшими </a:t>
            </a:r>
            <a:r>
              <a:rPr lang="ru-RU" sz="1400" dirty="0"/>
              <a:t>техническими приемами  работы  с различными изобразительными материалами;</a:t>
            </a:r>
          </a:p>
          <a:p>
            <a:r>
              <a:rPr lang="ru-RU" sz="1400" dirty="0" smtClean="0"/>
              <a:t>- появилось  </a:t>
            </a:r>
            <a:r>
              <a:rPr lang="ru-RU" sz="1400" dirty="0"/>
              <a:t>умение  </a:t>
            </a:r>
            <a:r>
              <a:rPr lang="ru-RU" sz="1400" dirty="0" smtClean="0"/>
              <a:t>и желание применять   </a:t>
            </a:r>
            <a:r>
              <a:rPr lang="ru-RU" sz="1400" dirty="0"/>
              <a:t>технику </a:t>
            </a:r>
            <a:r>
              <a:rPr lang="ru-RU" sz="1400" dirty="0" smtClean="0"/>
              <a:t>рисования </a:t>
            </a:r>
            <a:r>
              <a:rPr lang="ru-RU" sz="1400" dirty="0"/>
              <a:t>в самостоятельной деятельности</a:t>
            </a:r>
            <a:r>
              <a:rPr lang="ru-RU" sz="1400" dirty="0" smtClean="0"/>
              <a:t>.</a:t>
            </a:r>
          </a:p>
          <a:p>
            <a:r>
              <a:rPr lang="ru-RU" b="1" dirty="0" smtClean="0"/>
              <a:t> </a:t>
            </a:r>
            <a:r>
              <a:rPr lang="ru-RU" b="1" dirty="0" smtClean="0">
                <a:solidFill>
                  <a:srgbClr val="FFFF00"/>
                </a:solidFill>
              </a:rPr>
              <a:t>У </a:t>
            </a:r>
            <a:r>
              <a:rPr lang="ru-RU" b="1" dirty="0">
                <a:solidFill>
                  <a:srgbClr val="FFFF00"/>
                </a:solidFill>
              </a:rPr>
              <a:t>родителей</a:t>
            </a:r>
            <a:r>
              <a:rPr lang="ru-RU" b="1" dirty="0" smtClean="0">
                <a:solidFill>
                  <a:srgbClr val="FFFF00"/>
                </a:solidFill>
              </a:rPr>
              <a:t>:</a:t>
            </a:r>
          </a:p>
          <a:p>
            <a:r>
              <a:rPr lang="ru-RU" sz="1400" dirty="0"/>
              <a:t>- </a:t>
            </a:r>
            <a:r>
              <a:rPr lang="ru-RU" sz="1400" dirty="0" smtClean="0"/>
              <a:t>Повысилась  </a:t>
            </a:r>
            <a:r>
              <a:rPr lang="ru-RU" sz="1400" dirty="0"/>
              <a:t>компетентность  в вопросах рисования </a:t>
            </a:r>
            <a:r>
              <a:rPr lang="ru-RU" sz="1400" dirty="0" smtClean="0"/>
              <a:t>  </a:t>
            </a:r>
            <a:r>
              <a:rPr lang="ru-RU" sz="1400" dirty="0"/>
              <a:t>с использованием  нетрадиционной техники </a:t>
            </a:r>
            <a:r>
              <a:rPr lang="ru-RU" sz="1400" dirty="0" smtClean="0"/>
              <a:t>;</a:t>
            </a:r>
            <a:endParaRPr lang="ru-RU" sz="1400" dirty="0"/>
          </a:p>
          <a:p>
            <a:r>
              <a:rPr lang="ru-RU" sz="1400" dirty="0"/>
              <a:t> - </a:t>
            </a:r>
            <a:r>
              <a:rPr lang="ru-RU" sz="1400" dirty="0" smtClean="0"/>
              <a:t> повысилась оценка </a:t>
            </a:r>
            <a:r>
              <a:rPr lang="ru-RU" sz="1400" dirty="0"/>
              <a:t>достижений своих детей и  гордость за них;</a:t>
            </a:r>
          </a:p>
          <a:p>
            <a:r>
              <a:rPr lang="ru-RU" sz="1400" dirty="0"/>
              <a:t> - </a:t>
            </a:r>
            <a:r>
              <a:rPr lang="ru-RU" sz="1400" dirty="0" smtClean="0"/>
              <a:t>появилось  </a:t>
            </a:r>
            <a:r>
              <a:rPr lang="ru-RU" sz="1400" dirty="0"/>
              <a:t>желание  принимать активное участие   в совместных  творческих </a:t>
            </a:r>
            <a:r>
              <a:rPr lang="ru-RU" sz="1400" dirty="0" smtClean="0"/>
              <a:t>работах.</a:t>
            </a:r>
            <a:endParaRPr lang="ru-RU" sz="1400" dirty="0"/>
          </a:p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FF00"/>
                </a:solidFill>
              </a:rPr>
              <a:t>У педагогов при воплощении данного проекта:</a:t>
            </a:r>
          </a:p>
          <a:p>
            <a:r>
              <a:rPr lang="ru-RU" sz="1400" dirty="0"/>
              <a:t>-  повысится профессиональный уровень  и педагогическая компетентность  по вопросам формирования художественно – творческих способностей детей  посредством использования нетрадиционных техник  </a:t>
            </a:r>
            <a:r>
              <a:rPr lang="ru-RU" sz="1400" dirty="0" smtClean="0"/>
              <a:t>рисования.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60756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1547664" y="111845"/>
            <a:ext cx="7200800" cy="1167185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ctr">
              <a:spcBef>
                <a:spcPts val="0"/>
              </a:spcBef>
              <a:buClr>
                <a:srgbClr val="0BD0D9"/>
              </a:buClr>
              <a:buSzTx/>
              <a:defRPr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Перспективы дальнейшего развития проекта</a:t>
            </a:r>
            <a:endParaRPr lang="ru-RU" sz="1600" dirty="0" smtClean="0">
              <a:solidFill>
                <a:srgbClr val="FFFF00"/>
              </a:solidFill>
            </a:endParaRPr>
          </a:p>
        </p:txBody>
      </p:sp>
      <p:pic>
        <p:nvPicPr>
          <p:cNvPr id="4" name="Рисунок 4" descr="24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092" y="109039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323528" y="1052735"/>
            <a:ext cx="8618088" cy="4752529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endParaRPr lang="ru-RU" sz="1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endParaRPr lang="ru-RU" sz="28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</a:pPr>
            <a:r>
              <a:rPr lang="ru-RU" sz="2400" b="1" i="1" dirty="0">
                <a:solidFill>
                  <a:srgbClr val="FFC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0594" y="1252039"/>
            <a:ext cx="848240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0BD0D9"/>
              </a:buClr>
              <a:defRPr/>
            </a:pPr>
            <a:r>
              <a:rPr lang="ru-RU" dirty="0"/>
              <a:t> 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24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/>
              <a:t>Развитие </a:t>
            </a:r>
            <a:r>
              <a:rPr lang="ru-RU" sz="1600" dirty="0"/>
              <a:t>ручной умелости у детей через укрепление мелкой моторики пальцев рук и организацию совместного изобразительного творчества детей и взрослых</a:t>
            </a:r>
            <a:r>
              <a:rPr lang="ru-RU" sz="1600" dirty="0" smtClean="0"/>
              <a:t>.</a:t>
            </a:r>
          </a:p>
          <a:p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1600" dirty="0"/>
              <a:t>1. Учить способам создания самостоятельных предметов и поделок, поощрять вариативность и нестандартное решение отдельных задач.</a:t>
            </a:r>
          </a:p>
          <a:p>
            <a:r>
              <a:rPr lang="ru-RU" sz="1600" dirty="0"/>
              <a:t>2. Формировать технические умения и навыки в работе с разнообразным материалом, в том числе – нестандартным.</a:t>
            </a:r>
          </a:p>
          <a:p>
            <a:r>
              <a:rPr lang="ru-RU" sz="1600" dirty="0"/>
              <a:t>3. Воспитывать у детей интерес к художественному ручному труду, формируя образное представление у детей, воспитывая и развивая их творческие способности.</a:t>
            </a:r>
          </a:p>
          <a:p>
            <a:r>
              <a:rPr lang="ru-RU" sz="1600" dirty="0"/>
              <a:t>4. Развивать у детей чувство пропорции, гармонии цвета, чувство композиции и ритма.</a:t>
            </a:r>
          </a:p>
          <a:p>
            <a:r>
              <a:rPr lang="ru-RU" sz="1600" dirty="0"/>
              <a:t>5. Развитие мелкой моторики, координации движений рук, глазомер.</a:t>
            </a:r>
          </a:p>
          <a:p>
            <a:r>
              <a:rPr lang="ru-RU" sz="1600" dirty="0"/>
              <a:t>6. Развитие речевых навыков.</a:t>
            </a:r>
          </a:p>
          <a:p>
            <a:r>
              <a:rPr lang="ru-RU" sz="1600" dirty="0"/>
              <a:t>7. Развитие творческой фантазии, эстетического и цветового восприятия.</a:t>
            </a:r>
          </a:p>
          <a:p>
            <a:r>
              <a:rPr lang="ru-RU" sz="1600" dirty="0"/>
              <a:t>8. Воспитание навыков аккуратной работы с различными материалами.</a:t>
            </a:r>
          </a:p>
          <a:p>
            <a:r>
              <a:rPr lang="ru-RU" sz="1600" dirty="0"/>
              <a:t>9. Воспитание желания участвовать в создании индивидуальных и коллективных работах.</a:t>
            </a:r>
          </a:p>
          <a:p>
            <a:endParaRPr lang="ru-RU" sz="24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376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306172" y="2103895"/>
            <a:ext cx="8604448" cy="4744977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800" dirty="0" smtClean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5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434" y="332656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6172" y="320281"/>
            <a:ext cx="85497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«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Чем больше мастерства в детской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руке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 тем умнее  ребёнок».</a:t>
            </a:r>
          </a:p>
          <a:p>
            <a:pPr lvl="0"/>
            <a:r>
              <a:rPr lang="ru-RU" b="1" dirty="0">
                <a:solidFill>
                  <a:srgbClr val="FFFF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                                                                     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</a:t>
            </a:r>
            <a:r>
              <a:rPr lang="ru-RU" b="1" dirty="0" err="1" smtClean="0">
                <a:solidFill>
                  <a:srgbClr val="FFFF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В.А.Сухомлинский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4434" y="966612"/>
            <a:ext cx="7851648" cy="5090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904157"/>
            <a:ext cx="5832648" cy="79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6172" y="1700808"/>
            <a:ext cx="85497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Изобразительная деятельность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– интересный и полезный вид деятельности, в ходе которого разнообразными способами с использованием самых разных материалов создаются живописные и графические изображения. 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Однако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нетрадиционным видам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рисования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уделяется недостаточно   внимания. 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	Во-первых, многие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техники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 получили достаточно широкого распространения и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являются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скорее экспериментальными.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	Во-вторых, педагогический опыт применения  данной техники пока не систематизирован, не обогащен и не представлен в должной степени в современных образовательных программах.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	В-третьих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рисование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ладошками и пальцами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прекрасно развивают мелкую моторику, которая  оказывает огромное влияние на речь и память ребенка. Ребенок начинает творить исходя из своего возраста, учится различным техникам изобразительной деятельности, которые пригодятся ему в дальнейшем при  создании более осознанных шедевров. 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Важность данной темы заключается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не только в развитии творческих способностей , но и в развитии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моторики у детей дошкольного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возраста, которая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позволяет сформировать координацию движений пальцев рук, развить речевую  и умственную  деятельность, а так же подготовить ребенка к школе. </a:t>
            </a: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Данные техники хороши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тем, что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они доступны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маленьким детям,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позволяют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быстро достичь  желаемого результата и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вносят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определенную новизну в деятельность детей, делает ее более увлекательной и интересной</a:t>
            </a:r>
            <a:r>
              <a:rPr lang="ru-RU" sz="1400" b="1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02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251520" y="1556792"/>
            <a:ext cx="8568951" cy="2841169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Clr>
                <a:srgbClr val="0BD0D9"/>
              </a:buClr>
            </a:pPr>
            <a:endParaRPr lang="ru-RU" sz="3200" b="1" i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Clr>
                <a:srgbClr val="0BD0D9"/>
              </a:buClr>
            </a:pPr>
            <a:r>
              <a:rPr lang="ru-RU" sz="32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03" y="104917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66009" y="482439"/>
            <a:ext cx="53360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Проблема:</a:t>
            </a:r>
            <a:endParaRPr lang="ru-RU" sz="3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990486"/>
            <a:ext cx="8856984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процессе наблюдения  было выявлено, что 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1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1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многих детей слабо развита мелкая </a:t>
            </a:r>
            <a:endParaRPr lang="ru-RU" sz="21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1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моторика ; </a:t>
            </a:r>
          </a:p>
          <a:p>
            <a:pPr lvl="0"/>
            <a:endParaRPr lang="ru-RU" sz="800" b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1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-  некоторые  дети </a:t>
            </a:r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не проявляют интереса к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изобразительной </a:t>
            </a:r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endParaRPr lang="ru-RU" sz="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- большинство из них  не проявляют упорства </a:t>
            </a:r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терпения </a:t>
            </a:r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при выполнении заданий, не доводят начатое дело до конца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- боятся </a:t>
            </a:r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прикасаться к различным материалам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труда из-за неумения пользоваться  ими, </a:t>
            </a:r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чем демонстрируют неуверенность в себе.</a:t>
            </a:r>
          </a:p>
        </p:txBody>
      </p:sp>
    </p:spTree>
    <p:extLst>
      <p:ext uri="{BB962C8B-B14F-4D97-AF65-F5344CB8AC3E}">
        <p14:creationId xmlns:p14="http://schemas.microsoft.com/office/powerpoint/2010/main" val="163056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4" descr="24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855" y="722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Текст 2"/>
          <p:cNvSpPr txBox="1">
            <a:spLocks/>
          </p:cNvSpPr>
          <p:nvPr/>
        </p:nvSpPr>
        <p:spPr>
          <a:xfrm>
            <a:off x="169108" y="260647"/>
            <a:ext cx="8712968" cy="6446424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0BD0D9"/>
              </a:buClr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творческий</a:t>
            </a:r>
          </a:p>
          <a:p>
            <a:pPr algn="ctr">
              <a:spcBef>
                <a:spcPts val="0"/>
              </a:spcBef>
              <a:buClr>
                <a:srgbClr val="0BD0D9"/>
              </a:buClr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</a:p>
          <a:p>
            <a:pPr marR="0" lvl="0" algn="ctr">
              <a:spcBef>
                <a:spcPts val="0"/>
              </a:spcBef>
              <a:buClr>
                <a:srgbClr val="0BD0D9"/>
              </a:buClr>
              <a:buSzTx/>
              <a:defRPr/>
            </a:pP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младшей </a:t>
            </a:r>
            <a:r>
              <a:rPr lang="ru-RU" sz="2400" b="1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«Непоседы»</a:t>
            </a:r>
            <a:r>
              <a:rPr lang="ru-RU" sz="2400" b="1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400" b="1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ДОУ</a:t>
            </a:r>
          </a:p>
          <a:p>
            <a:pPr marR="0" lvl="0" algn="ctr">
              <a:spcBef>
                <a:spcPts val="0"/>
              </a:spcBef>
              <a:buClr>
                <a:srgbClr val="0BD0D9"/>
              </a:buClr>
              <a:buSzTx/>
              <a:defRPr/>
            </a:pPr>
            <a:r>
              <a:rPr lang="ru-RU" sz="2400" b="1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- Родители </a:t>
            </a: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младшей </a:t>
            </a:r>
            <a:r>
              <a:rPr lang="ru-RU" sz="2400" b="1" i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группы </a:t>
            </a: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«Непоседы»</a:t>
            </a:r>
          </a:p>
          <a:p>
            <a:pPr marR="0" lvl="0" algn="ctr">
              <a:spcBef>
                <a:spcPts val="0"/>
              </a:spcBef>
              <a:buClr>
                <a:srgbClr val="0BD0D9"/>
              </a:buClr>
              <a:buSzTx/>
              <a:defRPr/>
            </a:pPr>
            <a:endParaRPr lang="ru-RU" sz="2400" b="1" i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R="0" lvl="0" algn="ctr">
              <a:spcBef>
                <a:spcPts val="0"/>
              </a:spcBef>
              <a:buClr>
                <a:srgbClr val="0BD0D9"/>
              </a:buClr>
              <a:buSzTx/>
              <a:defRPr/>
            </a:pP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Форма проведения: </a:t>
            </a:r>
            <a:endParaRPr lang="ru-RU" sz="3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R="0" lvl="0" algn="ctr">
              <a:spcBef>
                <a:spcPts val="0"/>
              </a:spcBef>
              <a:buClr>
                <a:srgbClr val="0BD0D9"/>
              </a:buClr>
              <a:buSzTx/>
              <a:defRPr/>
            </a:pPr>
            <a:r>
              <a:rPr lang="ru-RU" sz="24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Проект реализуется в рамках образовательной деятельности, осуществляемой   в ходе режимных  моментов и кружковой работы  «Мыльные пузыри».</a:t>
            </a:r>
            <a:endParaRPr lang="ru-RU" sz="2400" b="1" i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indent="-342900" algn="l">
              <a:spcBef>
                <a:spcPts val="0"/>
              </a:spcBef>
              <a:buClrTx/>
              <a:buSzTx/>
              <a:buFontTx/>
              <a:buChar char="-"/>
              <a:defRPr/>
            </a:pPr>
            <a:endParaRPr lang="ru-RU" sz="24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  <a:buClr>
                <a:srgbClr val="0BD0D9"/>
              </a:buClr>
              <a:defRPr/>
            </a:pPr>
            <a:endParaRPr lang="ru-RU" sz="2400" i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spcBef>
                <a:spcPts val="0"/>
              </a:spcBef>
              <a:buClr>
                <a:srgbClr val="0BD0D9"/>
              </a:buClr>
              <a:buFontTx/>
              <a:buChar char="-"/>
              <a:defRPr/>
            </a:pPr>
            <a:endParaRPr lang="ru-RU" sz="2400" i="1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spcBef>
                <a:spcPts val="0"/>
              </a:spcBef>
              <a:buClr>
                <a:srgbClr val="0BD0D9"/>
              </a:buClr>
              <a:buFontTx/>
              <a:buChar char="-"/>
              <a:defRPr/>
            </a:pPr>
            <a:endParaRPr lang="ru-RU" sz="28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5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251520" y="1556792"/>
            <a:ext cx="8568951" cy="2841169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Формирование  у детей  </a:t>
            </a:r>
          </a:p>
          <a:p>
            <a:pPr algn="ctr">
              <a:spcBef>
                <a:spcPts val="0"/>
              </a:spcBef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художественно-творческих способностей посредством нетрадиционных  техник рисования.</a:t>
            </a:r>
          </a:p>
        </p:txBody>
      </p:sp>
      <p:pic>
        <p:nvPicPr>
          <p:cNvPr id="5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831" y="662673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66010" y="848906"/>
            <a:ext cx="53360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D:\ВСЕ ФОТО гр. 3\ЛАДОШКИ ФОТО\DSC0210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5352" y="4509120"/>
            <a:ext cx="2448272" cy="1944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35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2042592" y="317599"/>
            <a:ext cx="5747292" cy="591121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Задачи проекта</a:t>
            </a:r>
          </a:p>
          <a:p>
            <a:pPr algn="just">
              <a:defRPr/>
            </a:pPr>
            <a:endParaRPr lang="ru-RU" sz="1600" dirty="0" smtClean="0">
              <a:solidFill>
                <a:srgbClr val="FFFF00"/>
              </a:solidFill>
            </a:endParaRPr>
          </a:p>
        </p:txBody>
      </p:sp>
      <p:pic>
        <p:nvPicPr>
          <p:cNvPr id="4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06139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107504" y="1052735"/>
            <a:ext cx="8834112" cy="4234817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2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Образовательные:</a:t>
            </a:r>
          </a:p>
          <a:p>
            <a:pPr algn="l">
              <a:spcBef>
                <a:spcPts val="0"/>
              </a:spcBef>
            </a:pPr>
            <a:r>
              <a:rPr lang="ru-RU" sz="18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- Формировать </a:t>
            </a: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эстетическое отношение к окружающей </a:t>
            </a: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действительности </a:t>
            </a: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на основе </a:t>
            </a: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ознакомления с нетрадиционными техниками рисования.       </a:t>
            </a:r>
          </a:p>
          <a:p>
            <a:pPr algn="l">
              <a:spcBef>
                <a:spcPts val="0"/>
              </a:spcBef>
            </a:pP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-Учить </a:t>
            </a: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детей видеть красоту окружающих предметов, объектов природы.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l">
              <a:spcBef>
                <a:spcPts val="0"/>
              </a:spcBef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Развивающие: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>
              <a:spcBef>
                <a:spcPts val="0"/>
              </a:spcBef>
            </a:pPr>
            <a:r>
              <a:rPr lang="ru-RU" sz="1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Развивать технические умения и навыки </a:t>
            </a: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в использовании нетрадиционных техник  рисования и аппликации .  </a:t>
            </a:r>
          </a:p>
          <a:p>
            <a:pPr algn="l">
              <a:spcBef>
                <a:spcPts val="0"/>
              </a:spcBef>
            </a:pP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- Продолжать формировать умение </a:t>
            </a: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правильно держать </a:t>
            </a: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карандаш, кисточку. </a:t>
            </a:r>
          </a:p>
          <a:p>
            <a:pPr algn="l">
              <a:spcBef>
                <a:spcPts val="0"/>
              </a:spcBef>
            </a:pP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- Развивать </a:t>
            </a: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мелкую моторику рук, сенсорные способности восприятия, воображение, мышление, память, речь, умение располагать изображения по всему листу</a:t>
            </a: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algn="l">
              <a:spcBef>
                <a:spcPts val="0"/>
              </a:spcBef>
            </a:pPr>
            <a:r>
              <a:rPr lang="ru-RU" sz="1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</a:p>
          <a:p>
            <a:pPr algn="l">
              <a:spcBef>
                <a:spcPts val="0"/>
              </a:spcBef>
            </a:pPr>
            <a:r>
              <a:rPr lang="ru-RU" sz="2400" b="1" i="1" dirty="0">
                <a:solidFill>
                  <a:srgbClr val="FFC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600" b="1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- </a:t>
            </a: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Воспитывать художественный вкус, чувство гармонии, эмоциональную отзывчивость на прекрасное. </a:t>
            </a:r>
          </a:p>
          <a:p>
            <a:pPr algn="l">
              <a:spcBef>
                <a:spcPts val="0"/>
              </a:spcBef>
            </a:pPr>
            <a:r>
              <a:rPr lang="ru-RU" sz="1600" b="1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- Воспитывать бережное отношение к природе..</a:t>
            </a:r>
            <a:endParaRPr lang="ru-RU" sz="1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l">
              <a:spcBef>
                <a:spcPts val="0"/>
              </a:spcBef>
            </a:pPr>
            <a:endParaRPr lang="ru-RU" sz="2400" b="1" i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92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251520" y="1988840"/>
            <a:ext cx="8568951" cy="2409121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Clr>
                <a:srgbClr val="0BD0D9"/>
              </a:buClr>
            </a:pPr>
            <a:r>
              <a:rPr lang="ru-RU" sz="32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831" y="662673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86064" y="880230"/>
            <a:ext cx="53360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Гипотеза проекта:</a:t>
            </a:r>
            <a:endParaRPr lang="ru-RU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D:\ВСЕ ФОТО гр. 3\ЛАДОШКИ ФОТО\DSC0210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509120"/>
            <a:ext cx="2281425" cy="179666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515539" y="1805673"/>
            <a:ext cx="8221962" cy="1977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sz="1050" b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8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Творческие </a:t>
            </a:r>
            <a:r>
              <a:rPr lang="ru-RU" sz="2800" b="1" dirty="0">
                <a:latin typeface="Times New Roman" pitchFamily="18" charset="0"/>
                <a:ea typeface="Calibri"/>
                <a:cs typeface="Times New Roman" pitchFamily="18" charset="0"/>
              </a:rPr>
              <a:t>способности детей будут эффективно развиваться при условии, если будет разработана система работы с детьми по изобразительной </a:t>
            </a:r>
            <a:r>
              <a:rPr lang="ru-RU" sz="28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деятельности.</a:t>
            </a:r>
            <a:endParaRPr lang="ru-RU" sz="2800" b="1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48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403648" y="772026"/>
            <a:ext cx="6345904" cy="5475244"/>
          </a:xfrm>
          <a:prstGeom prst="rect">
            <a:avLst/>
          </a:prstGeom>
          <a:ln>
            <a:noFill/>
          </a:ln>
          <a:extLst/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sz="36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i="1" dirty="0"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 txBox="1">
            <a:spLocks/>
          </p:cNvSpPr>
          <p:nvPr/>
        </p:nvSpPr>
        <p:spPr>
          <a:xfrm>
            <a:off x="323827" y="1710171"/>
            <a:ext cx="8424637" cy="2268549"/>
          </a:xfrm>
          <a:prstGeom prst="rect">
            <a:avLst/>
          </a:prstGeom>
        </p:spPr>
        <p:txBody>
          <a:bodyPr vert="horz" lIns="0" rIns="18288">
            <a:normAutofit lnSpcReduction="10000"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Доступность, систематичность и последовательность предлагаемого материала.</a:t>
            </a:r>
          </a:p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Личностно – ориентированный подход.</a:t>
            </a:r>
          </a:p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Соответствие возрастным особенностям.</a:t>
            </a:r>
          </a:p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Практическое участие.</a:t>
            </a:r>
          </a:p>
          <a:p>
            <a:pPr algn="l"/>
            <a:endParaRPr lang="ru-RU" sz="3200" dirty="0" smtClean="0"/>
          </a:p>
        </p:txBody>
      </p:sp>
      <p:pic>
        <p:nvPicPr>
          <p:cNvPr id="9" name="Рисунок 4" descr="2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27" y="278444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52959" y="813091"/>
            <a:ext cx="49420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Принципы проекта  </a:t>
            </a:r>
            <a:endParaRPr lang="ru-RU" sz="40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Дина\Desktop\ПРОЕКТЫ ЛАДОШКИ\ПОДЕЛКИ\ca5ef4c7c9531eed1c02a4ee5197656e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972" y="4725144"/>
            <a:ext cx="2447973" cy="1665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Дина\Desktop\ПРОЕКТЫ ЛАДОШКИ\ПОДЕЛКИ\8 марта, цветы\Чудо-тюльпаны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4362" y="4725144"/>
            <a:ext cx="1921733" cy="1665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Дина\Desktop\ПРОЕКТЫ ЛАДОШКИ\ПОДЕЛКИ\-12-638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725145"/>
            <a:ext cx="2088232" cy="16652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423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0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2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7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1955</TotalTime>
  <Words>1473</Words>
  <Application>Microsoft Office PowerPoint</Application>
  <PresentationFormat>Экран (4:3)</PresentationFormat>
  <Paragraphs>284</Paragraphs>
  <Slides>29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13</vt:i4>
      </vt:variant>
      <vt:variant>
        <vt:lpstr>Заголовки слайдов</vt:lpstr>
      </vt:variant>
      <vt:variant>
        <vt:i4>29</vt:i4>
      </vt:variant>
    </vt:vector>
  </HeadingPairs>
  <TitlesOfParts>
    <vt:vector size="42" baseType="lpstr">
      <vt:lpstr>Тема Office</vt:lpstr>
      <vt:lpstr>1_Поток</vt:lpstr>
      <vt:lpstr>2_Поток</vt:lpstr>
      <vt:lpstr>3_Поток</vt:lpstr>
      <vt:lpstr>4_Поток</vt:lpstr>
      <vt:lpstr>5_Поток</vt:lpstr>
      <vt:lpstr>6_Поток</vt:lpstr>
      <vt:lpstr>7_Поток</vt:lpstr>
      <vt:lpstr>Тема Office</vt:lpstr>
      <vt:lpstr>10_Поток</vt:lpstr>
      <vt:lpstr>11_Поток</vt:lpstr>
      <vt:lpstr>12_Поток</vt:lpstr>
      <vt:lpstr>17_Поток</vt:lpstr>
      <vt:lpstr> 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Содержание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Фолли</dc:creator>
  <cp:lastModifiedBy>КЕПТЧУК</cp:lastModifiedBy>
  <cp:revision>193</cp:revision>
  <dcterms:created xsi:type="dcterms:W3CDTF">2012-03-17T11:22:39Z</dcterms:created>
  <dcterms:modified xsi:type="dcterms:W3CDTF">2018-01-27T20:41:31Z</dcterms:modified>
</cp:coreProperties>
</file>