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7" r:id="rId9"/>
    <p:sldId id="262" r:id="rId10"/>
    <p:sldId id="263" r:id="rId11"/>
    <p:sldId id="264" r:id="rId12"/>
    <p:sldId id="269" r:id="rId13"/>
    <p:sldId id="265" r:id="rId14"/>
    <p:sldId id="270" r:id="rId15"/>
    <p:sldId id="266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2473871" cy="230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149080"/>
            <a:ext cx="2224638" cy="229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60648"/>
            <a:ext cx="244827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149080"/>
            <a:ext cx="23042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426540"/>
            <a:ext cx="1728192" cy="543146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171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936103"/>
          </a:xfrm>
        </p:spPr>
        <p:txBody>
          <a:bodyPr/>
          <a:lstStyle/>
          <a:p>
            <a:r>
              <a:rPr lang="ru-RU" dirty="0" smtClean="0"/>
              <a:t>Пропорция в архитектуре.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im8-tub-ru.yandex.net/i?id=23566856-28-72&amp;n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636912"/>
            <a:ext cx="2271886" cy="3098026"/>
          </a:xfrm>
          <a:prstGeom prst="rect">
            <a:avLst/>
          </a:prstGeom>
          <a:noFill/>
        </p:spPr>
      </p:pic>
      <p:pic>
        <p:nvPicPr>
          <p:cNvPr id="6" name="Рисунок 5" descr="http://img1.liveinternet.ru/images/attach/b/2/22/415/22415326_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861048"/>
            <a:ext cx="3528392" cy="261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Золотое сечение в архитектуре и живописи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124744"/>
            <a:ext cx="4336513" cy="2413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Чебурашка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23241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35896" y="1052736"/>
            <a:ext cx="52565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Письмо от </a:t>
            </a:r>
            <a:r>
              <a:rPr lang="ru-RU" sz="20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Чебурашки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: «Мы с крокодилом </a:t>
            </a:r>
          </a:p>
          <a:p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Геной решили расчистить площадку для строительства </a:t>
            </a:r>
            <a:r>
              <a:rPr lang="ru-RU" sz="20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дома,в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котором будут жить </a:t>
            </a:r>
          </a:p>
          <a:p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друзья. Для этого три экскаватора работали </a:t>
            </a:r>
          </a:p>
          <a:p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350 минут. За сколько минут эту площадку расчистили бы десять экскаваторов?»</a:t>
            </a:r>
            <a:endParaRPr lang="ru-RU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Picture 33" descr="Гена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509120"/>
            <a:ext cx="145732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5976937" y="2924944"/>
            <a:ext cx="3167063" cy="1487488"/>
            <a:chOff x="3334" y="1752"/>
            <a:chExt cx="1995" cy="937"/>
          </a:xfrm>
        </p:grpSpPr>
        <p:pic>
          <p:nvPicPr>
            <p:cNvPr id="8" name="Picture 10" descr="j023817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34" y="1752"/>
              <a:ext cx="1088" cy="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1" descr="j023817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33" y="1752"/>
              <a:ext cx="1088" cy="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2" descr="j023817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41" y="1752"/>
              <a:ext cx="1088" cy="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4211960" y="3501008"/>
            <a:ext cx="17484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350 мин</a:t>
            </a:r>
            <a:endParaRPr lang="ru-RU" sz="2000" b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grpSp>
        <p:nvGrpSpPr>
          <p:cNvPr id="12" name="Group 30"/>
          <p:cNvGrpSpPr>
            <a:grpSpLocks/>
          </p:cNvGrpSpPr>
          <p:nvPr/>
        </p:nvGrpSpPr>
        <p:grpSpPr bwMode="auto">
          <a:xfrm>
            <a:off x="2267744" y="4221088"/>
            <a:ext cx="3779837" cy="2063750"/>
            <a:chOff x="3379" y="2750"/>
            <a:chExt cx="2381" cy="1300"/>
          </a:xfrm>
        </p:grpSpPr>
        <p:grpSp>
          <p:nvGrpSpPr>
            <p:cNvPr id="13" name="Group 22"/>
            <p:cNvGrpSpPr>
              <a:grpSpLocks/>
            </p:cNvGrpSpPr>
            <p:nvPr/>
          </p:nvGrpSpPr>
          <p:grpSpPr bwMode="auto">
            <a:xfrm>
              <a:off x="3379" y="2750"/>
              <a:ext cx="2381" cy="937"/>
              <a:chOff x="3379" y="2750"/>
              <a:chExt cx="2381" cy="937"/>
            </a:xfrm>
          </p:grpSpPr>
          <p:pic>
            <p:nvPicPr>
              <p:cNvPr id="21" name="Picture 16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379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17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51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Picture 18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969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Picture 19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41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20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68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21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72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4" name="Group 23"/>
            <p:cNvGrpSpPr>
              <a:grpSpLocks/>
            </p:cNvGrpSpPr>
            <p:nvPr/>
          </p:nvGrpSpPr>
          <p:grpSpPr bwMode="auto">
            <a:xfrm>
              <a:off x="3379" y="3113"/>
              <a:ext cx="2381" cy="937"/>
              <a:chOff x="3379" y="2750"/>
              <a:chExt cx="2381" cy="937"/>
            </a:xfrm>
          </p:grpSpPr>
          <p:pic>
            <p:nvPicPr>
              <p:cNvPr id="15" name="Picture 24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379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Picture 25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51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Picture 26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969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27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41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28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468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29" descr="j023817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672" y="2750"/>
                <a:ext cx="1088" cy="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7" name="Прямоугольник 26"/>
          <p:cNvSpPr/>
          <p:nvPr/>
        </p:nvSpPr>
        <p:spPr>
          <a:xfrm>
            <a:off x="6588224" y="5229200"/>
            <a:ext cx="15121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? мин</a:t>
            </a:r>
            <a:endParaRPr lang="ru-RU" sz="2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реди придорожных трав растет ничем непримечательное растение цикорий. Вычислить размер десятого межузелья растения если известно, что рост растения подчиняется золотой пропорции, а длина первого межузелья равна 10 см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5524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Золотая пропорция в природе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653136"/>
            <a:ext cx="464603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276872"/>
            <a:ext cx="195273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 55 киловатт – часов электроэнергии уплатили 2,2 руб. Сколько следует уплатить за 75 киловатт – часов электроэнергии?</a:t>
            </a:r>
            <a:b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25" descr="05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1368152" cy="141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052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149080"/>
            <a:ext cx="3169022" cy="2165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Пропорция в скульптуре.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http://pics.livejournal.com/fina_y_obscena/pic/00030p8b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276872"/>
            <a:ext cx="2327523" cy="431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00808"/>
            <a:ext cx="288032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052736"/>
            <a:ext cx="8280920" cy="41764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FF0000"/>
                </a:solidFill>
              </a:rPr>
              <a:t>Как аукнется, так и откликнется.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Чем выше пень, тем выше тень.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Чем больше народа (в помещении),   тем меньше кислорода.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Чем  дальше в лес, тем больше дров.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4495800" cy="31623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23528" y="764704"/>
            <a:ext cx="4666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И. </a:t>
            </a:r>
            <a:r>
              <a:rPr lang="ru-RU" sz="2400" b="1" dirty="0" smtClean="0">
                <a:solidFill>
                  <a:srgbClr val="C00000"/>
                </a:solidFill>
              </a:rPr>
              <a:t>Шишкин </a:t>
            </a:r>
            <a:r>
              <a:rPr lang="ru-RU" sz="2400" b="1" dirty="0" smtClean="0">
                <a:solidFill>
                  <a:srgbClr val="C00000"/>
                </a:solidFill>
              </a:rPr>
              <a:t>“Корабельная роща”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Мона Лиза Леонардо да Винч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852936"/>
            <a:ext cx="2988424" cy="3709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548680"/>
            <a:ext cx="223224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861048"/>
            <a:ext cx="244827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548680"/>
            <a:ext cx="23042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789040"/>
            <a:ext cx="230425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Минус 9"/>
          <p:cNvSpPr/>
          <p:nvPr/>
        </p:nvSpPr>
        <p:spPr>
          <a:xfrm>
            <a:off x="5220072" y="2780928"/>
            <a:ext cx="4392488" cy="1080120"/>
          </a:xfrm>
          <a:prstGeom prst="mathMinu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Минус 11"/>
          <p:cNvSpPr/>
          <p:nvPr/>
        </p:nvSpPr>
        <p:spPr>
          <a:xfrm>
            <a:off x="-324544" y="2852936"/>
            <a:ext cx="4392488" cy="1080120"/>
          </a:xfrm>
          <a:prstGeom prst="mathMin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Равно 12"/>
          <p:cNvSpPr/>
          <p:nvPr/>
        </p:nvSpPr>
        <p:spPr>
          <a:xfrm>
            <a:off x="3419872" y="2636912"/>
            <a:ext cx="2304256" cy="1512168"/>
          </a:xfrm>
          <a:prstGeom prst="mathEqua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420888"/>
            <a:ext cx="7918648" cy="218767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Arial Black" pitchFamily="34" charset="0"/>
              </a:rPr>
              <a:t>Прямая и обратная пропорциональная зависимости.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2" descr="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2879725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8" descr="ANTN0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221088"/>
            <a:ext cx="25146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upload.wikimedia.org/wikipedia/commons/thumb/9/94/Sanzio_01.jpg/280px-Sanzio_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581128"/>
            <a:ext cx="2668905" cy="206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6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6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0009"/>
            <a:ext cx="9143999" cy="694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260648"/>
            <a:ext cx="6524287" cy="52322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Что называется отношением двух чисел?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2720" y="1124744"/>
            <a:ext cx="6311280" cy="800219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none" rtlCol="0">
            <a:spAutoFit/>
          </a:bodyPr>
          <a:lstStyle/>
          <a:p>
            <a:pPr lvl="0"/>
            <a:r>
              <a:rPr lang="ru-RU" sz="2800" dirty="0" smtClean="0">
                <a:solidFill>
                  <a:schemeClr val="bg1"/>
                </a:solidFill>
              </a:rPr>
              <a:t>Что показывает отношение двух чисел?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276872"/>
            <a:ext cx="4234621" cy="80021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lvl="0"/>
            <a:r>
              <a:rPr lang="uk-UA" sz="2800" dirty="0" err="1" smtClean="0">
                <a:solidFill>
                  <a:schemeClr val="bg1"/>
                </a:solidFill>
              </a:rPr>
              <a:t>Как</a:t>
            </a:r>
            <a:r>
              <a:rPr lang="uk-UA" sz="2800" dirty="0" smtClean="0">
                <a:solidFill>
                  <a:schemeClr val="bg1"/>
                </a:solidFill>
              </a:rPr>
              <a:t> найти </a:t>
            </a:r>
            <a:r>
              <a:rPr lang="uk-UA" sz="2800" dirty="0" err="1" smtClean="0">
                <a:solidFill>
                  <a:schemeClr val="bg1"/>
                </a:solidFill>
              </a:rPr>
              <a:t>дробь</a:t>
            </a:r>
            <a:r>
              <a:rPr lang="uk-UA" sz="2800" dirty="0" smtClean="0">
                <a:solidFill>
                  <a:schemeClr val="bg1"/>
                </a:solidFill>
              </a:rPr>
              <a:t> от числа?</a:t>
            </a:r>
            <a:endParaRPr lang="ru-RU" sz="28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48064" y="3212976"/>
            <a:ext cx="3647665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Что такое пропорция?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4293096"/>
            <a:ext cx="5072222" cy="523220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uk-UA" sz="2800" b="1" dirty="0" err="1" smtClean="0">
                <a:solidFill>
                  <a:schemeClr val="bg1"/>
                </a:solidFill>
              </a:rPr>
              <a:t>Основное</a:t>
            </a:r>
            <a:r>
              <a:rPr lang="uk-UA" sz="2800" b="1" dirty="0" smtClean="0">
                <a:solidFill>
                  <a:schemeClr val="bg1"/>
                </a:solidFill>
              </a:rPr>
              <a:t> </a:t>
            </a:r>
            <a:r>
              <a:rPr lang="uk-UA" sz="2800" b="1" dirty="0" err="1" smtClean="0">
                <a:solidFill>
                  <a:schemeClr val="bg1"/>
                </a:solidFill>
              </a:rPr>
              <a:t>свойство</a:t>
            </a:r>
            <a:r>
              <a:rPr lang="uk-UA" sz="2800" b="1" dirty="0" smtClean="0">
                <a:solidFill>
                  <a:schemeClr val="bg1"/>
                </a:solidFill>
              </a:rPr>
              <a:t> </a:t>
            </a:r>
            <a:r>
              <a:rPr lang="uk-UA" sz="2800" b="1" dirty="0" err="1" smtClean="0">
                <a:solidFill>
                  <a:schemeClr val="bg1"/>
                </a:solidFill>
              </a:rPr>
              <a:t>пропорции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63379" y="5517232"/>
            <a:ext cx="5780621" cy="52322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Как называются члены пропорции?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8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4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2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1008111"/>
          </a:xfrm>
        </p:spPr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Историческая справка: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340768"/>
            <a:ext cx="6408712" cy="3384376"/>
          </a:xfrm>
        </p:spPr>
        <p:txBody>
          <a:bodyPr/>
          <a:lstStyle/>
          <a:p>
            <a:r>
              <a:rPr lang="ru-RU" dirty="0" smtClean="0">
                <a:solidFill>
                  <a:srgbClr val="333300"/>
                </a:solidFill>
              </a:rPr>
              <a:t>Слово пропорция происходит от латинского слова  </a:t>
            </a:r>
            <a:r>
              <a:rPr lang="ru-RU" dirty="0" err="1" smtClean="0">
                <a:solidFill>
                  <a:srgbClr val="333300"/>
                </a:solidFill>
              </a:rPr>
              <a:t>proportion</a:t>
            </a:r>
            <a:r>
              <a:rPr lang="ru-RU" dirty="0" smtClean="0">
                <a:solidFill>
                  <a:srgbClr val="333300"/>
                </a:solidFill>
              </a:rPr>
              <a:t>, означающее вообще соразмерность, выравненность частей (определенное соотношение частей между собой).</a:t>
            </a:r>
            <a:endParaRPr lang="ru-RU" dirty="0"/>
          </a:p>
        </p:txBody>
      </p:sp>
      <p:pic>
        <p:nvPicPr>
          <p:cNvPr id="4" name="Picture 5" descr="145804_html_7d2fc04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437112"/>
            <a:ext cx="3308350" cy="2163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21137"/>
          <a:ext cx="82296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264696">
                <a:tc>
                  <a:txBody>
                    <a:bodyPr/>
                    <a:lstStyle/>
                    <a:p>
                      <a:pPr marL="577850" indent="-577850" eaLnBrk="1" hangingPunct="1">
                        <a:buFontTx/>
                        <a:buNone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1.</a:t>
                      </a:r>
                      <a:r>
                        <a:rPr lang="ru-RU" sz="1800" dirty="0" smtClean="0"/>
                        <a:t>	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Прямой пропорциональной зависимостью называется такая зависимость величин, при которой…</a:t>
                      </a:r>
                    </a:p>
                    <a:p>
                      <a:pPr marL="577850" indent="-577850" eaLnBrk="1" hangingPunct="1"/>
                      <a:endParaRPr lang="ru-RU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577850" indent="-577850" eaLnBrk="1" hangingPunct="1">
                        <a:buFontTx/>
                        <a:buNone/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2.	 Обратной пропорциональной зависимостью называется такая зависимость величин, при которой…</a:t>
                      </a:r>
                    </a:p>
                    <a:p>
                      <a:pPr marL="577850" indent="-577850" eaLnBrk="1" hangingPunct="1"/>
                      <a:endParaRPr lang="ru-RU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577850" indent="-577850" eaLnBrk="1" hangingPunct="1">
                        <a:buFontTx/>
                        <a:buNone/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3.	Чтобы найти неизвестный крайний член пропорции …</a:t>
                      </a:r>
                    </a:p>
                    <a:p>
                      <a:pPr marL="577850" indent="-577850" eaLnBrk="1" hangingPunct="1"/>
                      <a:endParaRPr lang="ru-RU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577850" indent="-577850" eaLnBrk="1" hangingPunct="1">
                        <a:buFontTx/>
                        <a:buAutoNum type="arabicPeriod" startAt="4"/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Средний член пропорции равен …</a:t>
                      </a:r>
                    </a:p>
                    <a:p>
                      <a:pPr marL="577850" indent="-577850" eaLnBrk="1" hangingPunct="1">
                        <a:buFontTx/>
                        <a:buAutoNum type="arabicPeriod" startAt="4"/>
                      </a:pPr>
                      <a:endParaRPr lang="ru-RU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577850" indent="-577850" eaLnBrk="1" hangingPunct="1">
                        <a:buFontTx/>
                        <a:buNone/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5.	Пропорция верна, если…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>
                        <a:buFont typeface="Wingdings" pitchFamily="2" charset="2"/>
                        <a:buNone/>
                      </a:pPr>
                      <a:r>
                        <a:rPr lang="ru-RU" sz="1800" dirty="0" smtClean="0"/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С) …при увеличении одной величины в несколько раз, другая уменьшается во столько же раз. </a:t>
                      </a:r>
                    </a:p>
                    <a:p>
                      <a:pPr eaLnBrk="1" hangingPunct="1">
                        <a:buFont typeface="Wingdings" pitchFamily="2" charset="2"/>
                        <a:buNone/>
                      </a:pPr>
                      <a:endParaRPr lang="ru-RU" sz="1800" dirty="0" smtClean="0">
                        <a:solidFill>
                          <a:schemeClr val="bg1"/>
                        </a:solidFill>
                      </a:endParaRPr>
                    </a:p>
                    <a:p>
                      <a:pPr eaLnBrk="1" hangingPunct="1">
                        <a:buFont typeface="Wingdings" pitchFamily="2" charset="2"/>
                        <a:buNone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 Х)  …произведение крайних членов равно произведению средних членов пропорции.</a:t>
                      </a:r>
                    </a:p>
                    <a:p>
                      <a:pPr eaLnBrk="1" hangingPunct="1">
                        <a:buFont typeface="Wingdings" pitchFamily="2" charset="2"/>
                        <a:buNone/>
                      </a:pPr>
                      <a:endParaRPr lang="ru-RU" sz="1800" dirty="0" smtClean="0">
                        <a:solidFill>
                          <a:schemeClr val="bg1"/>
                        </a:solidFill>
                      </a:endParaRPr>
                    </a:p>
                    <a:p>
                      <a:pPr eaLnBrk="1" hangingPunct="1">
                        <a:buFont typeface="Wingdings" pitchFamily="2" charset="2"/>
                        <a:buNone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А)	…при увеличении одной величины в несколько раз, другая увеличивается на столько же.</a:t>
                      </a:r>
                    </a:p>
                    <a:p>
                      <a:pPr eaLnBrk="1" hangingPunct="1">
                        <a:buFont typeface="Wingdings" pitchFamily="2" charset="2"/>
                        <a:buNone/>
                      </a:pPr>
                      <a:endParaRPr lang="ru-RU" sz="1800" dirty="0" smtClean="0">
                        <a:solidFill>
                          <a:schemeClr val="bg1"/>
                        </a:solidFill>
                      </a:endParaRPr>
                    </a:p>
                    <a:p>
                      <a:pPr eaLnBrk="1" hangingPunct="1">
                        <a:buFont typeface="Wingdings" pitchFamily="2" charset="2"/>
                        <a:buNone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 П) …нужно произведение средних членов пропорции разделить на известный крайний член.</a:t>
                      </a:r>
                    </a:p>
                    <a:p>
                      <a:pPr eaLnBrk="1" hangingPunct="1">
                        <a:buFont typeface="Wingdings" pitchFamily="2" charset="2"/>
                        <a:buNone/>
                      </a:pPr>
                      <a:endParaRPr lang="ru-RU" sz="1800" dirty="0" smtClean="0">
                        <a:solidFill>
                          <a:schemeClr val="bg1"/>
                        </a:solidFill>
                      </a:endParaRPr>
                    </a:p>
                    <a:p>
                      <a:pPr eaLnBrk="1" hangingPunct="1">
                        <a:buFont typeface="Wingdings" pitchFamily="2" charset="2"/>
                        <a:buNone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 У)  …при увеличении одной величины в несколько раз, другая увеличивается во столько же раз.</a:t>
                      </a:r>
                    </a:p>
                    <a:p>
                      <a:pPr eaLnBrk="1" hangingPunct="1">
                        <a:buFont typeface="Wingdings" pitchFamily="2" charset="2"/>
                        <a:buNone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eaLnBrk="1" hangingPunct="1">
                        <a:buFont typeface="Wingdings" pitchFamily="2" charset="2"/>
                        <a:buNone/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</a:rPr>
                        <a:t>Е) …отношению произведения крайних членов к известному среднему.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2276872"/>
            <a:ext cx="6480720" cy="223224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УСПЕХ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33300"/>
                </a:solidFill>
              </a:rPr>
              <a:t/>
            </a:r>
            <a:br>
              <a:rPr lang="ru-RU" b="1" dirty="0" smtClean="0">
                <a:solidFill>
                  <a:srgbClr val="333300"/>
                </a:solidFill>
              </a:rPr>
            </a:br>
            <a:r>
              <a:rPr lang="ru-RU" b="1" dirty="0" smtClean="0">
                <a:solidFill>
                  <a:srgbClr val="333300"/>
                </a:solidFill>
              </a:rPr>
              <a:t/>
            </a:r>
            <a:br>
              <a:rPr lang="ru-RU" b="1" dirty="0" smtClean="0">
                <a:solidFill>
                  <a:srgbClr val="333300"/>
                </a:solidFill>
              </a:rPr>
            </a:br>
            <a:r>
              <a:rPr lang="ru-RU" b="1" dirty="0" smtClean="0">
                <a:solidFill>
                  <a:srgbClr val="333300"/>
                </a:solidFill>
              </a:rPr>
              <a:t/>
            </a:r>
            <a:br>
              <a:rPr lang="ru-RU" b="1" dirty="0" smtClean="0">
                <a:solidFill>
                  <a:srgbClr val="333300"/>
                </a:solidFill>
              </a:rPr>
            </a:br>
            <a:r>
              <a:rPr lang="ru-RU" b="1" dirty="0" smtClean="0">
                <a:solidFill>
                  <a:srgbClr val="333300"/>
                </a:solidFill>
              </a:rPr>
              <a:t/>
            </a:r>
            <a:br>
              <a:rPr lang="ru-RU" b="1" dirty="0" smtClean="0">
                <a:solidFill>
                  <a:srgbClr val="333300"/>
                </a:solidFill>
              </a:rPr>
            </a:br>
            <a:r>
              <a:rPr lang="ru-RU" b="1" dirty="0" smtClean="0">
                <a:solidFill>
                  <a:srgbClr val="333300"/>
                </a:solidFill>
              </a:rPr>
              <a:t/>
            </a:r>
            <a:br>
              <a:rPr lang="ru-RU" b="1" dirty="0" smtClean="0">
                <a:solidFill>
                  <a:srgbClr val="333300"/>
                </a:solidFill>
              </a:rPr>
            </a:br>
            <a:r>
              <a:rPr lang="ru-RU" sz="3600" b="1" dirty="0" smtClean="0">
                <a:solidFill>
                  <a:srgbClr val="333300"/>
                </a:solidFill>
              </a:rPr>
              <a:t>Пифагорейцами было обнаружено; что математические пропорции лежат в основе музыки (отношение длины струны к высоте тона, отношения между интервалами, соотношение звуков в аккордах, дающих гармоническое звучание).</a:t>
            </a:r>
            <a:endParaRPr lang="ru-RU" sz="3600" dirty="0"/>
          </a:p>
        </p:txBody>
      </p:sp>
      <p:pic>
        <p:nvPicPr>
          <p:cNvPr id="3" name="Picture 17" descr="59876542_Pianino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221088"/>
            <a:ext cx="6323012" cy="206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7" descr="CRTN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88913"/>
            <a:ext cx="2233960" cy="2017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1368151"/>
          </a:xfrm>
        </p:spPr>
        <p:txBody>
          <a:bodyPr>
            <a:norm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Comic Sans MS" pitchFamily="66" charset="0"/>
              </a:rPr>
              <a:t>Алгоритм решения задач  на прямую и обратную пропорциональные зависимости: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348880"/>
            <a:ext cx="7560840" cy="4154984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>
            <a:spAutoFit/>
          </a:bodyPr>
          <a:lstStyle/>
          <a:p>
            <a:pPr marL="609600" indent="-609600" algn="ctr"/>
            <a:r>
              <a:rPr lang="ru-RU" sz="2400" b="1" i="1" dirty="0" smtClean="0">
                <a:solidFill>
                  <a:srgbClr val="990000"/>
                </a:solidFill>
                <a:latin typeface="Comic Sans MS" pitchFamily="66" charset="0"/>
              </a:rPr>
              <a:t>1.Неизвестное число обозначается буквой х.</a:t>
            </a:r>
            <a:r>
              <a:rPr lang="ru-RU" sz="2400" b="1" i="1" dirty="0" smtClean="0">
                <a:latin typeface="Comic Sans MS" pitchFamily="66" charset="0"/>
              </a:rPr>
              <a:t> </a:t>
            </a:r>
          </a:p>
          <a:p>
            <a:pPr marL="609600" indent="-609600" algn="ctr"/>
            <a:r>
              <a:rPr lang="ru-RU" sz="2400" b="1" i="1" dirty="0" smtClean="0">
                <a:solidFill>
                  <a:srgbClr val="2AAC2A"/>
                </a:solidFill>
                <a:latin typeface="Comic Sans MS" pitchFamily="66" charset="0"/>
              </a:rPr>
              <a:t>2. Условие записывается в виде таблицы.</a:t>
            </a:r>
            <a:r>
              <a:rPr lang="ru-RU" sz="2400" b="1" i="1" dirty="0" smtClean="0">
                <a:latin typeface="Comic Sans MS" pitchFamily="66" charset="0"/>
              </a:rPr>
              <a:t> </a:t>
            </a:r>
          </a:p>
          <a:p>
            <a:pPr marL="609600" indent="-609600" algn="ctr"/>
            <a:r>
              <a:rPr lang="ru-RU" sz="2400" b="1" i="1" dirty="0" smtClean="0">
                <a:solidFill>
                  <a:srgbClr val="CC3300"/>
                </a:solidFill>
                <a:latin typeface="Comic Sans MS" pitchFamily="66" charset="0"/>
              </a:rPr>
              <a:t>3. Устанавливается вид зависимости между величинами.</a:t>
            </a:r>
            <a:r>
              <a:rPr lang="ru-RU" sz="2400" b="1" i="1" dirty="0" smtClean="0">
                <a:latin typeface="Comic Sans MS" pitchFamily="66" charset="0"/>
              </a:rPr>
              <a:t> </a:t>
            </a:r>
          </a:p>
          <a:p>
            <a:pPr marL="609600" indent="-609600" algn="ctr"/>
            <a:r>
              <a:rPr lang="ru-RU" sz="2400" b="1" i="1" dirty="0" smtClean="0">
                <a:solidFill>
                  <a:srgbClr val="0000FF"/>
                </a:solidFill>
                <a:latin typeface="Comic Sans MS" pitchFamily="66" charset="0"/>
              </a:rPr>
              <a:t>4. Прямо пропорциональная зависимость обозначается одинаково направленными стрелками, а обратно пропорциональная зависимость - противоположно направленными стрелками. </a:t>
            </a:r>
          </a:p>
          <a:p>
            <a:pPr marL="609600" indent="-609600" algn="ctr"/>
            <a:r>
              <a:rPr lang="ru-RU" sz="2400" b="1" i="1" dirty="0" smtClean="0">
                <a:solidFill>
                  <a:srgbClr val="CC3300"/>
                </a:solidFill>
                <a:latin typeface="Comic Sans MS" pitchFamily="66" charset="0"/>
              </a:rPr>
              <a:t>5. Записывается пропорция.</a:t>
            </a:r>
            <a:r>
              <a:rPr lang="ru-RU" sz="2400" b="1" i="1" dirty="0" smtClean="0">
                <a:latin typeface="Comic Sans MS" pitchFamily="66" charset="0"/>
              </a:rPr>
              <a:t> </a:t>
            </a:r>
          </a:p>
          <a:p>
            <a:pPr marL="609600" indent="-609600" algn="ctr"/>
            <a:r>
              <a:rPr lang="ru-RU" sz="2400" b="1" i="1" dirty="0" smtClean="0">
                <a:solidFill>
                  <a:srgbClr val="993300"/>
                </a:solidFill>
                <a:latin typeface="Comic Sans MS" pitchFamily="66" charset="0"/>
              </a:rPr>
              <a:t>6. Находится её неизвестный член.</a:t>
            </a:r>
            <a:r>
              <a:rPr lang="ru-RU" sz="2400" b="1" i="1" dirty="0" smtClean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245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Прямая и обратная пропорциональная зависимости.</vt:lpstr>
      <vt:lpstr>Слайд 4</vt:lpstr>
      <vt:lpstr>Историческая справка: </vt:lpstr>
      <vt:lpstr>Слайд 6</vt:lpstr>
      <vt:lpstr>Слайд 7</vt:lpstr>
      <vt:lpstr>     Пифагорейцами было обнаружено; что математические пропорции лежат в основе музыки (отношение длины струны к высоте тона, отношения между интервалами, соотношение звуков в аккордах, дающих гармоническое звучание).</vt:lpstr>
      <vt:lpstr>Алгоритм решения задач  на прямую и обратную пропорциональные зависимости:</vt:lpstr>
      <vt:lpstr>Пропорция в архитектуре.</vt:lpstr>
      <vt:lpstr>Слайд 11</vt:lpstr>
      <vt:lpstr>Слайд 12</vt:lpstr>
      <vt:lpstr>За 55 киловатт – часов электроэнергии уплатили 2,2 руб. Сколько следует уплатить за 75 киловатт – часов электроэнергии? </vt:lpstr>
      <vt:lpstr>Пропорция в скульптуре.</vt:lpstr>
      <vt:lpstr>Как аукнется, так и откликнется.  Чем выше пень, тем выше тень.  Чем больше народа (в помещении),   тем меньше кислорода.  Чем  дальше в лес, тем больше дров.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вика</dc:creator>
  <cp:lastModifiedBy>вика</cp:lastModifiedBy>
  <cp:revision>30</cp:revision>
  <dcterms:created xsi:type="dcterms:W3CDTF">2012-04-22T10:52:20Z</dcterms:created>
  <dcterms:modified xsi:type="dcterms:W3CDTF">2013-02-05T05:49:20Z</dcterms:modified>
</cp:coreProperties>
</file>