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8" r:id="rId3"/>
    <p:sldId id="259" r:id="rId4"/>
    <p:sldId id="261" r:id="rId5"/>
    <p:sldId id="27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4" r:id="rId18"/>
    <p:sldId id="272" r:id="rId19"/>
    <p:sldId id="276" r:id="rId20"/>
    <p:sldId id="277" r:id="rId21"/>
    <p:sldId id="260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07A"/>
    <a:srgbClr val="FFFF71"/>
    <a:srgbClr val="B64A80"/>
    <a:srgbClr val="8F0B73"/>
    <a:srgbClr val="FFFF99"/>
    <a:srgbClr val="BF3587"/>
    <a:srgbClr val="79296A"/>
    <a:srgbClr val="C24456"/>
    <a:srgbClr val="303FFC"/>
    <a:srgbClr val="C30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FDED7-3081-4729-9FC8-8A966BFFDE2D}" type="datetimeFigureOut">
              <a:rPr lang="ru-RU" smtClean="0"/>
              <a:t>01.12.2016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B80E2-E59F-45E2-BC9A-5A1AF39598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56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80E2-E59F-45E2-BC9A-5A1AF39598D3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B80E2-E59F-45E2-BC9A-5A1AF39598D3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7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7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2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8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FA12-5880-45D3-92CE-8F0259D84499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7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6932" y="1141124"/>
            <a:ext cx="69127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200" dirty="0" smtClean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28000">
                      <a:srgbClr val="2E507A"/>
                    </a:gs>
                    <a:gs pos="42000">
                      <a:srgbClr val="1A8D48"/>
                    </a:gs>
                    <a:gs pos="50000">
                      <a:schemeClr val="accent6">
                        <a:lumMod val="60000"/>
                        <a:lumOff val="40000"/>
                      </a:schemeClr>
                    </a:gs>
                    <a:gs pos="72000">
                      <a:srgbClr val="8F0B73"/>
                    </a:gs>
                    <a:gs pos="83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Сказочная викторина</a:t>
            </a:r>
          </a:p>
          <a:p>
            <a:pPr algn="ctr"/>
            <a:r>
              <a:rPr lang="ru-RU" sz="6000" b="1" cap="all" spc="200" dirty="0" smtClean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28000">
                      <a:srgbClr val="2E507A"/>
                    </a:gs>
                    <a:gs pos="42000">
                      <a:srgbClr val="1A8D48"/>
                    </a:gs>
                    <a:gs pos="50000">
                      <a:schemeClr val="accent6">
                        <a:lumMod val="60000"/>
                        <a:lumOff val="40000"/>
                      </a:schemeClr>
                    </a:gs>
                    <a:gs pos="72000">
                      <a:srgbClr val="8F0B73"/>
                    </a:gs>
                    <a:gs pos="83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«Ваши права» </a:t>
            </a:r>
            <a:endParaRPr lang="ru-RU" sz="6000" b="1" cap="all" spc="200" dirty="0">
              <a:ln w="6350">
                <a:noFill/>
              </a:ln>
              <a:gradFill>
                <a:gsLst>
                  <a:gs pos="17000">
                    <a:srgbClr val="C304C8"/>
                  </a:gs>
                  <a:gs pos="28000">
                    <a:srgbClr val="2E507A"/>
                  </a:gs>
                  <a:gs pos="42000">
                    <a:srgbClr val="1A8D48"/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72000">
                    <a:srgbClr val="8F0B73"/>
                  </a:gs>
                  <a:gs pos="83000">
                    <a:srgbClr val="B64A80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6932" y="4725144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768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О нарушении какого права идет речь на этой иллюстрации?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5633864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Право на неприкосновенность жилища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kladraz.ru/upload/blogs/5831_76f69fad06d6fa1c38d9ad9a31730f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943600" cy="422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5429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33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</a:rPr>
              <a:t>Кто нарушил это право?  </a:t>
            </a:r>
          </a:p>
          <a:p>
            <a:pPr marL="0" indent="0" algn="ctr">
              <a:buNone/>
            </a:pPr>
            <a:r>
              <a:rPr lang="ru-RU" sz="11200" b="1" dirty="0">
                <a:solidFill>
                  <a:srgbClr val="7030A0"/>
                </a:solidFill>
              </a:rPr>
              <a:t>Кто защитил зайца и помог ему восстановить свои права? </a:t>
            </a:r>
            <a:endParaRPr lang="ru-RU" sz="112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4500" dirty="0" smtClean="0"/>
              <a:t/>
            </a:r>
            <a:br>
              <a:rPr lang="ru-RU" sz="4500" dirty="0" smtClean="0"/>
            </a:br>
            <a:endParaRPr lang="ru-RU" sz="4500" dirty="0" smtClean="0"/>
          </a:p>
          <a:p>
            <a:pPr marL="0" indent="0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kladraz.ru/upload/blogs/5831_76f69fad06d6fa1c38d9ad9a31730f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7084"/>
            <a:ext cx="5943600" cy="422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Каким правом воспользовалась лягушка?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помог лягушке воспользоваться этим правом?  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5445224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м на свободное передвижение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kladraz.ru/upload/blogs/5831_f20d24183d7a221e7aed2b9b937857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3923665" cy="538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Кто из героев нарушал права в этой сказке?  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Прав ли Емеля, велев дубинке поколотить офицера?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3817" y="5631516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 равны в своих правах и никто не должен их нарушать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kladraz.ru/upload/blogs/5831_aaf0fcc012254ccbee161755d10d0e7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954395" cy="449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31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31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Каким правом воспользовался </a:t>
            </a:r>
            <a:r>
              <a:rPr lang="ru-RU" dirty="0" err="1" smtClean="0">
                <a:solidFill>
                  <a:srgbClr val="7030A0"/>
                </a:solidFill>
              </a:rPr>
              <a:t>Балда</a:t>
            </a:r>
            <a:r>
              <a:rPr lang="ru-RU" dirty="0" smtClean="0">
                <a:solidFill>
                  <a:srgbClr val="7030A0"/>
                </a:solidFill>
              </a:rPr>
              <a:t>?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5589240"/>
            <a:ext cx="7488832" cy="11114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 на труд  </a:t>
            </a:r>
            <a:endParaRPr lang="ru-RU" sz="4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kladraz.ru/upload/blogs/5831_ca6fc8f6c91eec5205f7554f8900ae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975350" cy="451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На какое право посягнула царица, приказав Чернавке увести царевну в лес?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301208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личную неприкосновенность, жизнь и свободу, право на семью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kladraz.ru/upload/blogs/5831_970643f4cf661ffbbd2547742167d6b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57606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право охранял пес </a:t>
            </a:r>
            <a:r>
              <a:rPr lang="ru-RU" sz="51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Соколко</a:t>
            </a:r>
            <a:r>
              <a:rPr lang="ru-RU" sz="5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когда не пускал старуху в дом?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301208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неприкосновенность жилища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kladraz.ru/upload/blogs/5831_970643f4cf661ffbbd2547742167d6b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57606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257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292080" y="764704"/>
            <a:ext cx="3394720" cy="5361459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Назовите главных героев сказки.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Какие и чьи права нарушены в этой сказке?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5445224"/>
            <a:ext cx="748883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личную неприкосновенность, жизнь и свободу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kladraz.ru/upload/blogs/5831_39fcb6148e39eeb2eb2325d7033545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4032448" cy="471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51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5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</a:t>
            </a:r>
            <a:r>
              <a:rPr lang="ru-RU" sz="59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правом воспользовался купец, отправившись торговать?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301208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свободное передвижение: уезжать и возвращаться на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Родину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846"/>
            <a:ext cx="5487169" cy="4309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51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11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были виноваты ткачиха с поварихой, со сватьей бабой </a:t>
            </a:r>
            <a:r>
              <a:rPr lang="ru-RU" sz="112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Бабарихой</a:t>
            </a:r>
            <a:r>
              <a:rPr lang="ru-RU" sz="11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1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589240"/>
            <a:ext cx="748883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Посягательство на честь и репутацию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7044"/>
            <a:ext cx="5503454" cy="4221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01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6932" y="1141124"/>
            <a:ext cx="691276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3200" b="1" cap="all" spc="200" dirty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28000">
                      <a:srgbClr val="2E507A"/>
                    </a:gs>
                    <a:gs pos="42000">
                      <a:srgbClr val="1A8D48"/>
                    </a:gs>
                    <a:gs pos="50000">
                      <a:schemeClr val="accent6">
                        <a:lumMod val="60000"/>
                        <a:lumOff val="40000"/>
                      </a:schemeClr>
                    </a:gs>
                    <a:gs pos="72000">
                      <a:srgbClr val="8F0B73"/>
                    </a:gs>
                    <a:gs pos="83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«Дети должны жить в мире красоты, игры, сказки, музыки, рисунка, фантазии, творчества». </a:t>
            </a:r>
            <a:endParaRPr lang="ru-RU" sz="3200" b="1" cap="all" spc="200" dirty="0" smtClean="0">
              <a:ln w="6350">
                <a:noFill/>
              </a:ln>
              <a:gradFill>
                <a:gsLst>
                  <a:gs pos="17000">
                    <a:srgbClr val="C304C8"/>
                  </a:gs>
                  <a:gs pos="28000">
                    <a:srgbClr val="2E507A"/>
                  </a:gs>
                  <a:gs pos="42000">
                    <a:srgbClr val="1A8D48"/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72000">
                    <a:srgbClr val="8F0B73"/>
                  </a:gs>
                  <a:gs pos="83000">
                    <a:srgbClr val="B64A80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b="1" cap="all" spc="200" dirty="0" smtClean="0">
              <a:ln w="6350">
                <a:noFill/>
              </a:ln>
              <a:gradFill>
                <a:gsLst>
                  <a:gs pos="17000">
                    <a:srgbClr val="C304C8"/>
                  </a:gs>
                  <a:gs pos="28000">
                    <a:srgbClr val="2E507A"/>
                  </a:gs>
                  <a:gs pos="42000">
                    <a:srgbClr val="1A8D48"/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  <a:gs pos="72000">
                    <a:srgbClr val="8F0B73"/>
                  </a:gs>
                  <a:gs pos="83000">
                    <a:srgbClr val="B64A80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cap="all" spc="200" dirty="0" smtClean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28000">
                      <a:srgbClr val="2E507A"/>
                    </a:gs>
                    <a:gs pos="42000">
                      <a:srgbClr val="1A8D48"/>
                    </a:gs>
                    <a:gs pos="50000">
                      <a:schemeClr val="accent6">
                        <a:lumMod val="60000"/>
                        <a:lumOff val="40000"/>
                      </a:schemeClr>
                    </a:gs>
                    <a:gs pos="72000">
                      <a:srgbClr val="8F0B73"/>
                    </a:gs>
                    <a:gs pos="83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В.А. </a:t>
            </a:r>
            <a:r>
              <a:rPr lang="ru-RU" sz="3200" b="1" cap="all" spc="200" dirty="0">
                <a:ln w="6350">
                  <a:noFill/>
                </a:ln>
                <a:gradFill>
                  <a:gsLst>
                    <a:gs pos="17000">
                      <a:srgbClr val="C304C8"/>
                    </a:gs>
                    <a:gs pos="28000">
                      <a:srgbClr val="2E507A"/>
                    </a:gs>
                    <a:gs pos="42000">
                      <a:srgbClr val="1A8D48"/>
                    </a:gs>
                    <a:gs pos="50000">
                      <a:schemeClr val="accent6">
                        <a:lumMod val="60000"/>
                        <a:lumOff val="40000"/>
                      </a:schemeClr>
                    </a:gs>
                    <a:gs pos="72000">
                      <a:srgbClr val="8F0B73"/>
                    </a:gs>
                    <a:gs pos="83000">
                      <a:srgbClr val="B64A80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Сухомлинский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36932" y="4725144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7267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dirty="0" smtClean="0"/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51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59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</a:t>
            </a:r>
            <a:r>
              <a:rPr lang="ru-RU" sz="14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еще права они нарушили?</a:t>
            </a: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1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1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1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1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5589240"/>
            <a:ext cx="7488832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личную неприкосновенность, жизнь и свободу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7044"/>
            <a:ext cx="5503454" cy="4221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017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7632848" cy="72008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</a:rPr>
              <a:t> </a:t>
            </a:r>
          </a:p>
        </p:txBody>
      </p:sp>
      <p:pic>
        <p:nvPicPr>
          <p:cNvPr id="5" name="Рисунок 4" descr="http://kladraz.ru/upload/blogs/5831_b9a4efface73516f4a734f6f7885565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81828"/>
            <a:ext cx="605815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522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Кондратьева А.А. Сказочная </a:t>
            </a:r>
            <a:r>
              <a:rPr lang="ru-RU" dirty="0"/>
              <a:t>викторина в начальной школе «Ваши права</a:t>
            </a:r>
            <a:r>
              <a:rPr lang="ru-RU" dirty="0" smtClean="0"/>
              <a:t>».</a:t>
            </a:r>
          </a:p>
          <a:p>
            <a:r>
              <a:rPr lang="en-US" dirty="0" smtClean="0"/>
              <a:t>Gostei.ru</a:t>
            </a:r>
            <a:r>
              <a:rPr lang="ru-RU" dirty="0" smtClean="0"/>
              <a:t> </a:t>
            </a:r>
            <a:r>
              <a:rPr lang="en-US" dirty="0" smtClean="0"/>
              <a:t> - </a:t>
            </a:r>
            <a:r>
              <a:rPr lang="ru-RU" dirty="0" smtClean="0"/>
              <a:t>детская </a:t>
            </a:r>
            <a:r>
              <a:rPr lang="ru-RU" smtClean="0"/>
              <a:t>онлайн библиотека.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31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3900" b="1" i="1" dirty="0" smtClean="0">
                <a:solidFill>
                  <a:schemeClr val="accent2">
                    <a:lumMod val="75000"/>
                  </a:schemeClr>
                </a:solidFill>
              </a:rPr>
              <a:t>Что люди могут делать и чего не могут?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3900" b="1" i="1" dirty="0" smtClean="0">
                <a:solidFill>
                  <a:schemeClr val="accent2">
                    <a:lumMod val="75000"/>
                  </a:schemeClr>
                </a:solidFill>
              </a:rPr>
              <a:t>Что они обязаны делать и чего не обязаны? 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sz="3900" b="1" i="1" dirty="0" smtClean="0">
                <a:solidFill>
                  <a:schemeClr val="accent2">
                    <a:lumMod val="75000"/>
                  </a:schemeClr>
                </a:solidFill>
              </a:rPr>
              <a:t> На что он имеют право и на что не имеют?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8680"/>
            <a:ext cx="7632848" cy="72008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eaLnBrk="1" hangingPunct="1">
              <a:defRPr/>
            </a:pPr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вопросы</a:t>
            </a:r>
          </a:p>
        </p:txBody>
      </p:sp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344816" cy="4248471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548680"/>
            <a:ext cx="7632848" cy="72008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eaLnBrk="1" hangingPunct="1">
              <a:defRPr/>
            </a:pPr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Всеобщая декларация прав человека</a:t>
            </a:r>
          </a:p>
        </p:txBody>
      </p:sp>
      <p:pic>
        <p:nvPicPr>
          <p:cNvPr id="4" name="Рисунок 3" descr="http://kladraz.ru/upload/blogs/5831_17448d4562e3ed7083220b62dee3442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763284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344816" cy="424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155063"/>
            <a:ext cx="7632848" cy="72008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>
              <a:defRPr/>
            </a:pPr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Подумай</a:t>
            </a:r>
            <a:r>
              <a:rPr lang="ru-RU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какими по твоему мнению правами должен обладать ребенок?</a:t>
            </a:r>
            <a:endParaRPr lang="ru-RU" sz="4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BF3587"/>
                  </a:gs>
                  <a:gs pos="90000">
                    <a:srgbClr val="79296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31" y="836712"/>
            <a:ext cx="7733302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84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kladraz.ru/upload/blogs/5831_1f7c7245d5e47bf306f7b37fa625deb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5932805" cy="446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953071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из обитателей двора пользовался самым большим авторитетом?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Чьи права были нарушены в этой сказке? 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 </a:t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272771"/>
            <a:ext cx="763284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</a:rPr>
              <a:t>Почему обитатели двора обижали гадкого утенка? 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Должны ли герои сказки иметь равные права независимо от своего происхождения? 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kladraz.ru/upload/blogs/5831_a1a8c4e95f58d7401a2f7af84b6eb3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6632"/>
            <a:ext cx="75608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899592" y="5373216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равны в своих правах и никто не должен их нарушать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Какое право нарушила ведьма в этой сказке?</a:t>
            </a: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5633864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жизнь и свободу, право на владение личным имуществом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kladraz.ru/upload/blogs/5831_1c3d9fdb4b6de1f596fa4845ff64d53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0648"/>
            <a:ext cx="5975350" cy="447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344816" cy="47091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Чьи еще права были нарушены в этой сказке?</a:t>
            </a:r>
          </a:p>
          <a:p>
            <a:pPr marL="0" indent="0"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4518992"/>
            <a:ext cx="76328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</a:rPr>
              <a:t>  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5633864"/>
            <a:ext cx="7488832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Права    на защиту и право на семью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kladraz.ru/upload/blogs/5831_f2f74489520e43e56354eb404c056f11.jpg"/>
          <p:cNvPicPr/>
          <p:nvPr/>
        </p:nvPicPr>
        <p:blipFill rotWithShape="1">
          <a:blip r:embed="rId2" cstate="print"/>
          <a:srcRect b="8834"/>
          <a:stretch/>
        </p:blipFill>
        <p:spPr bwMode="auto">
          <a:xfrm>
            <a:off x="1331640" y="842780"/>
            <a:ext cx="5976664" cy="36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0000"/>
      </a:hlink>
      <a:folHlink>
        <a:srgbClr val="FF9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300</Words>
  <Application>Microsoft Office PowerPoint</Application>
  <PresentationFormat>Экран (4:3)</PresentationFormat>
  <Paragraphs>190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Главные вопросы</vt:lpstr>
      <vt:lpstr>Всеобщая декларация прав человека</vt:lpstr>
      <vt:lpstr> Подумай, какими по твоему мнению правами должен обладать ребенок?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Источники информации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24</cp:revision>
  <dcterms:created xsi:type="dcterms:W3CDTF">2015-02-22T20:56:18Z</dcterms:created>
  <dcterms:modified xsi:type="dcterms:W3CDTF">2016-11-30T23:42:12Z</dcterms:modified>
</cp:coreProperties>
</file>