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257" r:id="rId2"/>
    <p:sldId id="256" r:id="rId3"/>
    <p:sldId id="273" r:id="rId4"/>
    <p:sldId id="274" r:id="rId5"/>
    <p:sldId id="258" r:id="rId6"/>
    <p:sldId id="259" r:id="rId7"/>
    <p:sldId id="261" r:id="rId8"/>
    <p:sldId id="263" r:id="rId9"/>
    <p:sldId id="260" r:id="rId10"/>
    <p:sldId id="264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473" autoAdjust="0"/>
  </p:normalViewPr>
  <p:slideViewPr>
    <p:cSldViewPr>
      <p:cViewPr varScale="1">
        <p:scale>
          <a:sx n="93" d="100"/>
          <a:sy n="93" d="100"/>
        </p:scale>
        <p:origin x="-23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56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9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B246CC-C5BE-4384-83F1-A81E1CC9C55A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A28653-7340-407F-A2F2-813FB9639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7CF101-B371-4749-8DD9-06426C406C25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5617DD-F785-41A7-AD09-0230B3EBA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617DD-F785-41A7-AD09-0230B3EBA8A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672E-9DDD-47C5-B955-99E78370B01F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112C-DD33-4885-9F8C-FD5851DC5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672E-9DDD-47C5-B955-99E78370B01F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112C-DD33-4885-9F8C-FD5851DC5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672E-9DDD-47C5-B955-99E78370B01F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112C-DD33-4885-9F8C-FD5851DC5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672E-9DDD-47C5-B955-99E78370B01F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112C-DD33-4885-9F8C-FD5851DC5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672E-9DDD-47C5-B955-99E78370B01F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112C-DD33-4885-9F8C-FD5851DC5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672E-9DDD-47C5-B955-99E78370B01F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112C-DD33-4885-9F8C-FD5851DC5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672E-9DDD-47C5-B955-99E78370B01F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112C-DD33-4885-9F8C-FD5851DC5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672E-9DDD-47C5-B955-99E78370B01F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112C-DD33-4885-9F8C-FD5851DC5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672E-9DDD-47C5-B955-99E78370B01F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112C-DD33-4885-9F8C-FD5851DC5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672E-9DDD-47C5-B955-99E78370B01F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112C-DD33-4885-9F8C-FD5851DC5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672E-9DDD-47C5-B955-99E78370B01F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112C-DD33-4885-9F8C-FD5851DC5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3672E-9DDD-47C5-B955-99E78370B01F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F112C-DD33-4885-9F8C-FD5851DC5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71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Социо</a:t>
            </a:r>
            <a:r>
              <a:rPr lang="ru-RU" sz="7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– игровые технологии.</a:t>
            </a:r>
          </a:p>
          <a:p>
            <a:pPr algn="ctr">
              <a:buNone/>
            </a:pPr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Педагог: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Китаева Л.А.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логопедическая группа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2411760" y="332656"/>
            <a:ext cx="4071966" cy="1214446"/>
          </a:xfrm>
          <a:prstGeom prst="flowChartAlternateProcess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5.Наличие интеграции всех видов деятельности.</a:t>
            </a:r>
            <a:endParaRPr lang="ru-RU" sz="2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1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43892" y="2656260"/>
            <a:ext cx="4038600" cy="22717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102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772816"/>
            <a:ext cx="4038600" cy="22717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4265712"/>
            <a:ext cx="4392488" cy="24707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Ожидаемые результаты применения 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социо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– игровой технологии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500" dirty="0" smtClean="0">
                <a:latin typeface="Arial" pitchFamily="34" charset="0"/>
                <a:cs typeface="Arial" pitchFamily="34" charset="0"/>
              </a:rPr>
              <a:t>Дети слушают и слышат друг друга, договариваются, приходят к согласию;</a:t>
            </a:r>
          </a:p>
          <a:p>
            <a:pPr algn="just">
              <a:buNone/>
            </a:pPr>
            <a:r>
              <a:rPr lang="ru-RU" sz="3500" dirty="0" smtClean="0">
                <a:latin typeface="Arial" pitchFamily="34" charset="0"/>
                <a:cs typeface="Arial" pitchFamily="34" charset="0"/>
              </a:rPr>
              <a:t>- У детей развито речевое взаимодействие;</a:t>
            </a:r>
          </a:p>
          <a:p>
            <a:pPr algn="just">
              <a:buNone/>
            </a:pPr>
            <a:r>
              <a:rPr lang="ru-RU" sz="3500" dirty="0" smtClean="0">
                <a:latin typeface="Arial" pitchFamily="34" charset="0"/>
                <a:cs typeface="Arial" pitchFamily="34" charset="0"/>
              </a:rPr>
              <a:t>- Сформировано позитивное отношение к окружающему миру, другим людям, самому себе, к сверстникам;</a:t>
            </a:r>
          </a:p>
          <a:p>
            <a:pPr algn="just">
              <a:buNone/>
            </a:pPr>
            <a:r>
              <a:rPr lang="ru-RU" sz="3500" dirty="0" smtClean="0">
                <a:latin typeface="Arial" pitchFamily="34" charset="0"/>
                <a:cs typeface="Arial" pitchFamily="34" charset="0"/>
              </a:rPr>
              <a:t>- Дети умеют отстаивать свою позицию, разумно, доброжелательно возражать взрослым;</a:t>
            </a:r>
          </a:p>
          <a:p>
            <a:pPr algn="just">
              <a:buNone/>
            </a:pPr>
            <a:r>
              <a:rPr lang="ru-RU" sz="3500" dirty="0" smtClean="0">
                <a:latin typeface="Arial" pitchFamily="34" charset="0"/>
                <a:cs typeface="Arial" pitchFamily="34" charset="0"/>
              </a:rPr>
              <a:t>- У детей нет чувства страха за ошиб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ку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500174"/>
            <a:ext cx="4214842" cy="41386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u="sng" dirty="0" smtClean="0">
                <a:solidFill>
                  <a:schemeClr val="tx1"/>
                </a:solidFill>
              </a:rPr>
              <a:t>Девиз:</a:t>
            </a:r>
            <a:r>
              <a:rPr lang="ru-RU" dirty="0" smtClean="0">
                <a:solidFill>
                  <a:schemeClr val="tx1"/>
                </a:solidFill>
              </a:rPr>
              <a:t> Налаживай ситуации, когда их участникам хочется доверять друг другу и своему опыту, в результате чего происходит эффект добровольного обучения, тренировки и </a:t>
            </a:r>
            <a:r>
              <a:rPr lang="ru-RU" dirty="0" err="1" smtClean="0">
                <a:solidFill>
                  <a:schemeClr val="tx1"/>
                </a:solidFill>
              </a:rPr>
              <a:t>научения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57166"/>
            <a:ext cx="89641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Социо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игровые технологии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images.myshared.ru/18/1259002/slide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357298"/>
            <a:ext cx="450059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Развитие социальных качеств личности, формирование коммуникативной культуры детей через использование игр различной направленности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Классификация игр </a:t>
            </a:r>
            <a:r>
              <a:rPr lang="ru-RU" dirty="0" err="1" smtClean="0"/>
              <a:t>социо-игровой</a:t>
            </a:r>
            <a:r>
              <a:rPr lang="ru-RU" dirty="0" smtClean="0"/>
              <a:t> технологии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Игры для рабочего настроя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Игры-разминки (разрядки)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Игры </a:t>
                      </a:r>
                      <a:r>
                        <a:rPr lang="ru-RU" sz="1800" b="1" kern="1200" dirty="0" err="1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социо-игрового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приобщения к делу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Игры творческого самоутверждения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Игры вольные (на воле)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главные задача игр – пробудить интерес детей друг к другу, поставить участников игры в какие-то зависимости друг от друга, обеспечивающие общее повышение мобилизации внимания и тела.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принцип всеобщей доступности, элемент соревнования смешного, несерьезного выигрыша; дадут детям возможность размяться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могут использоваться в процессе усвоения или закрепления учебного материала; если дети учатся что-то различать, запоминать, систематизировать и т.п., то они научатся этому в процессе выполнения игровых заданий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при их выполнении учитывается художественно-исполнительский результат действия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игры, выполнение которых требует простора и свободы передвижения, т.е. их не всегда можно выполнять в комнате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2143108" y="2857496"/>
          <a:ext cx="4357718" cy="1143008"/>
        </p:xfrm>
        <a:graphic>
          <a:graphicData uri="http://schemas.openxmlformats.org/drawingml/2006/table">
            <a:tbl>
              <a:tblPr/>
              <a:tblGrid>
                <a:gridCol w="4357718"/>
              </a:tblGrid>
              <a:tr h="1143008">
                <a:tc>
                  <a:txBody>
                    <a:bodyPr/>
                    <a:lstStyle/>
                    <a:p>
                      <a:pPr algn="ctr"/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Задачи </a:t>
                      </a:r>
                      <a:r>
                        <a:rPr lang="ru-RU" sz="28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социо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игровой технологии.</a:t>
                      </a:r>
                      <a:endParaRPr lang="ru-RU" sz="2800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gradFill>
                      <a:gsLst>
                        <a:gs pos="0">
                          <a:srgbClr val="DDEBCF"/>
                        </a:gs>
                        <a:gs pos="50000">
                          <a:srgbClr val="9CB86E"/>
                        </a:gs>
                        <a:gs pos="100000">
                          <a:srgbClr val="156B13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3" name="Блок-схема: процесс 2"/>
          <p:cNvSpPr/>
          <p:nvPr/>
        </p:nvSpPr>
        <p:spPr>
          <a:xfrm>
            <a:off x="683568" y="188640"/>
            <a:ext cx="3571900" cy="1928802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Создавать условия для развития личностных качеств и способностей всех субъектов открытого образовательного пространства.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6500826" y="285728"/>
            <a:ext cx="2500330" cy="2357454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Коррекция импульсивного, демонстративного, протестного, агрессивного поведения.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285720" y="4857760"/>
            <a:ext cx="3571900" cy="1714512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умения и навыки дружеского, коммуникативного взаимодействия.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5214942" y="4857760"/>
            <a:ext cx="3714776" cy="1785950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навыки полноценного межличностного общения, помогающие ребенку понять самого себя.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трелка вправо 26"/>
          <p:cNvSpPr/>
          <p:nvPr/>
        </p:nvSpPr>
        <p:spPr>
          <a:xfrm rot="19853288">
            <a:off x="6553898" y="2813270"/>
            <a:ext cx="810506" cy="428628"/>
          </a:xfrm>
          <a:prstGeom prst="rightArrow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 rot="16200000">
            <a:off x="2265179" y="2207429"/>
            <a:ext cx="581194" cy="576064"/>
          </a:xfrm>
          <a:prstGeom prst="rightArrow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 rot="3872764">
            <a:off x="5423884" y="4264667"/>
            <a:ext cx="697574" cy="428628"/>
          </a:xfrm>
          <a:prstGeom prst="rightArrow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 rot="8130281">
            <a:off x="2549695" y="4176764"/>
            <a:ext cx="837417" cy="535784"/>
          </a:xfrm>
          <a:prstGeom prst="rightArrow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928926" y="2285992"/>
            <a:ext cx="2939218" cy="2286016"/>
          </a:xfrm>
          <a:prstGeom prst="ellipse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Формы организации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23528" y="188640"/>
            <a:ext cx="3000396" cy="207170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Коллективные дела, работа в малых  группах.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95536" y="4581128"/>
            <a:ext cx="3000396" cy="200026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Приемы социально направленные на создание ситуаций успеха и комфортности.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868144" y="4653136"/>
            <a:ext cx="3000396" cy="200026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 проблемных ситуаций с элементами самооценки.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012160" y="332656"/>
            <a:ext cx="2699792" cy="208823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 с правилами, игры-соревнования, игры-драматизации сюжетно-ролевые и режиссерские игры.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Правила и условия организации игры 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3851920" y="2852936"/>
            <a:ext cx="4038600" cy="36003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244280" cy="4525963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1.Использование  </a:t>
            </a:r>
          </a:p>
          <a:p>
            <a:pPr>
              <a:buNone/>
            </a:pPr>
            <a:r>
              <a:rPr lang="ru-RU" sz="3200" b="1" i="1" dirty="0" smtClean="0">
                <a:latin typeface="Arial" pitchFamily="34" charset="0"/>
                <a:cs typeface="Arial" pitchFamily="34" charset="0"/>
              </a:rPr>
              <a:t>    работы малыми  группами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альтернативный процесс 2"/>
          <p:cNvSpPr/>
          <p:nvPr/>
        </p:nvSpPr>
        <p:spPr>
          <a:xfrm>
            <a:off x="357158" y="357166"/>
            <a:ext cx="3000396" cy="857256"/>
          </a:xfrm>
          <a:prstGeom prst="flowChartAlternateProcess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« Смена лидерства».</a:t>
            </a:r>
            <a:endParaRPr lang="ru-RU" sz="2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4071934" y="714356"/>
            <a:ext cx="4143404" cy="1571636"/>
          </a:xfrm>
          <a:prstGeom prst="flowChartAlternateProcess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i="1" dirty="0" smtClean="0">
              <a:solidFill>
                <a:schemeClr val="tx1"/>
              </a:solidFill>
            </a:endParaRPr>
          </a:p>
          <a:p>
            <a:pPr algn="ctr"/>
            <a:endParaRPr lang="ru-RU" sz="2800" b="1" i="1" dirty="0" smtClean="0">
              <a:solidFill>
                <a:schemeClr val="tx1"/>
              </a:solidFill>
            </a:endParaRPr>
          </a:p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3.Обучение сочетается с двигательной активностью.</a:t>
            </a:r>
          </a:p>
          <a:p>
            <a:pPr algn="ctr"/>
            <a:r>
              <a:rPr lang="ru-RU" sz="2800" b="1" i="1" dirty="0" smtClean="0">
                <a:solidFill>
                  <a:schemeClr val="tx1"/>
                </a:solidFill>
              </a:rPr>
              <a:t> </a:t>
            </a:r>
            <a:r>
              <a:rPr lang="ru-RU" sz="2800" b="1" i="1" dirty="0" smtClean="0"/>
              <a:t>  </a:t>
            </a:r>
            <a:r>
              <a:rPr lang="ru-RU" sz="2800" dirty="0" smtClean="0"/>
              <a:t>                           </a:t>
            </a:r>
            <a:endParaRPr lang="ru-RU" sz="2800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467544" y="2132856"/>
            <a:ext cx="3142501" cy="176765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488756" y="3448348"/>
            <a:ext cx="4038600" cy="22717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2969600" y="3519232"/>
            <a:ext cx="3924880" cy="23042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285720" y="357166"/>
            <a:ext cx="7858180" cy="612648"/>
          </a:xfrm>
          <a:prstGeom prst="flowChartAlternateProcess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Смена темпа и ритма.</a:t>
            </a:r>
            <a:endParaRPr lang="ru-RU" sz="2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86776" y="714356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</a:t>
            </a:r>
            <a:endParaRPr lang="ru-RU" dirty="0"/>
          </a:p>
        </p:txBody>
      </p:sp>
      <p:pic>
        <p:nvPicPr>
          <p:cNvPr id="9222" name="Picture 6" descr="http://www.newdesignfile.com/postpic/2012/04/sand-clock-hourglass_1554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2357430"/>
            <a:ext cx="1575626" cy="35639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199529" y="2401887"/>
            <a:ext cx="3816424" cy="29903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636912"/>
            <a:ext cx="3456384" cy="28803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921</TotalTime>
  <Words>379</Words>
  <Application>Microsoft Office PowerPoint</Application>
  <PresentationFormat>Экран (4:3)</PresentationFormat>
  <Paragraphs>49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Цель  </vt:lpstr>
      <vt:lpstr>Классификация игр социо-игровой технологии</vt:lpstr>
      <vt:lpstr>Слайд 5</vt:lpstr>
      <vt:lpstr>Слайд 6</vt:lpstr>
      <vt:lpstr>Правила и условия организации игры </vt:lpstr>
      <vt:lpstr>Слайд 8</vt:lpstr>
      <vt:lpstr>Слайд 9</vt:lpstr>
      <vt:lpstr>Слайд 10</vt:lpstr>
      <vt:lpstr>Ожидаемые результаты применения  социо – игровой технологии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Социо- игровые технологии</dc:title>
  <dc:creator>user</dc:creator>
  <cp:lastModifiedBy>User</cp:lastModifiedBy>
  <cp:revision>107</cp:revision>
  <dcterms:created xsi:type="dcterms:W3CDTF">2014-01-15T11:57:10Z</dcterms:created>
  <dcterms:modified xsi:type="dcterms:W3CDTF">2018-01-27T14:33:21Z</dcterms:modified>
</cp:coreProperties>
</file>