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DA27B-0580-4BB3-A4F5-81DB85EB6788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1DAEC-EB9A-4D4B-BC75-4C3A2E3B9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57B43E-7BE2-447E-B685-6A4DB18A7957}" type="datetimeFigureOut">
              <a:rPr lang="en-US" smtClean="0"/>
              <a:pPr/>
              <a:t>5/29/2017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009768C-7B1E-414D-AB0A-0BDA1B91C4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81001"/>
            <a:ext cx="9144000" cy="2590800"/>
          </a:xfrm>
        </p:spPr>
        <p:txBody>
          <a:bodyPr>
            <a:noAutofit/>
          </a:bodyPr>
          <a:lstStyle/>
          <a:p>
            <a:pPr algn="ctr"/>
            <a:r>
              <a:rPr lang="kk-KZ" sz="4800" b="1" i="1" dirty="0" smtClean="0">
                <a:latin typeface="Times New Roman" pitchFamily="18" charset="0"/>
                <a:cs typeface="Times New Roman" pitchFamily="18" charset="0"/>
              </a:rPr>
              <a:t>Тұлғаның қорғаныс механизімі</a:t>
            </a:r>
            <a:endParaRPr lang="en-US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static.smartafisha.ru/ow_userfiles/plugins/uheader/cover-26690-572a58eeceec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133600"/>
            <a:ext cx="8763000" cy="4191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371600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kk-KZ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ұрақ- жауап</a:t>
            </a:r>
            <a:r>
              <a:rPr lang="en-US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Тапсырмалар</a:t>
            </a:r>
            <a:endParaRPr lang="en-US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Тұлғаның қорғаныс механизімін ең алғаш зерттеген кім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kk-KZ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Зигмунд Фрейд</a:t>
            </a:r>
          </a:p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Қорғаныс механизмдерінің </a:t>
            </a:r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негізгі он түрін </a:t>
            </a:r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ата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2400" b="1" i="1" dirty="0" smtClean="0">
                <a:latin typeface="Times New Roman" pitchFamily="18" charset="0"/>
                <a:cs typeface="Times New Roman" pitchFamily="18" charset="0"/>
              </a:rPr>
              <a:t>Шығарып тастау,терістеу,келіспеу,рационализация,реактивті білім,проэтция,изолеция,регрессия,сублимация,аустыру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Реактивт</a:t>
            </a:r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і білім дегеніміз не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?</a:t>
            </a:r>
          </a:p>
          <a:p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Реактивті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өзінің көргеніне қарсы қоятын жүріс тұрыс,іс әрекетінің бір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бірімен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сәйкеспеуі.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3.amazonaws.com/thumbnails.illustrationsource.com/huge.16.831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2954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Назар аударғандарыңызға рахмет!</a:t>
            </a:r>
            <a:endParaRPr lang="en-US" sz="8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39200" cy="5638800"/>
          </a:xfrm>
        </p:spPr>
        <p:txBody>
          <a:bodyPr>
            <a:normAutofit/>
          </a:bodyPr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Тұлғаның қалыпты табиғи болмысына тән нәрсе ол,арқылы адам қимыл әрекеттерінде кезектік ауытқуларды күні бұрын сезіп,олардың алдын алып отырады.</a:t>
            </a: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Ең алғаш </a:t>
            </a:r>
            <a:r>
              <a:rPr lang="kk-KZ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Тұлғаның қорғаныс механизімін зерттеген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Австрия психиятры - </a:t>
            </a:r>
            <a:r>
              <a:rPr lang="kk-KZ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Зигмунд Фрейд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негізгі түрін атап өтті.</a:t>
            </a:r>
            <a:endParaRPr lang="kk-KZ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factumira.com/uploadimage/images/Psyhology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81400"/>
            <a:ext cx="8191500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990600"/>
          </a:xfrm>
        </p:spPr>
        <p:txBody>
          <a:bodyPr>
            <a:noAutofit/>
          </a:bodyPr>
          <a:lstStyle/>
          <a:p>
            <a:pPr algn="ctr"/>
            <a:r>
              <a:rPr lang="kk-KZ" sz="6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Негізгі түрлері</a:t>
            </a:r>
            <a:endParaRPr lang="en-US" sz="6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1371600"/>
            <a:ext cx="4495800" cy="5105400"/>
          </a:xfrm>
        </p:spPr>
        <p:txBody>
          <a:bodyPr>
            <a:noAutofit/>
          </a:bodyPr>
          <a:lstStyle/>
          <a:p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Бірінші </a:t>
            </a:r>
            <a:r>
              <a:rPr lang="kk-KZ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Шығарып тастау.</a:t>
            </a:r>
          </a:p>
          <a:p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Екінші - </a:t>
            </a:r>
            <a:r>
              <a:rPr lang="kk-KZ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Терістеу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kk-KZ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Үшінші - </a:t>
            </a:r>
            <a:r>
              <a:rPr lang="kk-KZ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Келіспеу.</a:t>
            </a:r>
          </a:p>
          <a:p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Төртінші - </a:t>
            </a:r>
            <a:r>
              <a:rPr lang="kk-KZ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Рационализация</a:t>
            </a:r>
          </a:p>
          <a:p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Бесінші - </a:t>
            </a:r>
            <a:r>
              <a:rPr lang="kk-KZ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Реактивті білім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267200" y="1371600"/>
            <a:ext cx="5181600" cy="5334000"/>
          </a:xfrm>
        </p:spPr>
        <p:txBody>
          <a:bodyPr>
            <a:noAutofit/>
          </a:bodyPr>
          <a:lstStyle/>
          <a:p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Алтыншы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Проэтция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Жетінші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Изалетция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Сегізінші –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Регрессия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Тоғызыншы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Сублимация.</a:t>
            </a:r>
          </a:p>
          <a:p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b="1" i="1" dirty="0" smtClean="0">
                <a:latin typeface="Times New Roman" pitchFamily="18" charset="0"/>
                <a:cs typeface="Times New Roman" pitchFamily="18" charset="0"/>
              </a:rPr>
              <a:t>Оныншы – </a:t>
            </a:r>
            <a:r>
              <a:rPr lang="kk-KZ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Ауыстыру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ертикальный свиток 7"/>
          <p:cNvSpPr/>
          <p:nvPr/>
        </p:nvSpPr>
        <p:spPr>
          <a:xfrm>
            <a:off x="0" y="609600"/>
            <a:ext cx="4876800" cy="5562600"/>
          </a:xfrm>
          <a:prstGeom prst="verticalScrol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1219200"/>
            <a:ext cx="3276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Шығарып тастау –</a:t>
            </a:r>
            <a:r>
              <a:rPr lang="kk-KZ" sz="2400" b="1" i="1" dirty="0" smtClean="0">
                <a:latin typeface="Times New Roman" pitchFamily="18" charset="0"/>
                <a:cs typeface="Times New Roman" pitchFamily="18" charset="0"/>
              </a:rPr>
              <a:t>санадан күшеюді тудыратынсезімдерді,ойларды ,әрекеттерді шығарып тастау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kk-KZ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Терістеу-</a:t>
            </a:r>
            <a:r>
              <a:rPr lang="kk-KZ" sz="2400" b="1" i="1" dirty="0" smtClean="0">
                <a:latin typeface="Times New Roman" pitchFamily="18" charset="0"/>
                <a:cs typeface="Times New Roman" pitchFamily="18" charset="0"/>
              </a:rPr>
              <a:t>адамда жағымсыз жағдай туындағанда оны мойындамай бас тарту теріске шығару механизіміне жатады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4343400" y="2667000"/>
            <a:ext cx="1219200" cy="838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8" name="Picture 2" descr="https://smogendrr.ru/uploads/psychologsite/psihologija_lichno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685800"/>
            <a:ext cx="3505200" cy="54864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228600" y="0"/>
            <a:ext cx="8382000" cy="3886200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609600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Келіспеу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–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Бұл тұлғаға ұнамсыз жағдайларды шын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өмірге тән деп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қабылдау.Бұл жағдайда адам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ұнамды көріністерді әдейі есінен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шығарып,оларды ойдан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шығарылғанмен ауыстыру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Рационализация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келісімді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ойлар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әрекеттерге ұнамды себептер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түсініктер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табу.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ribalych.ru/wp-content/uploads/2015/03/70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0"/>
            <a:ext cx="4419600" cy="2133600"/>
          </a:xfrm>
          <a:prstGeom prst="rect">
            <a:avLst/>
          </a:prstGeom>
          <a:noFill/>
        </p:spPr>
      </p:pic>
      <p:pic>
        <p:nvPicPr>
          <p:cNvPr id="20484" name="Picture 4" descr="http://tvoypsiholog.ru/_pu/13/43625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572000"/>
            <a:ext cx="3886200" cy="2133600"/>
          </a:xfrm>
          <a:prstGeom prst="rect">
            <a:avLst/>
          </a:prstGeom>
          <a:noFill/>
        </p:spPr>
      </p:pic>
      <p:sp>
        <p:nvSpPr>
          <p:cNvPr id="9" name="Двойная стрелка вверх/вниз 8"/>
          <p:cNvSpPr/>
          <p:nvPr/>
        </p:nvSpPr>
        <p:spPr>
          <a:xfrm>
            <a:off x="1676400" y="3657600"/>
            <a:ext cx="381000" cy="762000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Двойная стрелка вверх/вниз 9"/>
          <p:cNvSpPr/>
          <p:nvPr/>
        </p:nvSpPr>
        <p:spPr>
          <a:xfrm>
            <a:off x="6324600" y="3581400"/>
            <a:ext cx="381000" cy="838200"/>
          </a:xfrm>
          <a:prstGeom prst="up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685800" y="0"/>
            <a:ext cx="7696200" cy="4114800"/>
          </a:xfrm>
          <a:prstGeom prst="flowChartPunchedTap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838200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Реактивті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өзінің көргеніне қарсы қоятын жүріс тұрыс,іс әрекетінің бір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бірімен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сәйкеспеуі.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Проэтция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өз сезімдерін,тілектерін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сана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астында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басқа адамға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беру.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Бұл өз кемшіліктерін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басқаларға ауыстыруға мүмкіндік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беру.</a:t>
            </a: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artilludesign.com/assets/images/HP_Auftritt_EYECATCHER_V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953000"/>
            <a:ext cx="3886200" cy="1600200"/>
          </a:xfrm>
          <a:prstGeom prst="rect">
            <a:avLst/>
          </a:prstGeom>
          <a:noFill/>
        </p:spPr>
      </p:pic>
      <p:pic>
        <p:nvPicPr>
          <p:cNvPr id="21508" name="Picture 4" descr="https://im0-tub-kz.yandex.net/i?id=7a0c5c28320e2a1c2d4c1239b6f0b8a8&amp;n=33&amp;h=215&amp;w=3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953000"/>
            <a:ext cx="3962400" cy="1666876"/>
          </a:xfrm>
          <a:prstGeom prst="rect">
            <a:avLst/>
          </a:prstGeom>
          <a:noFill/>
        </p:spPr>
      </p:pic>
      <p:cxnSp>
        <p:nvCxnSpPr>
          <p:cNvPr id="10" name="Соединительная линия уступом 9"/>
          <p:cNvCxnSpPr/>
          <p:nvPr/>
        </p:nvCxnSpPr>
        <p:spPr>
          <a:xfrm rot="16200000" flipH="1">
            <a:off x="5334000" y="3810000"/>
            <a:ext cx="990600" cy="6858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/>
          <p:nvPr/>
        </p:nvCxnSpPr>
        <p:spPr>
          <a:xfrm rot="5400000">
            <a:off x="1905000" y="4267200"/>
            <a:ext cx="609600" cy="4572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609600" y="457200"/>
            <a:ext cx="8153400" cy="3733800"/>
          </a:xfrm>
          <a:prstGeom prst="fra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143000"/>
            <a:ext cx="7010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8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Изоляция </a:t>
            </a:r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- бұл жан қайғысын туғызатын психазақымдану ситуациясын алыстату,бәрі басқа адамда болып жатқандай болып көрінеді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Регрессия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үрейді азайту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үшін жүріс -тұрыс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пен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ойлаудың жабық деңгейі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im0-tub-kz.yandex.net/i?id=b3ec237de3a757d940bf16c4eb889037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419600"/>
            <a:ext cx="7010400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Лента лицом вверх 5"/>
          <p:cNvSpPr/>
          <p:nvPr/>
        </p:nvSpPr>
        <p:spPr>
          <a:xfrm>
            <a:off x="0" y="228600"/>
            <a:ext cx="9144000" cy="2667000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4600" y="457200"/>
            <a:ext cx="4267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Сублимация</a:t>
            </a:r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- бұл қоғам мен жеке адамға келісімді әрекеттер жасау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lv.sfs.gov.ua/data/material/000/126/181241/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733800"/>
            <a:ext cx="7772400" cy="2876550"/>
          </a:xfrm>
          <a:prstGeom prst="rect">
            <a:avLst/>
          </a:prstGeom>
          <a:noFill/>
        </p:spPr>
      </p:pic>
      <p:sp>
        <p:nvSpPr>
          <p:cNvPr id="10" name="Двойная стрелка вверх/вниз 9"/>
          <p:cNvSpPr/>
          <p:nvPr/>
        </p:nvSpPr>
        <p:spPr>
          <a:xfrm>
            <a:off x="4343400" y="2667000"/>
            <a:ext cx="609600" cy="914400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верх 3"/>
          <p:cNvSpPr/>
          <p:nvPr/>
        </p:nvSpPr>
        <p:spPr>
          <a:xfrm>
            <a:off x="0" y="381000"/>
            <a:ext cx="9144000" cy="2971800"/>
          </a:xfrm>
          <a:prstGeom prst="ribbon2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4600" y="457200"/>
            <a:ext cx="4191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Ауыстыру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соқыр сезім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қауіпті обьектіден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қауіпсіз обьектіге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ауыстыру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i.ytimg.com/vi/sczisQxdH_k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191000"/>
            <a:ext cx="7620000" cy="2438400"/>
          </a:xfrm>
          <a:prstGeom prst="rect">
            <a:avLst/>
          </a:prstGeom>
          <a:noFill/>
        </p:spPr>
      </p:pic>
      <p:sp>
        <p:nvSpPr>
          <p:cNvPr id="7" name="Двойная стрелка вверх/вниз 6"/>
          <p:cNvSpPr/>
          <p:nvPr/>
        </p:nvSpPr>
        <p:spPr>
          <a:xfrm>
            <a:off x="4495800" y="3124200"/>
            <a:ext cx="533400" cy="838200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168</TotalTime>
  <Words>272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Тұлғаның қорғаныс механизімі</vt:lpstr>
      <vt:lpstr>Презентация PowerPoint</vt:lpstr>
      <vt:lpstr>Негізгі түрлері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Сұрақ- жауап Тапсырмалар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Тұлғаның қорғаныс механизімі</dc:title>
  <dc:creator>lenovo</dc:creator>
  <cp:lastModifiedBy>Пользователь</cp:lastModifiedBy>
  <cp:revision>20</cp:revision>
  <dcterms:created xsi:type="dcterms:W3CDTF">2017-04-25T11:52:36Z</dcterms:created>
  <dcterms:modified xsi:type="dcterms:W3CDTF">2017-05-29T05:25:56Z</dcterms:modified>
</cp:coreProperties>
</file>