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klass39.ru/wp-content/uploads/2015/03/rech127.jpg?b8479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klass39.ru/wp-content/uploads/2015/03/rech125.jpg?b8479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klass39.ru/wp-content/uploads/2015/03/rech100.jpg?b8479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lass39.ru/wp-content/uploads/2015/03/rech128.jpg?b8479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klass39.ru/wp-content/uploads/2015/03/rech126.jpg?b8479a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klass39.ru/wp-content/uploads/2015/03/rech124.jpg?b8479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Добрый день! 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Здоровья всем, радости, хорошего настроения!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5214950"/>
            <a:ext cx="8258204" cy="9112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avatars.mds.yandex.net/get-pdb/27625/a978daa3-a362-4401-a6b9-11ee376698a6/ori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572008"/>
            <a:ext cx="2714644" cy="20359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8352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35829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 я – </a:t>
            </a:r>
            <a:r>
              <a:rPr lang="ru-RU" sz="3200" b="1" dirty="0" smtClean="0">
                <a:solidFill>
                  <a:srgbClr val="FF0000"/>
                </a:solidFill>
              </a:rPr>
              <a:t>творительный падеж</a:t>
            </a:r>
            <a:r>
              <a:rPr lang="ru-RU" sz="3200" b="1" dirty="0" smtClean="0"/>
              <a:t>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Исполнен всяческих надежд.</a:t>
            </a:r>
            <a:br>
              <a:rPr lang="ru-RU" sz="3200" dirty="0" smtClean="0"/>
            </a:br>
            <a:r>
              <a:rPr lang="ru-RU" sz="3200" u="sng" dirty="0" smtClean="0"/>
              <a:t>Любуюсь! </a:t>
            </a:r>
            <a:r>
              <a:rPr lang="ru-RU" sz="3200" dirty="0" smtClean="0"/>
              <a:t>– </a:t>
            </a:r>
            <a:r>
              <a:rPr lang="ru-RU" sz="3200" b="1" dirty="0" smtClean="0">
                <a:solidFill>
                  <a:srgbClr val="FF0000"/>
                </a:solidFill>
              </a:rPr>
              <a:t>Чем?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u="sng" dirty="0" smtClean="0"/>
              <a:t>Творите!</a:t>
            </a:r>
            <a:r>
              <a:rPr lang="ru-RU" sz="3200" dirty="0" smtClean="0"/>
              <a:t> – </a:t>
            </a:r>
            <a:r>
              <a:rPr lang="ru-RU" sz="3200" b="1" dirty="0" smtClean="0">
                <a:solidFill>
                  <a:srgbClr val="FF0000"/>
                </a:solidFill>
              </a:rPr>
              <a:t>С кем?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Я подскажу вам – нет проблем!</a:t>
            </a:r>
            <a:br>
              <a:rPr lang="ru-RU" sz="3200" dirty="0" smtClean="0"/>
            </a:br>
            <a:r>
              <a:rPr lang="ru-RU" sz="3200" dirty="0" smtClean="0"/>
              <a:t>Предлогам </a:t>
            </a:r>
            <a:r>
              <a:rPr lang="ru-RU" sz="3200" b="1" dirty="0" smtClean="0"/>
              <a:t>перед, под </a:t>
            </a:r>
            <a:r>
              <a:rPr lang="ru-RU" sz="3200" dirty="0" smtClean="0"/>
              <a:t>и </a:t>
            </a:r>
            <a:r>
              <a:rPr lang="ru-RU" sz="3200" b="1" dirty="0" smtClean="0"/>
              <a:t>над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любой момент я очень рад</a:t>
            </a:r>
            <a:endParaRPr lang="ru-RU" sz="3200" dirty="0"/>
          </a:p>
        </p:txBody>
      </p:sp>
      <p:pic>
        <p:nvPicPr>
          <p:cNvPr id="4" name="Содержимое 3" descr="rech127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2643174" y="3857628"/>
            <a:ext cx="4143404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3797304"/>
          </a:xfrm>
        </p:spPr>
        <p:txBody>
          <a:bodyPr>
            <a:noAutofit/>
          </a:bodyPr>
          <a:lstStyle/>
          <a:p>
            <a:r>
              <a:rPr lang="ru-RU" sz="2800" dirty="0" smtClean="0"/>
              <a:t>Я – </a:t>
            </a:r>
            <a:r>
              <a:rPr lang="ru-RU" sz="2800" b="1" dirty="0" smtClean="0">
                <a:solidFill>
                  <a:srgbClr val="FF0000"/>
                </a:solidFill>
              </a:rPr>
              <a:t>падеж предложный</a:t>
            </a:r>
            <a:r>
              <a:rPr lang="ru-RU" sz="2800" b="1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 мною случай сложный.</a:t>
            </a:r>
            <a:br>
              <a:rPr lang="ru-RU" sz="2800" dirty="0" smtClean="0"/>
            </a:br>
            <a:r>
              <a:rPr lang="ru-RU" sz="2800" dirty="0" smtClean="0"/>
              <a:t>Мне без предлогов свет не мил.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О ком? О чём</a:t>
            </a:r>
            <a:r>
              <a:rPr lang="ru-RU" sz="2800" b="1" dirty="0" smtClean="0"/>
              <a:t> </a:t>
            </a:r>
            <a:r>
              <a:rPr lang="ru-RU" sz="2800" dirty="0" smtClean="0"/>
              <a:t>я </a:t>
            </a:r>
            <a:r>
              <a:rPr lang="ru-RU" sz="2800" u="sng" dirty="0" smtClean="0"/>
              <a:t>говорил</a:t>
            </a:r>
            <a:r>
              <a:rPr lang="ru-RU" sz="2800" dirty="0" smtClean="0"/>
              <a:t>?</a:t>
            </a:r>
            <a:br>
              <a:rPr lang="ru-RU" sz="2800" dirty="0" smtClean="0"/>
            </a:br>
            <a:r>
              <a:rPr lang="ru-RU" sz="2800" dirty="0" smtClean="0"/>
              <a:t>Ах да, нужны предлоги!</a:t>
            </a:r>
            <a:br>
              <a:rPr lang="ru-RU" sz="2800" dirty="0" smtClean="0"/>
            </a:br>
            <a:r>
              <a:rPr lang="ru-RU" sz="2800" dirty="0" smtClean="0"/>
              <a:t>Без них мне нет дороги.</a:t>
            </a:r>
            <a:br>
              <a:rPr lang="ru-RU" sz="2800" dirty="0" smtClean="0"/>
            </a:br>
            <a:r>
              <a:rPr lang="ru-RU" sz="2800" dirty="0" smtClean="0"/>
              <a:t>Пусть будет </a:t>
            </a:r>
            <a:r>
              <a:rPr lang="ru-RU" sz="2800" b="1" dirty="0" smtClean="0"/>
              <a:t>о,</a:t>
            </a:r>
            <a:r>
              <a:rPr lang="ru-RU" sz="2800" dirty="0" smtClean="0"/>
              <a:t> и </a:t>
            </a:r>
            <a:r>
              <a:rPr lang="ru-RU" sz="2800" b="1" dirty="0" smtClean="0"/>
              <a:t>в, </a:t>
            </a:r>
            <a:r>
              <a:rPr lang="ru-RU" sz="2800" dirty="0" smtClean="0"/>
              <a:t>и </a:t>
            </a:r>
            <a:r>
              <a:rPr lang="ru-RU" sz="2800" b="1" dirty="0" smtClean="0"/>
              <a:t>при</a:t>
            </a:r>
            <a:r>
              <a:rPr lang="ru-RU" sz="2800" dirty="0" smtClean="0"/>
              <a:t> –</a:t>
            </a:r>
            <a:br>
              <a:rPr lang="ru-RU" sz="2800" dirty="0" smtClean="0"/>
            </a:br>
            <a:r>
              <a:rPr lang="ru-RU" sz="2800" dirty="0" smtClean="0"/>
              <a:t>Ты их случайно не сотри:</a:t>
            </a:r>
            <a:br>
              <a:rPr lang="ru-RU" sz="2800" dirty="0" smtClean="0"/>
            </a:br>
            <a:r>
              <a:rPr lang="ru-RU" sz="2800" dirty="0" smtClean="0"/>
              <a:t>Тогда смогу я рассказать</a:t>
            </a:r>
            <a:endParaRPr lang="ru-RU" sz="2800" dirty="0"/>
          </a:p>
        </p:txBody>
      </p:sp>
      <p:pic>
        <p:nvPicPr>
          <p:cNvPr id="4" name="Содержимое 3" descr="rech125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143380"/>
            <a:ext cx="4030907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286388"/>
            <a:ext cx="8186766" cy="1357322"/>
          </a:xfrm>
        </p:spPr>
        <p:txBody>
          <a:bodyPr/>
          <a:lstStyle/>
          <a:p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И</a:t>
            </a:r>
            <a:r>
              <a:rPr lang="ru-RU" b="1" dirty="0" smtClean="0"/>
              <a:t>ван </a:t>
            </a:r>
            <a:r>
              <a:rPr lang="ru-RU" b="1" dirty="0" smtClean="0">
                <a:solidFill>
                  <a:srgbClr val="C00000"/>
                </a:solidFill>
              </a:rPr>
              <a:t>Р</a:t>
            </a:r>
            <a:r>
              <a:rPr lang="ru-RU" b="1" dirty="0" smtClean="0"/>
              <a:t>убит </a:t>
            </a:r>
            <a:r>
              <a:rPr lang="ru-RU" b="1" dirty="0" smtClean="0">
                <a:solidFill>
                  <a:srgbClr val="C00000"/>
                </a:solidFill>
              </a:rPr>
              <a:t>Д</a:t>
            </a:r>
            <a:r>
              <a:rPr lang="ru-RU" b="1" dirty="0" smtClean="0"/>
              <a:t>рова, </a:t>
            </a:r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ru-RU" b="1" dirty="0" smtClean="0"/>
              <a:t>арвара </a:t>
            </a:r>
            <a:r>
              <a:rPr lang="ru-RU" b="1" dirty="0" smtClean="0">
                <a:solidFill>
                  <a:srgbClr val="C00000"/>
                </a:solidFill>
              </a:rPr>
              <a:t>Т</a:t>
            </a:r>
            <a:r>
              <a:rPr lang="ru-RU" b="1" dirty="0" smtClean="0"/>
              <a:t>опит </a:t>
            </a:r>
            <a:r>
              <a:rPr lang="ru-RU" b="1" dirty="0" smtClean="0">
                <a:solidFill>
                  <a:srgbClr val="C00000"/>
                </a:solidFill>
              </a:rPr>
              <a:t>П</a:t>
            </a:r>
            <a:r>
              <a:rPr lang="ru-RU" b="1" dirty="0" smtClean="0"/>
              <a:t>ечь.</a:t>
            </a:r>
            <a:endParaRPr lang="ru-RU" dirty="0"/>
          </a:p>
        </p:txBody>
      </p:sp>
      <p:pic>
        <p:nvPicPr>
          <p:cNvPr id="4" name="Рисунок 3" descr="http://sv-nazarenko.ru/wp-content/uploads/2013/06/%D0%9F%D0%B0%D0%BC%D1%8F%D1%82%D0%BA%D0%B0_%D0%9F%D0%B0%D0%B4%D0%B5%D0%B6%D0%B8-%D0%B8-%D0%BC%D1%91%D0%BD-%D1%81%D1%83%D1%89%D0%B5%D1%81%D1%82%D0%B2%D0%B8%D1%82%D0%B5%D0%BB%D1%8C%D0%BD%D1%8B%D1%851.png"/>
          <p:cNvPicPr/>
          <p:nvPr/>
        </p:nvPicPr>
        <p:blipFill rotWithShape="1">
          <a:blip r:embed="rId2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l="3463" t="4954" r="2636" b="22202"/>
          <a:stretch/>
        </p:blipFill>
        <p:spPr bwMode="auto">
          <a:xfrm>
            <a:off x="714348" y="285728"/>
            <a:ext cx="7786742" cy="50720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43808" y="2348880"/>
            <a:ext cx="30963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ИМЯ СУЩЕСТВИТЕЛЬНОЕ</a:t>
            </a: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3428992" y="214290"/>
            <a:ext cx="216024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Обозначает предмет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214942" y="4714884"/>
            <a:ext cx="2592288" cy="9361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КТО?</a:t>
            </a:r>
          </a:p>
          <a:p>
            <a:pPr algn="ctr"/>
            <a:r>
              <a:rPr lang="ru-RU" dirty="0" smtClean="0"/>
              <a:t>одушевлённые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263680" y="3214686"/>
            <a:ext cx="2880320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ЧТО?</a:t>
            </a:r>
          </a:p>
          <a:p>
            <a:pPr algn="ctr"/>
            <a:r>
              <a:rPr lang="ru-RU" dirty="0" smtClean="0"/>
              <a:t>неодушевлённые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43570" y="857232"/>
            <a:ext cx="2520280" cy="7920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СОБСТВЕННОЕ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215074" y="1785926"/>
            <a:ext cx="2786082" cy="9361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НАРИЦАТЕЛЬНОЕ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85720" y="2786058"/>
            <a:ext cx="1512168" cy="91839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071538" y="4214818"/>
            <a:ext cx="1105272" cy="64807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Мн.ч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710604" y="1556792"/>
            <a:ext cx="1631032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285984" y="142852"/>
            <a:ext cx="914400" cy="7715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М.р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57224" y="28572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Ж.р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85720" y="1571612"/>
            <a:ext cx="876728" cy="92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Ср.р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4047677" y="1810183"/>
            <a:ext cx="834332" cy="7143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220072" y="1556792"/>
            <a:ext cx="905224" cy="86409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572132" y="2357430"/>
            <a:ext cx="714380" cy="21431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4786314" y="4000504"/>
            <a:ext cx="1285884" cy="42862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786445" y="3214686"/>
            <a:ext cx="642943" cy="21431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1714480" y="2857496"/>
            <a:ext cx="1143008" cy="28575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137700" y="4031426"/>
            <a:ext cx="1085818" cy="28109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9" idx="0"/>
          </p:cNvCxnSpPr>
          <p:nvPr/>
        </p:nvCxnSpPr>
        <p:spPr>
          <a:xfrm rot="16200000" flipH="1">
            <a:off x="1133542" y="3724186"/>
            <a:ext cx="642942" cy="33832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" idx="1"/>
          </p:cNvCxnSpPr>
          <p:nvPr/>
        </p:nvCxnSpPr>
        <p:spPr>
          <a:xfrm flipH="1" flipV="1">
            <a:off x="2843808" y="2132856"/>
            <a:ext cx="453449" cy="40584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0" idx="0"/>
            <a:endCxn id="11" idx="4"/>
          </p:cNvCxnSpPr>
          <p:nvPr/>
        </p:nvCxnSpPr>
        <p:spPr>
          <a:xfrm rot="5400000" flipH="1" flipV="1">
            <a:off x="2313456" y="1127064"/>
            <a:ext cx="642392" cy="217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0" idx="1"/>
            <a:endCxn id="12" idx="5"/>
          </p:cNvCxnSpPr>
          <p:nvPr/>
        </p:nvCxnSpPr>
        <p:spPr>
          <a:xfrm rot="16200000" flipV="1">
            <a:off x="1506119" y="1197811"/>
            <a:ext cx="574938" cy="3117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0" idx="3"/>
            <a:endCxn id="13" idx="6"/>
          </p:cNvCxnSpPr>
          <p:nvPr/>
        </p:nvCxnSpPr>
        <p:spPr>
          <a:xfrm rot="5400000" flipH="1">
            <a:off x="1548681" y="1647712"/>
            <a:ext cx="14549" cy="7870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3107521" y="3893347"/>
            <a:ext cx="857256" cy="2143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2285984" y="4429132"/>
            <a:ext cx="2571768" cy="9858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857488" y="4286256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</a:t>
            </a:r>
            <a:r>
              <a:rPr lang="ru-RU" sz="3600" b="1" dirty="0" smtClean="0">
                <a:solidFill>
                  <a:srgbClr val="FF0000"/>
                </a:solidFill>
              </a:rPr>
              <a:t>падеж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rot="5400000">
            <a:off x="1894898" y="4891656"/>
            <a:ext cx="301543" cy="6623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2143108" y="5286388"/>
            <a:ext cx="633416" cy="366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2857488" y="5429264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3428991" y="5643579"/>
            <a:ext cx="50006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4062215" y="5510421"/>
            <a:ext cx="500066" cy="194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572000" y="5214950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071539" y="521495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И.п.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 flipH="1">
            <a:off x="1714480" y="542926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Р.п.</a:t>
            </a:r>
            <a:endParaRPr lang="ru-RU" dirty="0"/>
          </a:p>
        </p:txBody>
      </p:sp>
      <p:sp>
        <p:nvSpPr>
          <p:cNvPr id="53" name="TextBox 52"/>
          <p:cNvSpPr txBox="1"/>
          <p:nvPr/>
        </p:nvSpPr>
        <p:spPr>
          <a:xfrm>
            <a:off x="2357422" y="5643578"/>
            <a:ext cx="613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Д.п.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214678" y="5857892"/>
            <a:ext cx="613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В.п.</a:t>
            </a:r>
            <a:endParaRPr lang="ru-RU" dirty="0"/>
          </a:p>
        </p:txBody>
      </p:sp>
      <p:sp>
        <p:nvSpPr>
          <p:cNvPr id="55" name="TextBox 54"/>
          <p:cNvSpPr txBox="1"/>
          <p:nvPr/>
        </p:nvSpPr>
        <p:spPr>
          <a:xfrm>
            <a:off x="4071934" y="578645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Т.п.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4643438" y="5572140"/>
            <a:ext cx="541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  <p:bldP spid="13" grpId="0" animBg="1"/>
      <p:bldP spid="27" grpId="0" animBg="1"/>
      <p:bldP spid="28" grpId="0"/>
      <p:bldP spid="28" grpId="1"/>
      <p:bldP spid="52" grpId="0"/>
      <p:bldP spid="53" grpId="0"/>
      <p:bldP spid="54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2297106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b="1" dirty="0" smtClean="0">
                <a:solidFill>
                  <a:srgbClr val="7030A0"/>
                </a:solidFill>
              </a:rPr>
              <a:t>Что на уроке понравилось больше всего?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Какие возникли трудности?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Дорисуйте смайлика и продемонстрируйте свое настроение в конце урока.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images.myshared.ru/6/721827/slide_9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l="3752" t="23621" r="19783" b="19655"/>
          <a:stretch/>
        </p:blipFill>
        <p:spPr bwMode="auto">
          <a:xfrm>
            <a:off x="1142976" y="3000372"/>
            <a:ext cx="6858048" cy="35004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43808" y="2348880"/>
            <a:ext cx="30963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ИМЯ СУЩЕСТВИТЕЛЬНОЕ</a:t>
            </a: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3428992" y="214290"/>
            <a:ext cx="2160240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Обозначает предмет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214942" y="4714884"/>
            <a:ext cx="2592288" cy="93610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КТО?</a:t>
            </a:r>
          </a:p>
          <a:p>
            <a:pPr algn="ctr"/>
            <a:r>
              <a:rPr lang="ru-RU" dirty="0" smtClean="0"/>
              <a:t>одушевлённые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263680" y="3214686"/>
            <a:ext cx="2880320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ЧТО?</a:t>
            </a:r>
          </a:p>
          <a:p>
            <a:pPr algn="ctr"/>
            <a:r>
              <a:rPr lang="ru-RU" dirty="0" smtClean="0"/>
              <a:t>неодушевлённые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43570" y="857232"/>
            <a:ext cx="2520280" cy="7920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СОБСТВЕННОЕ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215074" y="1785926"/>
            <a:ext cx="2786082" cy="9361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НАРИЦАТЕЛЬНОЕ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85720" y="2786058"/>
            <a:ext cx="1512168" cy="91839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0" y="4714884"/>
            <a:ext cx="1080120" cy="64807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Ед.ч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071538" y="4214818"/>
            <a:ext cx="1105272" cy="64807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Мн.ч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1710604" y="1556792"/>
            <a:ext cx="1631032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285984" y="142852"/>
            <a:ext cx="914400" cy="7715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М.р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57224" y="28572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Ж.р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85720" y="1571612"/>
            <a:ext cx="876728" cy="9246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Ср.р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 flipH="1" flipV="1">
            <a:off x="4047677" y="1810183"/>
            <a:ext cx="834332" cy="7143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220072" y="1556792"/>
            <a:ext cx="905224" cy="86409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572132" y="2357430"/>
            <a:ext cx="714380" cy="21431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4786314" y="4000504"/>
            <a:ext cx="1285884" cy="428628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786445" y="3214686"/>
            <a:ext cx="642943" cy="214314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1714480" y="2857496"/>
            <a:ext cx="1143008" cy="28575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>
            <a:endCxn id="9" idx="0"/>
          </p:cNvCxnSpPr>
          <p:nvPr/>
        </p:nvCxnSpPr>
        <p:spPr>
          <a:xfrm rot="5400000">
            <a:off x="137700" y="4031426"/>
            <a:ext cx="1085818" cy="281098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Прямая со стрелкой 1027"/>
          <p:cNvCxnSpPr>
            <a:endCxn id="12" idx="0"/>
          </p:cNvCxnSpPr>
          <p:nvPr/>
        </p:nvCxnSpPr>
        <p:spPr>
          <a:xfrm rot="16200000" flipH="1">
            <a:off x="1133542" y="3724186"/>
            <a:ext cx="642942" cy="338322"/>
          </a:xfrm>
          <a:prstGeom prst="straightConnector1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 стрелкой 1029"/>
          <p:cNvCxnSpPr>
            <a:stCxn id="2" idx="1"/>
          </p:cNvCxnSpPr>
          <p:nvPr/>
        </p:nvCxnSpPr>
        <p:spPr>
          <a:xfrm flipH="1" flipV="1">
            <a:off x="2843808" y="2132856"/>
            <a:ext cx="453449" cy="40584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 стрелкой 1031"/>
          <p:cNvCxnSpPr>
            <a:stCxn id="13" idx="0"/>
            <a:endCxn id="14" idx="4"/>
          </p:cNvCxnSpPr>
          <p:nvPr/>
        </p:nvCxnSpPr>
        <p:spPr>
          <a:xfrm rot="5400000" flipH="1" flipV="1">
            <a:off x="2313456" y="1127064"/>
            <a:ext cx="642392" cy="2170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 стрелкой 1033"/>
          <p:cNvCxnSpPr>
            <a:stCxn id="13" idx="1"/>
            <a:endCxn id="15" idx="5"/>
          </p:cNvCxnSpPr>
          <p:nvPr/>
        </p:nvCxnSpPr>
        <p:spPr>
          <a:xfrm rot="16200000" flipV="1">
            <a:off x="1506119" y="1197811"/>
            <a:ext cx="574938" cy="3117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 стрелкой 1035"/>
          <p:cNvCxnSpPr>
            <a:stCxn id="13" idx="3"/>
            <a:endCxn id="16" idx="6"/>
          </p:cNvCxnSpPr>
          <p:nvPr/>
        </p:nvCxnSpPr>
        <p:spPr>
          <a:xfrm rot="5400000" flipH="1">
            <a:off x="1548681" y="1647712"/>
            <a:ext cx="14549" cy="7870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3107521" y="3893347"/>
            <a:ext cx="857256" cy="2143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2285984" y="4429132"/>
            <a:ext cx="2571768" cy="98583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2786050" y="4429132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</a:t>
            </a:r>
            <a:r>
              <a:rPr lang="ru-RU" sz="5400" b="1" dirty="0" smtClean="0">
                <a:solidFill>
                  <a:srgbClr val="FF0000"/>
                </a:solidFill>
              </a:rPr>
              <a:t>?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011980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6" grpId="0" animBg="1"/>
      <p:bldP spid="54" grpId="0" animBg="1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Имя существительное – </a:t>
            </a:r>
            <a:r>
              <a:rPr lang="ru-RU" sz="2200" dirty="0" smtClean="0"/>
              <a:t>часть речи, которая обозначает </a:t>
            </a:r>
            <a:r>
              <a:rPr lang="ru-RU" sz="2200" b="1" dirty="0" smtClean="0"/>
              <a:t>ПРЕДМЕТ </a:t>
            </a:r>
            <a:r>
              <a:rPr lang="ru-RU" sz="2200" dirty="0" smtClean="0"/>
              <a:t>и отвечает на вопросы КТО? Или ЧТО?. Выделяют две группы разрядов по значению: собственные и нарицательные. Имена существительные бывают мужского и среднего рода. Имена существительные изменяются по числам. Чтобы имя существительное могло в разговоре (или на письме) правильно соединяться с другими словами, образуя предложение, оно имеет возможность менять свои окончания. Такое изменение имён существительных называется </a:t>
            </a:r>
            <a:r>
              <a:rPr lang="ru-RU" sz="2200" b="1" dirty="0" smtClean="0"/>
              <a:t>изменением по падежам. </a:t>
            </a:r>
            <a:r>
              <a:rPr lang="ru-RU" sz="2200" dirty="0" smtClean="0"/>
              <a:t>Слово падеж произошло от латинского слова </a:t>
            </a:r>
            <a:r>
              <a:rPr lang="en-US" sz="2200" dirty="0" smtClean="0"/>
              <a:t>casus </a:t>
            </a:r>
            <a:r>
              <a:rPr lang="ru-RU" sz="2200" dirty="0" smtClean="0"/>
              <a:t>(казус) – падение. Изменение  по падежам называется </a:t>
            </a:r>
            <a:r>
              <a:rPr lang="ru-RU" sz="2200" b="1" dirty="0" smtClean="0"/>
              <a:t>«склонением»</a:t>
            </a:r>
            <a:r>
              <a:rPr lang="ru-RU" sz="2200" dirty="0" smtClean="0"/>
              <a:t>. В немецком языке 4 падежа, у финнов- 15, в грамматике Венгрии целых 22 падежа. А вот у китайцев существительные совсем не склоняются. Каждый падеж русского языка имеет своё название. </a:t>
            </a:r>
            <a:endParaRPr lang="ru-RU" sz="22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500" y="5572125"/>
          <a:ext cx="81153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8825"/>
                <a:gridCol w="2028825"/>
                <a:gridCol w="2028825"/>
                <a:gridCol w="20288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 </a:t>
                      </a:r>
                      <a:r>
                        <a:rPr lang="ru-RU" dirty="0" smtClean="0"/>
                        <a:t>(уже известно)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(не согласны)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 (интересно, неожиданно)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 (хотим узнать больше)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34" y="857232"/>
            <a:ext cx="8186766" cy="526893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открылся (что?) каток</a:t>
            </a:r>
          </a:p>
          <a:p>
            <a:r>
              <a:rPr lang="ru-RU" sz="4400" dirty="0" smtClean="0"/>
              <a:t>залили (для чего?) для катка</a:t>
            </a:r>
          </a:p>
          <a:p>
            <a:r>
              <a:rPr lang="ru-RU" sz="4400" dirty="0" smtClean="0"/>
              <a:t>оценили (что?) каток</a:t>
            </a:r>
          </a:p>
          <a:p>
            <a:r>
              <a:rPr lang="ru-RU" sz="4400" dirty="0" smtClean="0"/>
              <a:t>спешат ( к чему?) к катку</a:t>
            </a:r>
          </a:p>
          <a:p>
            <a:r>
              <a:rPr lang="ru-RU" sz="4400" dirty="0" smtClean="0"/>
              <a:t>построили (за чем?) за катком</a:t>
            </a:r>
          </a:p>
          <a:p>
            <a:r>
              <a:rPr lang="ru-RU" sz="4400" dirty="0" smtClean="0"/>
              <a:t>весело (на чём?) на катке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1071546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429520" y="1857364"/>
            <a:ext cx="428628" cy="557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2571744"/>
            <a:ext cx="428628" cy="4857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00826" y="3429000"/>
            <a:ext cx="500066" cy="4857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429520" y="4286256"/>
            <a:ext cx="857256" cy="4857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715140" y="5000636"/>
            <a:ext cx="428628" cy="4857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357166"/>
            <a:ext cx="7872442" cy="576899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 smtClean="0"/>
              <a:t>Изменение окончаний имён существительных по вопросам называется </a:t>
            </a:r>
            <a:r>
              <a:rPr lang="ru-RU" sz="3600" dirty="0" smtClean="0">
                <a:solidFill>
                  <a:srgbClr val="FF0000"/>
                </a:solidFill>
              </a:rPr>
              <a:t>изменением</a:t>
            </a:r>
          </a:p>
          <a:p>
            <a:pPr algn="ctr">
              <a:buFont typeface="Wingdings" pitchFamily="2" charset="2"/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по падежам или склонением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ru-RU" sz="3600" dirty="0" smtClean="0"/>
              <a:t>В русском языке 6 падежей.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 algn="ctr"/>
            <a:r>
              <a:rPr lang="ru-RU" sz="3600" dirty="0" smtClean="0"/>
              <a:t>Каждый падеж имеет своё название, свои вопросы, свои предлоги и выполняет свою роль в предложении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3868742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/>
              <a:t>Есть</a:t>
            </a:r>
            <a:r>
              <a:rPr lang="ru-RU" sz="3100" dirty="0" smtClean="0"/>
              <a:t>  </a:t>
            </a:r>
            <a:r>
              <a:rPr lang="ru-RU" sz="3100" b="1" dirty="0" smtClean="0">
                <a:solidFill>
                  <a:srgbClr val="FF0000"/>
                </a:solidFill>
              </a:rPr>
              <a:t>именительный</a:t>
            </a:r>
            <a:r>
              <a:rPr lang="ru-RU" sz="3100" dirty="0" smtClean="0">
                <a:solidFill>
                  <a:srgbClr val="FF0000"/>
                </a:solidFill>
              </a:rPr>
              <a:t> </a:t>
            </a:r>
            <a:r>
              <a:rPr lang="ru-RU" sz="3100" b="1" dirty="0" smtClean="0">
                <a:solidFill>
                  <a:srgbClr val="FF0000"/>
                </a:solidFill>
              </a:rPr>
              <a:t>падеж</a:t>
            </a:r>
            <a:r>
              <a:rPr lang="ru-RU" sz="3100" b="1" dirty="0" smtClean="0"/>
              <a:t>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И нет на нём чужих одежд.</a:t>
            </a:r>
            <a:br>
              <a:rPr lang="ru-RU" sz="3100" dirty="0" smtClean="0"/>
            </a:br>
            <a:r>
              <a:rPr lang="ru-RU" sz="3100" dirty="0" smtClean="0"/>
              <a:t>Его легко все узнают</a:t>
            </a:r>
            <a:br>
              <a:rPr lang="ru-RU" sz="3100" dirty="0" smtClean="0"/>
            </a:br>
            <a:r>
              <a:rPr lang="ru-RU" sz="3100" dirty="0" smtClean="0"/>
              <a:t>И в подлежащее зовут.</a:t>
            </a:r>
            <a:br>
              <a:rPr lang="ru-RU" sz="3100" dirty="0" smtClean="0"/>
            </a:br>
            <a:r>
              <a:rPr lang="ru-RU" sz="3100" dirty="0" smtClean="0"/>
              <a:t>Предлогов с детства не люблю,</a:t>
            </a:r>
            <a:br>
              <a:rPr lang="ru-RU" sz="3100" dirty="0" smtClean="0"/>
            </a:br>
            <a:r>
              <a:rPr lang="ru-RU" sz="3100" dirty="0" smtClean="0"/>
              <a:t>С собою рядом не терплю.</a:t>
            </a:r>
            <a:br>
              <a:rPr lang="ru-RU" sz="3100" dirty="0" smtClean="0"/>
            </a:br>
            <a:r>
              <a:rPr lang="ru-RU" sz="3100" dirty="0" smtClean="0"/>
              <a:t>Мои вопросы –</a:t>
            </a:r>
            <a:r>
              <a:rPr lang="ru-RU" sz="3100" dirty="0" smtClean="0">
                <a:solidFill>
                  <a:srgbClr val="FF0000"/>
                </a:solidFill>
              </a:rPr>
              <a:t> </a:t>
            </a:r>
            <a:r>
              <a:rPr lang="ru-RU" sz="3100" b="1" dirty="0" smtClean="0">
                <a:solidFill>
                  <a:srgbClr val="FF0000"/>
                </a:solidFill>
              </a:rPr>
              <a:t>кто? </a:t>
            </a:r>
            <a:r>
              <a:rPr lang="ru-RU" sz="3100" dirty="0" smtClean="0"/>
              <a:t>и </a:t>
            </a:r>
            <a:r>
              <a:rPr lang="ru-RU" sz="3100" b="1" dirty="0" smtClean="0">
                <a:solidFill>
                  <a:srgbClr val="FF0000"/>
                </a:solidFill>
              </a:rPr>
              <a:t>что?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Ни с чем не спутает никто.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rech100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643314"/>
            <a:ext cx="457203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3797304"/>
          </a:xfrm>
        </p:spPr>
        <p:txBody>
          <a:bodyPr>
            <a:noAutofit/>
          </a:bodyPr>
          <a:lstStyle/>
          <a:p>
            <a:r>
              <a:rPr lang="ru-RU" sz="2400" dirty="0" smtClean="0"/>
              <a:t>А я – </a:t>
            </a:r>
            <a:r>
              <a:rPr lang="ru-RU" sz="2400" b="1" dirty="0" smtClean="0">
                <a:solidFill>
                  <a:srgbClr val="FF0000"/>
                </a:solidFill>
              </a:rPr>
              <a:t>падеж родительный</a:t>
            </a:r>
            <a:r>
              <a:rPr lang="ru-RU" sz="2400" b="1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Характер мой – общительный.</a:t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Кого? Чего?</a:t>
            </a:r>
            <a:r>
              <a:rPr lang="ru-RU" sz="2400" b="1" dirty="0" smtClean="0"/>
              <a:t> </a:t>
            </a:r>
            <a:r>
              <a:rPr lang="ru-RU" sz="2400" b="1" u="sng" dirty="0" smtClean="0"/>
              <a:t>Нет</a:t>
            </a:r>
            <a:r>
              <a:rPr lang="ru-RU" sz="2400" b="1" dirty="0" smtClean="0"/>
              <a:t> – </a:t>
            </a:r>
            <a:r>
              <a:rPr lang="ru-RU" sz="2400" dirty="0" smtClean="0"/>
              <a:t>вот он я!</a:t>
            </a:r>
            <a:br>
              <a:rPr lang="ru-RU" sz="2400" dirty="0" smtClean="0"/>
            </a:br>
            <a:r>
              <a:rPr lang="ru-RU" sz="2400" dirty="0" smtClean="0"/>
              <a:t>Предлоги часто мне друзья:</a:t>
            </a:r>
            <a:br>
              <a:rPr lang="ru-RU" sz="2400" dirty="0" smtClean="0"/>
            </a:br>
            <a:r>
              <a:rPr lang="ru-RU" sz="2400" dirty="0" smtClean="0"/>
              <a:t>И</a:t>
            </a:r>
            <a:r>
              <a:rPr lang="ru-RU" sz="2400" b="1" dirty="0" smtClean="0"/>
              <a:t> с, </a:t>
            </a:r>
            <a:r>
              <a:rPr lang="ru-RU" sz="2400" dirty="0" smtClean="0"/>
              <a:t>и </a:t>
            </a:r>
            <a:r>
              <a:rPr lang="ru-RU" sz="2400" b="1" dirty="0" smtClean="0"/>
              <a:t>до, </a:t>
            </a:r>
            <a:r>
              <a:rPr lang="ru-RU" sz="2400" dirty="0" smtClean="0"/>
              <a:t>и </a:t>
            </a:r>
            <a:r>
              <a:rPr lang="ru-RU" sz="2400" b="1" dirty="0" smtClean="0"/>
              <a:t>у, </a:t>
            </a:r>
            <a:r>
              <a:rPr lang="ru-RU" sz="2400" dirty="0" smtClean="0"/>
              <a:t>и </a:t>
            </a:r>
            <a:r>
              <a:rPr lang="ru-RU" sz="2400" b="1" dirty="0" smtClean="0"/>
              <a:t>из –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До неба вверх и с неба вниз.</a:t>
            </a:r>
            <a:br>
              <a:rPr lang="ru-RU" sz="2400" dirty="0" smtClean="0"/>
            </a:br>
            <a:r>
              <a:rPr lang="ru-RU" sz="2400" dirty="0" smtClean="0"/>
              <a:t>Похож я на винительный</a:t>
            </a:r>
            <a:br>
              <a:rPr lang="ru-RU" sz="2400" dirty="0" smtClean="0"/>
            </a:br>
            <a:r>
              <a:rPr lang="ru-RU" sz="2400" dirty="0" smtClean="0"/>
              <a:t>Бываю иногда,</a:t>
            </a:r>
            <a:br>
              <a:rPr lang="ru-RU" sz="2400" dirty="0" smtClean="0"/>
            </a:br>
            <a:r>
              <a:rPr lang="ru-RU" sz="2400" dirty="0" smtClean="0"/>
              <a:t>Но в тексте различите вы</a:t>
            </a:r>
            <a:br>
              <a:rPr lang="ru-RU" sz="2400" dirty="0" smtClean="0"/>
            </a:br>
            <a:r>
              <a:rPr lang="ru-RU" sz="2400" dirty="0" smtClean="0"/>
              <a:t>Два падежа всегда</a:t>
            </a:r>
            <a:endParaRPr lang="ru-RU" sz="2400" dirty="0"/>
          </a:p>
        </p:txBody>
      </p:sp>
      <p:pic>
        <p:nvPicPr>
          <p:cNvPr id="4" name="Содержимое 3" descr="rech128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000504"/>
            <a:ext cx="5143536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2940048"/>
          </a:xfrm>
        </p:spPr>
        <p:txBody>
          <a:bodyPr>
            <a:noAutofit/>
          </a:bodyPr>
          <a:lstStyle/>
          <a:p>
            <a:r>
              <a:rPr lang="ru-RU" sz="3200" dirty="0" smtClean="0"/>
              <a:t>Я- называюсь </a:t>
            </a:r>
            <a:r>
              <a:rPr lang="ru-RU" sz="3200" dirty="0" smtClean="0">
                <a:solidFill>
                  <a:srgbClr val="FF0000"/>
                </a:solidFill>
              </a:rPr>
              <a:t>Дательным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smtClean="0"/>
              <a:t>Работаю старательно.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Кому </a:t>
            </a:r>
            <a:r>
              <a:rPr lang="ru-RU" sz="3200" u="sng" dirty="0" smtClean="0"/>
              <a:t>отдать</a:t>
            </a:r>
            <a:r>
              <a:rPr lang="ru-RU" sz="3200" dirty="0" smtClean="0">
                <a:solidFill>
                  <a:srgbClr val="FF0000"/>
                </a:solidFill>
              </a:rPr>
              <a:t>?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К чему </a:t>
            </a:r>
            <a:r>
              <a:rPr lang="ru-RU" sz="3200" dirty="0" smtClean="0"/>
              <a:t>призвать</a:t>
            </a:r>
            <a:r>
              <a:rPr lang="ru-RU" sz="3200" dirty="0" smtClean="0">
                <a:solidFill>
                  <a:srgbClr val="FF0000"/>
                </a:solidFill>
              </a:rPr>
              <a:t>?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Лишь только я могу сказать.</a:t>
            </a:r>
            <a:br>
              <a:rPr lang="ru-RU" sz="3200" dirty="0" smtClean="0"/>
            </a:br>
            <a:r>
              <a:rPr lang="ru-RU" sz="3200" dirty="0" smtClean="0"/>
              <a:t>С предлогом «</a:t>
            </a:r>
            <a:r>
              <a:rPr lang="ru-RU" sz="3200" b="1" dirty="0" smtClean="0"/>
              <a:t>к</a:t>
            </a:r>
            <a:r>
              <a:rPr lang="ru-RU" sz="3200" dirty="0" smtClean="0"/>
              <a:t>» порой дружу.</a:t>
            </a:r>
            <a:br>
              <a:rPr lang="ru-RU" sz="3200" dirty="0" smtClean="0"/>
            </a:br>
            <a:r>
              <a:rPr lang="ru-RU" sz="3200" dirty="0" smtClean="0"/>
              <a:t>Но и один гулять хожу.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rech126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071810"/>
            <a:ext cx="5643602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36544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я – </a:t>
            </a:r>
            <a:r>
              <a:rPr lang="ru-RU" sz="2800" b="1" dirty="0" smtClean="0">
                <a:solidFill>
                  <a:srgbClr val="FF0000"/>
                </a:solidFill>
              </a:rPr>
              <a:t>винительный падеж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 я во всём </a:t>
            </a:r>
            <a:r>
              <a:rPr lang="ru-RU" sz="2800" u="sng" dirty="0" smtClean="0"/>
              <a:t>виню </a:t>
            </a:r>
            <a:r>
              <a:rPr lang="ru-RU" sz="2800" dirty="0" smtClean="0"/>
              <a:t>невежд.</a:t>
            </a:r>
            <a:br>
              <a:rPr lang="ru-RU" sz="2800" dirty="0" smtClean="0"/>
            </a:br>
            <a:r>
              <a:rPr lang="ru-RU" sz="2800" dirty="0" smtClean="0"/>
              <a:t>Зато отличников люблю,</a:t>
            </a:r>
            <a:br>
              <a:rPr lang="ru-RU" sz="2800" dirty="0" smtClean="0"/>
            </a:br>
            <a:r>
              <a:rPr lang="ru-RU" sz="2800" dirty="0" smtClean="0"/>
              <a:t>Для них «пятёрки» я ловлю.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Кого</a:t>
            </a:r>
            <a:r>
              <a:rPr lang="ru-RU" sz="2800" b="1" dirty="0" smtClean="0"/>
              <a:t> </a:t>
            </a:r>
            <a:r>
              <a:rPr lang="ru-RU" sz="2800" dirty="0" smtClean="0"/>
              <a:t>позвать? Во </a:t>
            </a:r>
            <a:r>
              <a:rPr lang="ru-RU" sz="2800" b="1" dirty="0" smtClean="0">
                <a:solidFill>
                  <a:srgbClr val="FF0000"/>
                </a:solidFill>
              </a:rPr>
              <a:t>что</a:t>
            </a:r>
            <a:r>
              <a:rPr lang="ru-RU" sz="2800" b="1" dirty="0" smtClean="0"/>
              <a:t> </a:t>
            </a:r>
            <a:r>
              <a:rPr lang="ru-RU" sz="2800" dirty="0" smtClean="0"/>
              <a:t>играть,</a:t>
            </a:r>
            <a:br>
              <a:rPr lang="ru-RU" sz="2800" dirty="0" smtClean="0"/>
            </a:br>
            <a:r>
              <a:rPr lang="ru-RU" sz="2800" dirty="0" smtClean="0"/>
              <a:t>Готов ребятам подсказать.</a:t>
            </a:r>
            <a:br>
              <a:rPr lang="ru-RU" sz="2800" dirty="0" smtClean="0"/>
            </a:br>
            <a:r>
              <a:rPr lang="ru-RU" sz="2800" dirty="0" smtClean="0"/>
              <a:t>Не прочь с предлогами дружить,</a:t>
            </a:r>
            <a:br>
              <a:rPr lang="ru-RU" sz="2800" dirty="0" smtClean="0"/>
            </a:br>
            <a:r>
              <a:rPr lang="ru-RU" sz="2800" dirty="0" smtClean="0"/>
              <a:t>Но и без них могу прожить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256"/>
            <a:ext cx="8258204" cy="18399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rech124">
            <a:hlinkClick r:id="rId2"/>
          </p:cNvPr>
          <p:cNvPicPr/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2357422" y="3857628"/>
            <a:ext cx="4476750" cy="2609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206</TotalTime>
  <Words>311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Добрый день!  Здоровья всем, радости, хорошего настроения!</vt:lpstr>
      <vt:lpstr>Слайд 2</vt:lpstr>
      <vt:lpstr>Имя существительное – часть речи, которая обозначает ПРЕДМЕТ и отвечает на вопросы КТО? Или ЧТО?. Выделяют две группы разрядов по значению: собственные и нарицательные. Имена существительные бывают мужского и среднего рода. Имена существительные изменяются по числам. Чтобы имя существительное могло в разговоре (или на письме) правильно соединяться с другими словами, образуя предложение, оно имеет возможность менять свои окончания. Такое изменение имён существительных называется изменением по падежам. Слово падеж произошло от латинского слова casus (казус) – падение. Изменение  по падежам называется «склонением». В немецком языке 4 падежа, у финнов- 15, в грамматике Венгрии целых 22 падежа. А вот у китайцев существительные совсем не склоняются. Каждый падеж русского языка имеет своё название. </vt:lpstr>
      <vt:lpstr>Слайд 4</vt:lpstr>
      <vt:lpstr>Слайд 5</vt:lpstr>
      <vt:lpstr>Есть  именительный падеж, И нет на нём чужих одежд. Его легко все узнают И в подлежащее зовут. Предлогов с детства не люблю, С собою рядом не терплю. Мои вопросы – кто? и что? Ни с чем не спутает никто. </vt:lpstr>
      <vt:lpstr>А я – падеж родительный. Характер мой – общительный. Кого? Чего? Нет – вот он я! Предлоги часто мне друзья: И с, и до, и у, и из –  До неба вверх и с неба вниз. Похож я на винительный Бываю иногда, Но в тексте различите вы Два падежа всегда</vt:lpstr>
      <vt:lpstr>Я- называюсь Дательным, Работаю старательно. Кому отдать? К чему призвать? Лишь только я могу сказать. С предлогом «к» порой дружу. Но и один гулять хожу. </vt:lpstr>
      <vt:lpstr>А я – винительный падеж  И я во всём виню невежд. Зато отличников люблю, Для них «пятёрки» я ловлю. Кого позвать? Во что играть, Готов ребятам подсказать. Не прочь с предлогами дружить, Но и без них могу прожить</vt:lpstr>
      <vt:lpstr>А я – творительный падеж, Исполнен всяческих надежд. Любуюсь! – Чем? Творите! – С кем? Я подскажу вам – нет проблем! Предлогам перед, под и над В любой момент я очень рад</vt:lpstr>
      <vt:lpstr>Я – падеж предложный. Со мною случай сложный. Мне без предлогов свет не мил. О ком? О чём я говорил? Ах да, нужны предлоги! Без них мне нет дороги. Пусть будет о, и в, и при – Ты их случайно не сотри: Тогда смогу я рассказать</vt:lpstr>
      <vt:lpstr>Слайд 12</vt:lpstr>
      <vt:lpstr>Слайд 13</vt:lpstr>
      <vt:lpstr>   Что на уроке понравилось больше всего? Какие возникли трудности? Дорисуйте смайлика и продемонстрируйте свое настроение в конце урока.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22</cp:revision>
  <dcterms:modified xsi:type="dcterms:W3CDTF">2018-01-25T19:39:10Z</dcterms:modified>
</cp:coreProperties>
</file>