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257" r:id="rId2"/>
    <p:sldId id="274" r:id="rId3"/>
    <p:sldId id="276" r:id="rId4"/>
    <p:sldId id="277" r:id="rId5"/>
    <p:sldId id="278" r:id="rId6"/>
    <p:sldId id="297" r:id="rId7"/>
    <p:sldId id="262" r:id="rId8"/>
    <p:sldId id="289" r:id="rId9"/>
    <p:sldId id="290" r:id="rId10"/>
    <p:sldId id="279" r:id="rId11"/>
    <p:sldId id="288" r:id="rId12"/>
    <p:sldId id="280" r:id="rId13"/>
    <p:sldId id="281" r:id="rId14"/>
    <p:sldId id="296" r:id="rId15"/>
    <p:sldId id="295" r:id="rId16"/>
    <p:sldId id="298" r:id="rId17"/>
    <p:sldId id="291" r:id="rId18"/>
    <p:sldId id="292" r:id="rId19"/>
    <p:sldId id="285" r:id="rId20"/>
    <p:sldId id="286" r:id="rId21"/>
    <p:sldId id="287" r:id="rId22"/>
    <p:sldId id="273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7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5298E8-EA25-46A0-AF6A-80F5C0798336}" type="datetimeFigureOut">
              <a:rPr lang="ru-RU" smtClean="0"/>
              <a:pPr/>
              <a:t>23.11.2017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713A4C-7C6B-4968-85FC-21145AD12ED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713A4C-7C6B-4968-85FC-21145AD12EDA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CB97B3-97F7-445A-BC4E-88E15EADFA04}" type="datetimeFigureOut">
              <a:rPr lang="ru-RU" smtClean="0"/>
              <a:pPr/>
              <a:t>23.11.2017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F2CB29-4AD7-4EB8-AC17-6D4FBD3005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CB97B3-97F7-445A-BC4E-88E15EADFA04}" type="datetimeFigureOut">
              <a:rPr lang="ru-RU" smtClean="0"/>
              <a:pPr/>
              <a:t>23.11.2017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F2CB29-4AD7-4EB8-AC17-6D4FBD3005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CB97B3-97F7-445A-BC4E-88E15EADFA04}" type="datetimeFigureOut">
              <a:rPr lang="ru-RU" smtClean="0"/>
              <a:pPr/>
              <a:t>23.11.2017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F2CB29-4AD7-4EB8-AC17-6D4FBD3005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CB97B3-97F7-445A-BC4E-88E15EADFA04}" type="datetimeFigureOut">
              <a:rPr lang="ru-RU" smtClean="0"/>
              <a:pPr/>
              <a:t>23.11.2017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F2CB29-4AD7-4EB8-AC17-6D4FBD3005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CB97B3-97F7-445A-BC4E-88E15EADFA04}" type="datetimeFigureOut">
              <a:rPr lang="ru-RU" smtClean="0"/>
              <a:pPr/>
              <a:t>23.11.2017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F2CB29-4AD7-4EB8-AC17-6D4FBD3005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CB97B3-97F7-445A-BC4E-88E15EADFA04}" type="datetimeFigureOut">
              <a:rPr lang="ru-RU" smtClean="0"/>
              <a:pPr/>
              <a:t>23.11.2017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F2CB29-4AD7-4EB8-AC17-6D4FBD3005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CB97B3-97F7-445A-BC4E-88E15EADFA04}" type="datetimeFigureOut">
              <a:rPr lang="ru-RU" smtClean="0"/>
              <a:pPr/>
              <a:t>23.11.2017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F2CB29-4AD7-4EB8-AC17-6D4FBD3005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CB97B3-97F7-445A-BC4E-88E15EADFA04}" type="datetimeFigureOut">
              <a:rPr lang="ru-RU" smtClean="0"/>
              <a:pPr/>
              <a:t>23.11.2017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F2CB29-4AD7-4EB8-AC17-6D4FBD3005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CB97B3-97F7-445A-BC4E-88E15EADFA04}" type="datetimeFigureOut">
              <a:rPr lang="ru-RU" smtClean="0"/>
              <a:pPr/>
              <a:t>23.11.2017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F2CB29-4AD7-4EB8-AC17-6D4FBD3005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CB97B3-97F7-445A-BC4E-88E15EADFA04}" type="datetimeFigureOut">
              <a:rPr lang="ru-RU" smtClean="0"/>
              <a:pPr/>
              <a:t>23.11.2017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F2CB29-4AD7-4EB8-AC17-6D4FBD3005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CB97B3-97F7-445A-BC4E-88E15EADFA04}" type="datetimeFigureOut">
              <a:rPr lang="ru-RU" smtClean="0"/>
              <a:pPr/>
              <a:t>23.11.2017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F2CB29-4AD7-4EB8-AC17-6D4FBD3005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EACB97B3-97F7-445A-BC4E-88E15EADFA04}" type="datetimeFigureOut">
              <a:rPr lang="ru-RU" smtClean="0"/>
              <a:pPr/>
              <a:t>23.11.2017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F7F2CB29-4AD7-4EB8-AC17-6D4FBD30059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http://img-fotki.yandex.ru/get/6622/108950446.113/0_cd1ff_8a150a52_S.jpg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http://img-fotki.yandex.ru/get/6622/108950446.113/0_cd1ff_8a150a52_S.jpg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http://img-fotki.yandex.ru/get/6622/108950446.113/0_cd1ff_8a150a52_S.jpg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http://img-fotki.yandex.ru/get/6622/108950446.113/0_cd1ff_8a150a52_S.jpg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K:\&#1060;&#1080;&#1079;&#1084;&#1080;&#1085;&#1091;&#1090;&#1082;&#1080;\&#1060;&#1080;&#1079;&#1082;&#1091;&#1083;&#1100;&#1090;&#1084;&#1080;&#1085;&#1091;&#1090;&#1082;&#1072;%20&#1076;&#1083;&#1103;%20&#1075;&#1083;&#1072;&#1079;%20&#1047;&#1074;&#1077;&#1079;&#1076;&#1072;\&#1042;.&#1040;.&#1052;&#1086;&#1094;&#1072;&#1088;&#1090;%20-%20&#1056;&#1072;&#1076;&#1086;&#1089;&#1090;&#1100;%20(&#1057;&#1086;&#1085;&#1072;&#1090;&#1072;%20&#8470;6)%20(vmuzike.net)%20.mp3" TargetMode="External"/><Relationship Id="rId4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179388" y="1196975"/>
            <a:ext cx="8713787" cy="2428875"/>
          </a:xfrm>
        </p:spPr>
        <p:txBody>
          <a:bodyPr/>
          <a:lstStyle/>
          <a:p>
            <a:pPr eaLnBrk="1" hangingPunct="1"/>
            <a:r>
              <a:rPr lang="ru-RU" sz="6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Урок русского языка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9" y="2924944"/>
            <a:ext cx="5184576" cy="1752600"/>
          </a:xfrm>
        </p:spPr>
        <p:txBody>
          <a:bodyPr/>
          <a:lstStyle/>
          <a:p>
            <a:pPr eaLnBrk="1" hangingPunct="1">
              <a:lnSpc>
                <a:spcPct val="60000"/>
              </a:lnSpc>
            </a:pPr>
            <a:endParaRPr lang="ru-RU" sz="3300" b="1" dirty="0" smtClean="0">
              <a:solidFill>
                <a:srgbClr val="002060"/>
              </a:solidFill>
              <a:latin typeface="Decadance Cursiv" pitchFamily="2" charset="0"/>
            </a:endParaRPr>
          </a:p>
        </p:txBody>
      </p:sp>
      <p:pic>
        <p:nvPicPr>
          <p:cNvPr id="2054" name="Picture 6" descr="klas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437112"/>
            <a:ext cx="6096000" cy="144780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9" descr="http://img-fotki.yandex.ru/get/6622/108950446.113/0_cd1ff_8a150a52_S.jpg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323850" y="3933825"/>
            <a:ext cx="2881313" cy="193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Text Box 2"/>
          <p:cNvSpPr txBox="1">
            <a:spLocks noChangeArrowheads="1"/>
          </p:cNvSpPr>
          <p:nvPr/>
        </p:nvSpPr>
        <p:spPr bwMode="auto">
          <a:xfrm>
            <a:off x="611188" y="2205038"/>
            <a:ext cx="79200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altLang="ru-RU"/>
          </a:p>
        </p:txBody>
      </p:sp>
      <p:sp>
        <p:nvSpPr>
          <p:cNvPr id="8196" name="Text Box 3"/>
          <p:cNvSpPr txBox="1">
            <a:spLocks noChangeArrowheads="1"/>
          </p:cNvSpPr>
          <p:nvPr/>
        </p:nvSpPr>
        <p:spPr bwMode="auto">
          <a:xfrm>
            <a:off x="250825" y="1484313"/>
            <a:ext cx="8569325" cy="1493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4400"/>
              <a:t>    </a:t>
            </a:r>
            <a:r>
              <a:rPr lang="en-US" altLang="ru-RU" sz="4400"/>
              <a:t> </a:t>
            </a:r>
          </a:p>
          <a:p>
            <a:pPr>
              <a:spcBef>
                <a:spcPct val="50000"/>
              </a:spcBef>
            </a:pPr>
            <a:r>
              <a:rPr lang="ru-RU" altLang="ru-RU" sz="3200"/>
              <a:t>               </a:t>
            </a:r>
            <a:r>
              <a:rPr lang="en-US" altLang="ru-RU" sz="3200"/>
              <a:t> </a:t>
            </a:r>
            <a:endParaRPr lang="ru-RU" altLang="ru-RU" sz="3200"/>
          </a:p>
        </p:txBody>
      </p:sp>
      <p:sp>
        <p:nvSpPr>
          <p:cNvPr id="8197" name="Rectangle 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altLang="ru-RU" sz="4000" b="1" smtClean="0">
                <a:solidFill>
                  <a:srgbClr val="3333FF"/>
                </a:solidFill>
                <a:latin typeface="Times New Roman" pitchFamily="18" charset="0"/>
              </a:rPr>
              <a:t> Мудрая Сова предлагает текст, написанный  учеником</a:t>
            </a:r>
          </a:p>
        </p:txBody>
      </p:sp>
      <p:sp>
        <p:nvSpPr>
          <p:cNvPr id="8198" name="Rectangle 7"/>
          <p:cNvSpPr>
            <a:spLocks noGrp="1"/>
          </p:cNvSpPr>
          <p:nvPr>
            <p:ph type="body" sz="half" idx="4294967295"/>
          </p:nvPr>
        </p:nvSpPr>
        <p:spPr>
          <a:xfrm>
            <a:off x="1692275" y="1412875"/>
            <a:ext cx="7062788" cy="4670425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altLang="ru-RU" sz="2800" b="1" dirty="0" smtClean="0">
                <a:latin typeface="Times New Roman" pitchFamily="18" charset="0"/>
              </a:rPr>
              <a:t>		</a:t>
            </a:r>
          </a:p>
          <a:p>
            <a:pPr>
              <a:buFont typeface="Arial" charset="0"/>
              <a:buNone/>
            </a:pPr>
            <a:r>
              <a:rPr lang="ru-RU" altLang="ru-RU" sz="2800" b="1" dirty="0" smtClean="0">
                <a:latin typeface="Times New Roman" pitchFamily="18" charset="0"/>
              </a:rPr>
              <a:t>		Мой </a:t>
            </a:r>
            <a:r>
              <a:rPr lang="ru-RU" altLang="ru-RU" sz="2800" b="1" dirty="0" err="1" smtClean="0">
                <a:latin typeface="Times New Roman" pitchFamily="18" charset="0"/>
              </a:rPr>
              <a:t>друк</a:t>
            </a:r>
            <a:r>
              <a:rPr lang="ru-RU" altLang="ru-RU" sz="2800" b="1" dirty="0" smtClean="0">
                <a:latin typeface="Times New Roman" pitchFamily="18" charset="0"/>
              </a:rPr>
              <a:t> </a:t>
            </a:r>
            <a:r>
              <a:rPr lang="ru-RU" altLang="ru-RU" sz="2800" b="1" dirty="0" err="1" smtClean="0">
                <a:latin typeface="Times New Roman" pitchFamily="18" charset="0"/>
              </a:rPr>
              <a:t>мишуня</a:t>
            </a:r>
            <a:r>
              <a:rPr lang="ru-RU" altLang="ru-RU" sz="2800" b="1" dirty="0" smtClean="0">
                <a:latin typeface="Times New Roman" pitchFamily="18" charset="0"/>
              </a:rPr>
              <a:t> никогда не оставляет меня без внимания.  </a:t>
            </a:r>
            <a:r>
              <a:rPr lang="ru-RU" altLang="ru-RU" sz="2800" b="1" dirty="0" err="1" smtClean="0">
                <a:latin typeface="Times New Roman" pitchFamily="18" charset="0"/>
              </a:rPr>
              <a:t>Мишуня</a:t>
            </a:r>
            <a:r>
              <a:rPr lang="ru-RU" altLang="ru-RU" sz="2800" b="1" dirty="0" smtClean="0">
                <a:latin typeface="Times New Roman" pitchFamily="18" charset="0"/>
              </a:rPr>
              <a:t> часто </a:t>
            </a:r>
            <a:r>
              <a:rPr lang="ru-RU" altLang="ru-RU" sz="2800" b="1" dirty="0" err="1" smtClean="0">
                <a:latin typeface="Times New Roman" pitchFamily="18" charset="0"/>
              </a:rPr>
              <a:t>балеет</a:t>
            </a:r>
            <a:r>
              <a:rPr lang="ru-RU" altLang="ru-RU" sz="2800" b="1" dirty="0" smtClean="0">
                <a:latin typeface="Times New Roman" pitchFamily="18" charset="0"/>
              </a:rPr>
              <a:t> и иногда( не) ходит </a:t>
            </a:r>
            <a:r>
              <a:rPr lang="ru-RU" altLang="ru-RU" sz="2800" b="1" dirty="0" err="1" smtClean="0">
                <a:latin typeface="Times New Roman" pitchFamily="18" charset="0"/>
              </a:rPr>
              <a:t>вшколу</a:t>
            </a:r>
            <a:r>
              <a:rPr lang="ru-RU" altLang="ru-RU" sz="2800" b="1" dirty="0" smtClean="0">
                <a:latin typeface="Times New Roman" pitchFamily="18" charset="0"/>
              </a:rPr>
              <a:t>. Он мне никогда( не )грубит. Он честный, никогда( не) обманывает. Вот какой у меня товарищ.</a:t>
            </a:r>
          </a:p>
        </p:txBody>
      </p:sp>
      <p:sp>
        <p:nvSpPr>
          <p:cNvPr id="8199" name="Rectangle 10"/>
          <p:cNvSpPr>
            <a:spLocks noChangeArrowheads="1"/>
          </p:cNvSpPr>
          <p:nvPr/>
        </p:nvSpPr>
        <p:spPr bwMode="auto">
          <a:xfrm>
            <a:off x="755650" y="17732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 alt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img-fotki.yandex.ru/get/6622/108950446.113/0_cd1ff_8a150a52_S.jpg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323850" y="3933825"/>
            <a:ext cx="2881313" cy="193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Text Box 2"/>
          <p:cNvSpPr txBox="1">
            <a:spLocks noChangeArrowheads="1"/>
          </p:cNvSpPr>
          <p:nvPr/>
        </p:nvSpPr>
        <p:spPr bwMode="auto">
          <a:xfrm>
            <a:off x="611188" y="2205038"/>
            <a:ext cx="79200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altLang="ru-RU"/>
          </a:p>
        </p:txBody>
      </p:sp>
      <p:sp>
        <p:nvSpPr>
          <p:cNvPr id="11268" name="Text Box 3"/>
          <p:cNvSpPr txBox="1">
            <a:spLocks noChangeArrowheads="1"/>
          </p:cNvSpPr>
          <p:nvPr/>
        </p:nvSpPr>
        <p:spPr bwMode="auto">
          <a:xfrm>
            <a:off x="250825" y="1484313"/>
            <a:ext cx="8569325" cy="1493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4400"/>
              <a:t>    </a:t>
            </a:r>
            <a:r>
              <a:rPr lang="en-US" altLang="ru-RU" sz="4400"/>
              <a:t> </a:t>
            </a:r>
          </a:p>
          <a:p>
            <a:pPr>
              <a:spcBef>
                <a:spcPct val="50000"/>
              </a:spcBef>
            </a:pPr>
            <a:r>
              <a:rPr lang="ru-RU" altLang="ru-RU" sz="3200"/>
              <a:t>               </a:t>
            </a:r>
            <a:r>
              <a:rPr lang="en-US" altLang="ru-RU" sz="3200"/>
              <a:t> </a:t>
            </a:r>
            <a:endParaRPr lang="ru-RU" altLang="ru-RU" sz="3200"/>
          </a:p>
        </p:txBody>
      </p:sp>
      <p:sp>
        <p:nvSpPr>
          <p:cNvPr id="11269" name="Rectangle 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altLang="ru-RU" sz="4000" b="1" smtClean="0">
                <a:solidFill>
                  <a:srgbClr val="3333FF"/>
                </a:solidFill>
                <a:latin typeface="Times New Roman" pitchFamily="18" charset="0"/>
              </a:rPr>
              <a:t> Помощь Мудрой Сове</a:t>
            </a:r>
          </a:p>
        </p:txBody>
      </p:sp>
      <p:sp>
        <p:nvSpPr>
          <p:cNvPr id="11270" name="Rectangle 7"/>
          <p:cNvSpPr>
            <a:spLocks noGrp="1"/>
          </p:cNvSpPr>
          <p:nvPr>
            <p:ph type="body" sz="half" idx="4294967295"/>
          </p:nvPr>
        </p:nvSpPr>
        <p:spPr>
          <a:xfrm>
            <a:off x="1692275" y="1412875"/>
            <a:ext cx="7062788" cy="4670425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altLang="ru-RU" sz="2800" b="1" dirty="0" smtClean="0">
                <a:latin typeface="Times New Roman" pitchFamily="18" charset="0"/>
              </a:rPr>
              <a:t>		</a:t>
            </a:r>
          </a:p>
          <a:p>
            <a:pPr>
              <a:buFont typeface="Arial" charset="0"/>
              <a:buNone/>
            </a:pPr>
            <a:r>
              <a:rPr lang="ru-RU" altLang="ru-RU" sz="2800" b="1" dirty="0" smtClean="0">
                <a:latin typeface="Times New Roman" pitchFamily="18" charset="0"/>
              </a:rPr>
              <a:t>		Мой дру</a:t>
            </a:r>
            <a:r>
              <a:rPr lang="ru-RU" altLang="ru-RU" sz="2800" b="1" dirty="0" smtClean="0">
                <a:solidFill>
                  <a:srgbClr val="FF0000"/>
                </a:solidFill>
                <a:latin typeface="Times New Roman" pitchFamily="18" charset="0"/>
              </a:rPr>
              <a:t>г</a:t>
            </a:r>
            <a:r>
              <a:rPr lang="ru-RU" altLang="ru-RU" sz="2800" b="1" dirty="0" smtClean="0">
                <a:latin typeface="Times New Roman" pitchFamily="18" charset="0"/>
              </a:rPr>
              <a:t> </a:t>
            </a:r>
            <a:r>
              <a:rPr lang="ru-RU" altLang="ru-RU" sz="2800" b="1" dirty="0" err="1" smtClean="0">
                <a:solidFill>
                  <a:srgbClr val="FF0000"/>
                </a:solidFill>
                <a:latin typeface="Times New Roman" pitchFamily="18" charset="0"/>
              </a:rPr>
              <a:t>М</a:t>
            </a:r>
            <a:r>
              <a:rPr lang="ru-RU" altLang="ru-RU" sz="2800" b="1" dirty="0" err="1" smtClean="0">
                <a:latin typeface="Times New Roman" pitchFamily="18" charset="0"/>
              </a:rPr>
              <a:t>ишуня</a:t>
            </a:r>
            <a:r>
              <a:rPr lang="ru-RU" altLang="ru-RU" sz="2800" b="1" dirty="0" smtClean="0">
                <a:latin typeface="Times New Roman" pitchFamily="18" charset="0"/>
              </a:rPr>
              <a:t> никогда не оставляет меня без внимания.  </a:t>
            </a:r>
            <a:r>
              <a:rPr lang="ru-RU" altLang="ru-RU" sz="2800" b="1" dirty="0" err="1" smtClean="0">
                <a:latin typeface="Times New Roman" pitchFamily="18" charset="0"/>
              </a:rPr>
              <a:t>Мишуня</a:t>
            </a:r>
            <a:r>
              <a:rPr lang="ru-RU" altLang="ru-RU" sz="2800" b="1" dirty="0" smtClean="0">
                <a:latin typeface="Times New Roman" pitchFamily="18" charset="0"/>
              </a:rPr>
              <a:t> часто б</a:t>
            </a:r>
            <a:r>
              <a:rPr lang="ru-RU" altLang="ru-RU" sz="2800" b="1" dirty="0" smtClean="0">
                <a:solidFill>
                  <a:srgbClr val="FF0000"/>
                </a:solidFill>
                <a:latin typeface="Times New Roman" pitchFamily="18" charset="0"/>
              </a:rPr>
              <a:t>о</a:t>
            </a:r>
            <a:r>
              <a:rPr lang="ru-RU" altLang="ru-RU" sz="2800" b="1" dirty="0" smtClean="0">
                <a:latin typeface="Times New Roman" pitchFamily="18" charset="0"/>
              </a:rPr>
              <a:t>леет и иногда </a:t>
            </a:r>
            <a:r>
              <a:rPr lang="ru-RU" altLang="ru-RU" sz="2800" b="1" dirty="0" smtClean="0">
                <a:solidFill>
                  <a:srgbClr val="FF0000"/>
                </a:solidFill>
                <a:latin typeface="Times New Roman" pitchFamily="18" charset="0"/>
              </a:rPr>
              <a:t>не</a:t>
            </a:r>
            <a:r>
              <a:rPr lang="ru-RU" altLang="ru-RU" sz="2800" b="1" dirty="0" smtClean="0">
                <a:latin typeface="Times New Roman" pitchFamily="18" charset="0"/>
              </a:rPr>
              <a:t>  ходит </a:t>
            </a:r>
            <a:r>
              <a:rPr lang="ru-RU" altLang="ru-RU" sz="2800" b="1" dirty="0" smtClean="0">
                <a:solidFill>
                  <a:srgbClr val="FF0000"/>
                </a:solidFill>
                <a:latin typeface="Times New Roman" pitchFamily="18" charset="0"/>
              </a:rPr>
              <a:t>в</a:t>
            </a:r>
            <a:r>
              <a:rPr lang="ru-RU" altLang="ru-RU" sz="2800" b="1" dirty="0" smtClean="0">
                <a:latin typeface="Times New Roman" pitchFamily="18" charset="0"/>
              </a:rPr>
              <a:t> школу. Он мне никогда  </a:t>
            </a:r>
            <a:r>
              <a:rPr lang="ru-RU" altLang="ru-RU" sz="2800" b="1" dirty="0" smtClean="0">
                <a:solidFill>
                  <a:srgbClr val="FF0000"/>
                </a:solidFill>
                <a:latin typeface="Times New Roman" pitchFamily="18" charset="0"/>
              </a:rPr>
              <a:t>не</a:t>
            </a:r>
            <a:r>
              <a:rPr lang="ru-RU" altLang="ru-RU" sz="2800" b="1" dirty="0" smtClean="0">
                <a:latin typeface="Times New Roman" pitchFamily="18" charset="0"/>
              </a:rPr>
              <a:t>  грубит. Он честный, никогда  </a:t>
            </a:r>
            <a:r>
              <a:rPr lang="ru-RU" altLang="ru-RU" sz="2800" b="1" dirty="0" smtClean="0">
                <a:solidFill>
                  <a:srgbClr val="FF0000"/>
                </a:solidFill>
                <a:latin typeface="Times New Roman" pitchFamily="18" charset="0"/>
              </a:rPr>
              <a:t>не</a:t>
            </a:r>
            <a:r>
              <a:rPr lang="ru-RU" altLang="ru-RU" sz="2800" b="1" dirty="0" smtClean="0">
                <a:latin typeface="Times New Roman" pitchFamily="18" charset="0"/>
              </a:rPr>
              <a:t>  обманывает. Вот какой у     меня товарищ.</a:t>
            </a:r>
          </a:p>
        </p:txBody>
      </p:sp>
      <p:sp>
        <p:nvSpPr>
          <p:cNvPr id="11271" name="Rectangle 7"/>
          <p:cNvSpPr>
            <a:spLocks noChangeArrowheads="1"/>
          </p:cNvSpPr>
          <p:nvPr/>
        </p:nvSpPr>
        <p:spPr bwMode="auto">
          <a:xfrm>
            <a:off x="755650" y="17732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 alt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img-fotki.yandex.ru/get/6622/108950446.113/0_cd1ff_8a150a52_S.jpg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323850" y="3933825"/>
            <a:ext cx="2881313" cy="193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Text Box 2"/>
          <p:cNvSpPr txBox="1">
            <a:spLocks noChangeArrowheads="1"/>
          </p:cNvSpPr>
          <p:nvPr/>
        </p:nvSpPr>
        <p:spPr bwMode="auto">
          <a:xfrm>
            <a:off x="611188" y="2205038"/>
            <a:ext cx="79200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altLang="ru-RU"/>
          </a:p>
        </p:txBody>
      </p:sp>
      <p:sp>
        <p:nvSpPr>
          <p:cNvPr id="9220" name="Text Box 3"/>
          <p:cNvSpPr txBox="1">
            <a:spLocks noChangeArrowheads="1"/>
          </p:cNvSpPr>
          <p:nvPr/>
        </p:nvSpPr>
        <p:spPr bwMode="auto">
          <a:xfrm>
            <a:off x="250825" y="1484313"/>
            <a:ext cx="8569325" cy="1493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4400"/>
              <a:t>    </a:t>
            </a:r>
            <a:r>
              <a:rPr lang="en-US" altLang="ru-RU" sz="4400"/>
              <a:t> </a:t>
            </a:r>
          </a:p>
          <a:p>
            <a:pPr>
              <a:spcBef>
                <a:spcPct val="50000"/>
              </a:spcBef>
            </a:pPr>
            <a:r>
              <a:rPr lang="ru-RU" altLang="ru-RU" sz="3200"/>
              <a:t>               </a:t>
            </a:r>
            <a:r>
              <a:rPr lang="en-US" altLang="ru-RU" sz="3200"/>
              <a:t> </a:t>
            </a:r>
            <a:endParaRPr lang="ru-RU" altLang="ru-RU" sz="3200"/>
          </a:p>
        </p:txBody>
      </p:sp>
      <p:sp>
        <p:nvSpPr>
          <p:cNvPr id="49157" name="Rectangle 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altLang="ru-RU" sz="4000" b="1" smtClean="0">
                <a:solidFill>
                  <a:srgbClr val="3333FF"/>
                </a:solidFill>
                <a:latin typeface="Times New Roman" pitchFamily="18" charset="0"/>
              </a:rPr>
              <a:t>  Ученик не допустил бы ошибки, если бы…</a:t>
            </a:r>
          </a:p>
        </p:txBody>
      </p:sp>
      <p:sp>
        <p:nvSpPr>
          <p:cNvPr id="6151" name="Rectangle 7"/>
          <p:cNvSpPr>
            <a:spLocks noGrp="1"/>
          </p:cNvSpPr>
          <p:nvPr>
            <p:ph type="body" sz="half" idx="4294967295"/>
          </p:nvPr>
        </p:nvSpPr>
        <p:spPr>
          <a:xfrm>
            <a:off x="2339975" y="1700213"/>
            <a:ext cx="7062788" cy="351790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altLang="ru-RU" sz="2800" b="1" smtClean="0">
                <a:latin typeface="Times New Roman" pitchFamily="18" charset="0"/>
              </a:rPr>
              <a:t>	</a:t>
            </a:r>
            <a:r>
              <a:rPr lang="ru-RU" altLang="ru-RU" b="1" smtClean="0">
                <a:latin typeface="Times New Roman" pitchFamily="18" charset="0"/>
              </a:rPr>
              <a:t>не учил          -        учил            </a:t>
            </a:r>
            <a:br>
              <a:rPr lang="ru-RU" altLang="ru-RU" b="1" smtClean="0">
                <a:latin typeface="Times New Roman" pitchFamily="18" charset="0"/>
              </a:rPr>
            </a:br>
            <a:r>
              <a:rPr lang="ru-RU" altLang="ru-RU" b="1" smtClean="0">
                <a:latin typeface="Times New Roman" pitchFamily="18" charset="0"/>
              </a:rPr>
              <a:t>не думал        -        думал     </a:t>
            </a:r>
            <a:br>
              <a:rPr lang="ru-RU" altLang="ru-RU" b="1" smtClean="0">
                <a:latin typeface="Times New Roman" pitchFamily="18" charset="0"/>
              </a:rPr>
            </a:br>
            <a:r>
              <a:rPr lang="ru-RU" altLang="ru-RU" b="1" smtClean="0">
                <a:latin typeface="Times New Roman" pitchFamily="18" charset="0"/>
              </a:rPr>
              <a:t>не слушал     -        слушал</a:t>
            </a:r>
            <a:br>
              <a:rPr lang="ru-RU" altLang="ru-RU" b="1" smtClean="0">
                <a:latin typeface="Times New Roman" pitchFamily="18" charset="0"/>
              </a:rPr>
            </a:br>
            <a:r>
              <a:rPr lang="ru-RU" altLang="ru-RU" b="1" smtClean="0">
                <a:latin typeface="Times New Roman" pitchFamily="18" charset="0"/>
              </a:rPr>
              <a:t>не трудился  -        трудился           не работал    -</a:t>
            </a:r>
            <a:r>
              <a:rPr lang="ru-RU" altLang="ru-RU" sz="2800" b="1" smtClean="0"/>
              <a:t>          </a:t>
            </a:r>
            <a:r>
              <a:rPr lang="ru-RU" altLang="ru-RU" b="1" smtClean="0">
                <a:latin typeface="Times New Roman" pitchFamily="18" charset="0"/>
              </a:rPr>
              <a:t>работал</a:t>
            </a:r>
            <a:r>
              <a:rPr lang="ru-RU" altLang="ru-RU" b="1" smtClean="0"/>
              <a:t>   </a:t>
            </a:r>
          </a:p>
        </p:txBody>
      </p:sp>
      <p:sp>
        <p:nvSpPr>
          <p:cNvPr id="9223" name="Rectangle 7"/>
          <p:cNvSpPr>
            <a:spLocks noChangeArrowheads="1"/>
          </p:cNvSpPr>
          <p:nvPr/>
        </p:nvSpPr>
        <p:spPr bwMode="auto">
          <a:xfrm>
            <a:off x="744538" y="17637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 alt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9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7" grpId="0"/>
      <p:bldP spid="6151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img-fotki.yandex.ru/get/6622/108950446.113/0_cd1ff_8a150a52_S.jpg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323850" y="3933825"/>
            <a:ext cx="2881313" cy="193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Text Box 2"/>
          <p:cNvSpPr txBox="1">
            <a:spLocks noChangeArrowheads="1"/>
          </p:cNvSpPr>
          <p:nvPr/>
        </p:nvSpPr>
        <p:spPr bwMode="auto">
          <a:xfrm>
            <a:off x="611188" y="2205038"/>
            <a:ext cx="79200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altLang="ru-RU"/>
          </a:p>
        </p:txBody>
      </p:sp>
      <p:sp>
        <p:nvSpPr>
          <p:cNvPr id="10244" name="Text Box 3"/>
          <p:cNvSpPr txBox="1">
            <a:spLocks noChangeArrowheads="1"/>
          </p:cNvSpPr>
          <p:nvPr/>
        </p:nvSpPr>
        <p:spPr bwMode="auto">
          <a:xfrm>
            <a:off x="250825" y="1484313"/>
            <a:ext cx="8569325" cy="1493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4400"/>
              <a:t>    </a:t>
            </a:r>
            <a:r>
              <a:rPr lang="en-US" altLang="ru-RU" sz="4400"/>
              <a:t> </a:t>
            </a:r>
          </a:p>
          <a:p>
            <a:pPr>
              <a:spcBef>
                <a:spcPct val="50000"/>
              </a:spcBef>
            </a:pPr>
            <a:r>
              <a:rPr lang="ru-RU" altLang="ru-RU" sz="3200"/>
              <a:t>               </a:t>
            </a:r>
            <a:r>
              <a:rPr lang="en-US" altLang="ru-RU" sz="3200"/>
              <a:t> </a:t>
            </a:r>
            <a:endParaRPr lang="ru-RU" altLang="ru-RU" sz="3200"/>
          </a:p>
        </p:txBody>
      </p:sp>
      <p:sp>
        <p:nvSpPr>
          <p:cNvPr id="10245" name="Rectangle 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altLang="ru-RU" sz="4000" b="1" smtClean="0">
                <a:solidFill>
                  <a:srgbClr val="3333FF"/>
                </a:solidFill>
                <a:latin typeface="Times New Roman" pitchFamily="18" charset="0"/>
              </a:rPr>
              <a:t> Принцип проверки написания частицы</a:t>
            </a:r>
          </a:p>
        </p:txBody>
      </p:sp>
      <p:sp>
        <p:nvSpPr>
          <p:cNvPr id="10246" name="Rectangle 7"/>
          <p:cNvSpPr>
            <a:spLocks noGrp="1"/>
          </p:cNvSpPr>
          <p:nvPr>
            <p:ph type="body" sz="half" idx="4294967295"/>
          </p:nvPr>
        </p:nvSpPr>
        <p:spPr>
          <a:xfrm>
            <a:off x="1692275" y="1412875"/>
            <a:ext cx="7062788" cy="4670425"/>
          </a:xfrm>
        </p:spPr>
        <p:txBody>
          <a:bodyPr/>
          <a:lstStyle/>
          <a:p>
            <a:pPr marL="457200" indent="-457200">
              <a:buFont typeface="Arial" charset="0"/>
              <a:buNone/>
            </a:pPr>
            <a:r>
              <a:rPr lang="ru-RU" altLang="ru-RU" sz="2800" b="1" dirty="0" smtClean="0">
                <a:latin typeface="Times New Roman" pitchFamily="18" charset="0"/>
              </a:rPr>
              <a:t>		</a:t>
            </a:r>
          </a:p>
          <a:p>
            <a:pPr marL="457200" indent="-457200">
              <a:buFont typeface="Arial" charset="0"/>
              <a:buNone/>
            </a:pPr>
            <a:endParaRPr lang="ru-RU" altLang="ru-RU" b="1" dirty="0" smtClean="0">
              <a:latin typeface="Times New Roman" pitchFamily="18" charset="0"/>
            </a:endParaRPr>
          </a:p>
          <a:p>
            <a:pPr marL="457200" indent="-457200">
              <a:buFont typeface="Arial" charset="0"/>
              <a:buNone/>
            </a:pPr>
            <a:r>
              <a:rPr lang="ru-RU" altLang="ru-RU" b="1" dirty="0" smtClean="0">
                <a:solidFill>
                  <a:srgbClr val="FF0000"/>
                </a:solidFill>
                <a:latin typeface="Times New Roman" pitchFamily="18" charset="0"/>
              </a:rPr>
              <a:t>Вывод: </a:t>
            </a:r>
            <a:r>
              <a:rPr lang="ru-RU" altLang="ru-RU" b="1" dirty="0" smtClean="0">
                <a:latin typeface="Times New Roman" pitchFamily="18" charset="0"/>
              </a:rPr>
              <a:t> частица </a:t>
            </a:r>
            <a:r>
              <a:rPr lang="ru-RU" altLang="ru-RU" b="1" dirty="0" smtClean="0">
                <a:solidFill>
                  <a:srgbClr val="FF0000"/>
                </a:solidFill>
                <a:latin typeface="Times New Roman" pitchFamily="18" charset="0"/>
              </a:rPr>
              <a:t>НЕ</a:t>
            </a:r>
            <a:r>
              <a:rPr lang="ru-RU" altLang="ru-RU" b="1" dirty="0" smtClean="0">
                <a:latin typeface="Times New Roman" pitchFamily="18" charset="0"/>
              </a:rPr>
              <a:t> с глаголами пишется раздельно.</a:t>
            </a:r>
          </a:p>
        </p:txBody>
      </p:sp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755650" y="17732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 alt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1916832"/>
            <a:ext cx="82809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spc="300" dirty="0" err="1" smtClean="0">
                <a:latin typeface="Times New Roman" pitchFamily="18" charset="0"/>
                <a:cs typeface="Times New Roman" pitchFamily="18" charset="0"/>
              </a:rPr>
              <a:t>Звонкиеголосаптицзвучатвлесу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3573016"/>
            <a:ext cx="85689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Звонкие голоса птиц звучат в лесу.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3284984"/>
            <a:ext cx="7704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Им.прил.                      Им.сущ.             Им.сущ.          Гл.             Пред.     Им.сущ.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2924944"/>
            <a:ext cx="838569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4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Звонкие голоса </a:t>
            </a:r>
            <a:r>
              <a:rPr lang="ru-RU" sz="4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птиц 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ru-RU" sz="4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звучат в лесу.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     Вывод: </a:t>
            </a:r>
            <a:r>
              <a:rPr lang="ru-RU" sz="4000" b="1" dirty="0" smtClean="0"/>
              <a:t>частица </a:t>
            </a:r>
            <a:r>
              <a:rPr lang="ru-RU" sz="4000" b="1" dirty="0" smtClean="0">
                <a:solidFill>
                  <a:srgbClr val="FF0000"/>
                </a:solidFill>
              </a:rPr>
              <a:t>НЕ </a:t>
            </a:r>
            <a:r>
              <a:rPr lang="ru-RU" sz="4000" b="1" dirty="0" smtClean="0"/>
              <a:t> придает глаголам отрицательный смысл.</a:t>
            </a:r>
            <a:endParaRPr lang="ru-RU" sz="4000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0" name="Picture 6" descr="http://faktom.ru/data/photo/101416_02791437894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7200900"/>
          </a:xfrm>
          <a:prstGeom prst="rect">
            <a:avLst/>
          </a:prstGeom>
          <a:noFill/>
        </p:spPr>
      </p:pic>
      <p:sp>
        <p:nvSpPr>
          <p:cNvPr id="2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811962"/>
          </a:xfrm>
        </p:spPr>
        <p:txBody>
          <a:bodyPr>
            <a:normAutofit/>
          </a:bodyPr>
          <a:lstStyle/>
          <a:p>
            <a:r>
              <a:rPr lang="ru-RU" sz="1600" dirty="0" smtClean="0">
                <a:solidFill>
                  <a:schemeClr val="bg1"/>
                </a:solidFill>
              </a:rPr>
              <a:t/>
            </a:r>
            <a:br>
              <a:rPr lang="ru-RU" sz="1600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sz="7200" dirty="0" smtClean="0">
                <a:solidFill>
                  <a:schemeClr val="bg1"/>
                </a:solidFill>
              </a:rPr>
              <a:t>Физкультминутка для глаз</a:t>
            </a:r>
            <a:br>
              <a:rPr lang="ru-RU" sz="7200" dirty="0" smtClean="0">
                <a:solidFill>
                  <a:schemeClr val="bg1"/>
                </a:solidFill>
              </a:rPr>
            </a:br>
            <a:r>
              <a:rPr lang="ru-RU" sz="7200" dirty="0" smtClean="0">
                <a:solidFill>
                  <a:schemeClr val="bg1"/>
                </a:solidFill>
              </a:rPr>
              <a:t>«Звезда»</a:t>
            </a:r>
            <a:br>
              <a:rPr lang="ru-RU" sz="7200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26" name="В.А.Моцарт - Радость (Соната №6) (vmuzike.net) 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3810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4695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6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0" name="Picture 6" descr="http://faktom.ru/data/photo/101416_0279143789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200900"/>
          </a:xfrm>
          <a:prstGeom prst="rect">
            <a:avLst/>
          </a:prstGeom>
          <a:noFill/>
        </p:spPr>
      </p:pic>
      <p:pic>
        <p:nvPicPr>
          <p:cNvPr id="10" name="Picture 7" descr="C:\Users\Yuriy\Desktop\2771019_761232bf535dacfd86269862e7f65f45_8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6200" y="2819400"/>
            <a:ext cx="1401762" cy="1401762"/>
          </a:xfrm>
          <a:prstGeom prst="rect">
            <a:avLst/>
          </a:prstGeom>
          <a:noFill/>
        </p:spPr>
      </p:pic>
      <p:pic>
        <p:nvPicPr>
          <p:cNvPr id="17" name="Picture 7" descr="C:\Users\Yuriy\Desktop\2771019_761232bf535dacfd86269862e7f65f45_8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42238" y="0"/>
            <a:ext cx="1401762" cy="1401762"/>
          </a:xfrm>
          <a:prstGeom prst="rect">
            <a:avLst/>
          </a:prstGeom>
          <a:noFill/>
        </p:spPr>
      </p:pic>
      <p:pic>
        <p:nvPicPr>
          <p:cNvPr id="19" name="Picture 7" descr="C:\Users\Yuriy\Desktop\2771019_761232bf535dacfd86269862e7f65f45_8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638800"/>
            <a:ext cx="1401762" cy="1401762"/>
          </a:xfrm>
          <a:prstGeom prst="rect">
            <a:avLst/>
          </a:prstGeom>
          <a:noFill/>
        </p:spPr>
      </p:pic>
      <p:pic>
        <p:nvPicPr>
          <p:cNvPr id="20" name="Picture 7" descr="C:\Users\Yuriy\Desktop\2771019_761232bf535dacfd86269862e7f65f45_8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401762" cy="1401762"/>
          </a:xfrm>
          <a:prstGeom prst="rect">
            <a:avLst/>
          </a:prstGeom>
          <a:noFill/>
        </p:spPr>
      </p:pic>
      <p:pic>
        <p:nvPicPr>
          <p:cNvPr id="21" name="Picture 7" descr="C:\Users\Yuriy\Desktop\2771019_761232bf535dacfd86269862e7f65f45_8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42238" y="5638800"/>
            <a:ext cx="1401762" cy="1401762"/>
          </a:xfrm>
          <a:prstGeom prst="rect">
            <a:avLst/>
          </a:prstGeom>
          <a:noFill/>
        </p:spPr>
      </p:pic>
      <p:pic>
        <p:nvPicPr>
          <p:cNvPr id="22" name="Picture 7" descr="C:\Users\Yuriy\Desktop\2771019_761232bf535dacfd86269862e7f65f45_8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6200" y="2743200"/>
            <a:ext cx="1401762" cy="1401762"/>
          </a:xfrm>
          <a:prstGeom prst="rect">
            <a:avLst/>
          </a:prstGeom>
          <a:noFill/>
        </p:spPr>
      </p:pic>
    </p:spTree>
  </p:cSld>
  <p:clrMapOvr>
    <a:masterClrMapping/>
  </p:clrMapOvr>
  <p:transition advTm="90153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6000"/>
                            </p:stCondLst>
                            <p:childTnLst>
                              <p:par>
                                <p:cTn id="12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9000"/>
                            </p:stCondLst>
                            <p:childTnLst>
                              <p:par>
                                <p:cTn id="15" presetID="39" presetClass="exit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3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0"/>
                            </p:stCondLst>
                            <p:childTnLst>
                              <p:par>
                                <p:cTn id="2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7.22222E-6 1.40611E-6 L -0.84999 0.82146 " pathEditMode="relative" ptsTypes="AA">
                                      <p:cBhvr>
                                        <p:cTn id="27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000"/>
                            </p:stCondLst>
                            <p:childTnLst>
                              <p:par>
                                <p:cTn id="2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85 0.82146 L -0.01666 2.50694E-6 " pathEditMode="relative" rAng="0" ptsTypes="AA">
                                      <p:cBhvr>
                                        <p:cTn id="30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7" y="-4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1000"/>
                            </p:stCondLst>
                            <p:childTnLst>
                              <p:par>
                                <p:cTn id="32" presetID="5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3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4000"/>
                            </p:stCondLst>
                            <p:childTnLst>
                              <p:par>
                                <p:cTn id="3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7000"/>
                            </p:stCondLst>
                            <p:childTnLst>
                              <p:par>
                                <p:cTn id="4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1.40611E-6 L 0.85 0.82146 " pathEditMode="relative" ptsTypes="AA">
                                      <p:cBhvr>
                                        <p:cTn id="41" dur="3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0"/>
                            </p:stCondLst>
                            <p:childTnLst>
                              <p:par>
                                <p:cTn id="4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85001 0.82146 L 0.00834 1.40611E-6 " pathEditMode="relative" ptsTypes="AA">
                                      <p:cBhvr>
                                        <p:cTn id="44" dur="3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3000"/>
                            </p:stCondLst>
                            <p:childTnLst>
                              <p:par>
                                <p:cTn id="46" presetID="5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7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6000"/>
                            </p:stCondLst>
                            <p:childTnLst>
                              <p:par>
                                <p:cTn id="50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52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9000"/>
                            </p:stCondLst>
                            <p:childTnLst>
                              <p:par>
                                <p:cTn id="5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1.40611E-6 L 2.5E-6 -0.83256 " pathEditMode="relative" ptsTypes="AA">
                                      <p:cBhvr>
                                        <p:cTn id="55" dur="3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2000"/>
                            </p:stCondLst>
                            <p:childTnLst>
                              <p:par>
                                <p:cTn id="5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834 -0.82146 L 0.83177 -0.81244 " pathEditMode="relative" rAng="0" ptsTypes="AA">
                                      <p:cBhvr>
                                        <p:cTn id="58" dur="3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2" y="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5000"/>
                            </p:stCondLst>
                            <p:childTnLst>
                              <p:par>
                                <p:cTn id="6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83004 -0.82146 L 0.83004 0.0111 " pathEditMode="relative" ptsTypes="AA">
                                      <p:cBhvr>
                                        <p:cTn id="61" dur="3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8000"/>
                            </p:stCondLst>
                            <p:childTnLst>
                              <p:par>
                                <p:cTn id="6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85 -5.08788E-7 L -0.00156 -0.00208 " pathEditMode="relative" rAng="0" ptsTypes="AA">
                                      <p:cBhvr>
                                        <p:cTn id="64" dur="3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6" y="-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1000"/>
                            </p:stCondLst>
                            <p:childTnLst>
                              <p:par>
                                <p:cTn id="66" presetID="13" presetClass="exit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in)">
                                      <p:cBhvr>
                                        <p:cTn id="67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4000"/>
                            </p:stCondLst>
                            <p:childTnLst>
                              <p:par>
                                <p:cTn id="7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7000"/>
                            </p:stCondLst>
                            <p:childTnLst>
                              <p:par>
                                <p:cTn id="7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3.52451E-6 C -0.05955 -0.09435 -0.1191 -0.18871 -0.1908 -0.18871 C -0.2625 -0.18871 -0.35677 0.00463 -0.42986 -3.52451E-6 C -0.50295 -0.00462 -0.5599 -0.21692 -0.62986 -0.21623 C -0.69983 -0.21554 -0.81319 -0.0326 -0.84931 0.00347 " pathEditMode="relative" ptsTypes="aaaaA">
                                      <p:cBhvr>
                                        <p:cTn id="75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2000"/>
                            </p:stCondLst>
                            <p:childTnLst>
                              <p:par>
                                <p:cTn id="77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8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5000"/>
                            </p:stCondLst>
                            <p:childTnLst>
                              <p:par>
                                <p:cTn id="81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83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8000"/>
                            </p:stCondLst>
                            <p:childTnLst>
                              <p:par>
                                <p:cTn id="8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1.12858E-6 C 0.00191 -0.06753 0.1981 -0.23265 0.26754 -0.23358 C 0.33698 -0.23451 0.41875 -0.07285 0.41685 -0.00532 C 0.41494 0.06221 0.32605 0.17068 0.25573 0.17114 C 0.18542 0.1716 -0.0019 0.06753 -2.22222E-6 -1.12858E-6 Z " pathEditMode="relative" ptsTypes="aaaaa">
                                      <p:cBhvr>
                                        <p:cTn id="86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3000"/>
                            </p:stCondLst>
                            <p:childTnLst>
                              <p:par>
                                <p:cTn id="8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2.96022E-7 C -0.00034 -0.06036 -0.16024 -0.19542 -0.23125 -0.19704 C -0.30225 -0.19866 -0.42639 -0.07007 -0.42604 -0.00971 C -0.42569 0.05088 -0.30052 0.16489 -0.22864 0.16628 C -0.15677 0.16767 0.00035 0.06059 -2.5E-6 -2.96022E-7 Z " pathEditMode="relative" rAng="0" ptsTypes="aaaaa">
                                      <p:cBhvr>
                                        <p:cTn id="89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3" y="-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8000"/>
                            </p:stCondLst>
                            <p:childTnLst>
                              <p:par>
                                <p:cTn id="91" presetID="50" presetClass="exit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2" dur="5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4" dur="5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29600" cy="1785938"/>
          </a:xfrm>
        </p:spPr>
        <p:txBody>
          <a:bodyPr/>
          <a:lstStyle/>
          <a:p>
            <a:r>
              <a:rPr lang="ru-RU" altLang="ru-RU" sz="3600" b="1" dirty="0" smtClean="0">
                <a:solidFill>
                  <a:srgbClr val="3333FF"/>
                </a:solidFill>
                <a:latin typeface="Times New Roman" pitchFamily="18" charset="0"/>
              </a:rPr>
              <a:t>Работа в парах.</a:t>
            </a:r>
            <a:r>
              <a:rPr lang="ru-RU" altLang="ru-RU" sz="3600" dirty="0" smtClean="0">
                <a:solidFill>
                  <a:srgbClr val="3333FF"/>
                </a:solidFill>
                <a:latin typeface="Times New Roman" pitchFamily="18" charset="0"/>
              </a:rPr>
              <a:t>  </a:t>
            </a:r>
            <a:br>
              <a:rPr lang="ru-RU" altLang="ru-RU" sz="3600" dirty="0" smtClean="0">
                <a:solidFill>
                  <a:srgbClr val="3333FF"/>
                </a:solidFill>
                <a:latin typeface="Times New Roman" pitchFamily="18" charset="0"/>
              </a:rPr>
            </a:br>
            <a:r>
              <a:rPr lang="ru-RU" altLang="ru-RU" sz="3600" dirty="0" smtClean="0">
                <a:solidFill>
                  <a:srgbClr val="3333FF"/>
                </a:solidFill>
                <a:latin typeface="Times New Roman" pitchFamily="18" charset="0"/>
              </a:rPr>
              <a:t>  </a:t>
            </a:r>
            <a:r>
              <a:rPr lang="ru-RU" altLang="ru-RU" sz="3200" b="1" dirty="0" smtClean="0">
                <a:solidFill>
                  <a:srgbClr val="3333FF"/>
                </a:solidFill>
                <a:latin typeface="Times New Roman" pitchFamily="18" charset="0"/>
              </a:rPr>
              <a:t/>
            </a:r>
            <a:br>
              <a:rPr lang="ru-RU" altLang="ru-RU" sz="3200" b="1" dirty="0" smtClean="0">
                <a:solidFill>
                  <a:srgbClr val="3333FF"/>
                </a:solidFill>
                <a:latin typeface="Times New Roman" pitchFamily="18" charset="0"/>
              </a:rPr>
            </a:br>
            <a:r>
              <a:rPr lang="ru-RU" altLang="ru-RU" sz="3200" dirty="0" smtClean="0">
                <a:solidFill>
                  <a:schemeClr val="hlink"/>
                </a:solidFill>
                <a:latin typeface="Arial Black" pitchFamily="34" charset="0"/>
              </a:rPr>
              <a:t> </a:t>
            </a:r>
          </a:p>
        </p:txBody>
      </p:sp>
      <p:sp>
        <p:nvSpPr>
          <p:cNvPr id="17411" name="Rectangle 3"/>
          <p:cNvSpPr>
            <a:spLocks noGrp="1"/>
          </p:cNvSpPr>
          <p:nvPr>
            <p:ph type="body" idx="1"/>
          </p:nvPr>
        </p:nvSpPr>
        <p:spPr>
          <a:xfrm>
            <a:off x="395288" y="1341438"/>
            <a:ext cx="8229600" cy="424815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altLang="ru-RU" b="1" dirty="0" smtClean="0">
                <a:solidFill>
                  <a:srgbClr val="3333FF"/>
                </a:solidFill>
                <a:latin typeface="Times New Roman" pitchFamily="18" charset="0"/>
              </a:rPr>
              <a:t>Раскройте скобки, подчеркните грамматическую основу.</a:t>
            </a:r>
            <a:endParaRPr lang="ru-RU" altLang="ru-RU" b="1" dirty="0" smtClean="0">
              <a:latin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ru-RU" altLang="ru-RU" b="1" dirty="0" smtClean="0">
                <a:latin typeface="Times New Roman" pitchFamily="18" charset="0"/>
              </a:rPr>
              <a:t>Дети (не)играли  на дороге.</a:t>
            </a:r>
          </a:p>
          <a:p>
            <a:pPr>
              <a:buFont typeface="Arial" charset="0"/>
              <a:buNone/>
            </a:pPr>
            <a:r>
              <a:rPr lang="ru-RU" altLang="ru-RU" b="1" dirty="0" smtClean="0">
                <a:latin typeface="Times New Roman" pitchFamily="18" charset="0"/>
              </a:rPr>
              <a:t>Вася (не) гладил собаку.</a:t>
            </a:r>
          </a:p>
          <a:p>
            <a:pPr>
              <a:buFont typeface="Arial" charset="0"/>
              <a:buNone/>
            </a:pPr>
            <a:r>
              <a:rPr lang="ru-RU" altLang="ru-RU" b="1" dirty="0" smtClean="0">
                <a:latin typeface="Times New Roman" pitchFamily="18" charset="0"/>
              </a:rPr>
              <a:t>Ваня (не) упал на камни.</a:t>
            </a:r>
          </a:p>
        </p:txBody>
      </p:sp>
      <p:pic>
        <p:nvPicPr>
          <p:cNvPr id="17412" name="Picture 9" descr="https://im2-tub-ru.yandex.net/i?id=b024b0d3f076a73c55cb96c72a1074a8&amp;n=33&amp;h=215&amp;w=29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9700" y="3171825"/>
            <a:ext cx="3717925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15616" y="1988840"/>
            <a:ext cx="619268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Двадцать третье ноября.</a:t>
            </a:r>
          </a:p>
          <a:p>
            <a:pPr algn="ctr"/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Классная работа.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4" descr="https://im2-tub-ru.yandex.net/i?id=b024b0d3f076a73c55cb96c72a1074a8&amp;n=33&amp;h=215&amp;w=29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525" y="3513138"/>
            <a:ext cx="3213100" cy="236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Rectangle 2"/>
          <p:cNvSpPr>
            <a:spLocks noGrp="1"/>
          </p:cNvSpPr>
          <p:nvPr>
            <p:ph type="title" idx="4294967295"/>
          </p:nvPr>
        </p:nvSpPr>
        <p:spPr>
          <a:xfrm>
            <a:off x="468313" y="765175"/>
            <a:ext cx="8229600" cy="1281113"/>
          </a:xfrm>
        </p:spPr>
        <p:txBody>
          <a:bodyPr/>
          <a:lstStyle/>
          <a:p>
            <a:r>
              <a:rPr lang="ru-RU" altLang="ru-RU" sz="3600" b="1" smtClean="0">
                <a:solidFill>
                  <a:srgbClr val="3333FF"/>
                </a:solidFill>
                <a:latin typeface="Times New Roman" pitchFamily="18" charset="0"/>
              </a:rPr>
              <a:t>Проверим себя</a:t>
            </a:r>
            <a:r>
              <a:rPr lang="ru-RU" altLang="ru-RU" sz="3600" smtClean="0">
                <a:solidFill>
                  <a:srgbClr val="3333FF"/>
                </a:solidFill>
                <a:latin typeface="Times New Roman" pitchFamily="18" charset="0"/>
              </a:rPr>
              <a:t>  </a:t>
            </a:r>
            <a:br>
              <a:rPr lang="ru-RU" altLang="ru-RU" sz="3600" smtClean="0">
                <a:solidFill>
                  <a:srgbClr val="3333FF"/>
                </a:solidFill>
                <a:latin typeface="Times New Roman" pitchFamily="18" charset="0"/>
              </a:rPr>
            </a:br>
            <a:r>
              <a:rPr lang="ru-RU" altLang="ru-RU" sz="3600" smtClean="0">
                <a:solidFill>
                  <a:srgbClr val="3333FF"/>
                </a:solidFill>
                <a:latin typeface="Times New Roman" pitchFamily="18" charset="0"/>
              </a:rPr>
              <a:t>  </a:t>
            </a:r>
            <a:r>
              <a:rPr lang="ru-RU" altLang="ru-RU" sz="3200" b="1" smtClean="0">
                <a:solidFill>
                  <a:srgbClr val="3333FF"/>
                </a:solidFill>
                <a:latin typeface="Times New Roman" pitchFamily="18" charset="0"/>
              </a:rPr>
              <a:t/>
            </a:r>
            <a:br>
              <a:rPr lang="ru-RU" altLang="ru-RU" sz="3200" b="1" smtClean="0">
                <a:solidFill>
                  <a:srgbClr val="3333FF"/>
                </a:solidFill>
                <a:latin typeface="Times New Roman" pitchFamily="18" charset="0"/>
              </a:rPr>
            </a:br>
            <a:r>
              <a:rPr lang="ru-RU" altLang="ru-RU" sz="3200" smtClean="0">
                <a:solidFill>
                  <a:schemeClr val="hlink"/>
                </a:solidFill>
                <a:latin typeface="Arial Black" pitchFamily="34" charset="0"/>
              </a:rPr>
              <a:t> </a:t>
            </a:r>
          </a:p>
        </p:txBody>
      </p:sp>
      <p:sp>
        <p:nvSpPr>
          <p:cNvPr id="18436" name="Rectangle 3"/>
          <p:cNvSpPr>
            <a:spLocks noGrp="1"/>
          </p:cNvSpPr>
          <p:nvPr>
            <p:ph type="body" idx="4294967295"/>
          </p:nvPr>
        </p:nvSpPr>
        <p:spPr>
          <a:xfrm>
            <a:off x="468313" y="1341438"/>
            <a:ext cx="8229600" cy="424815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altLang="ru-RU" sz="3600" b="1" dirty="0" smtClean="0">
                <a:solidFill>
                  <a:srgbClr val="3333FF"/>
                </a:solidFill>
                <a:latin typeface="Times New Roman" pitchFamily="18" charset="0"/>
              </a:rPr>
              <a:t>Раскройте скобки, подчеркните грамматическую основу.</a:t>
            </a:r>
            <a:endParaRPr lang="ru-RU" altLang="ru-RU" sz="3600" b="1" dirty="0" smtClean="0">
              <a:latin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ru-RU" altLang="ru-RU" sz="3600" b="1" u="sng" dirty="0" smtClean="0">
                <a:latin typeface="Times New Roman" pitchFamily="18" charset="0"/>
              </a:rPr>
              <a:t>Дети</a:t>
            </a:r>
            <a:r>
              <a:rPr lang="ru-RU" altLang="ru-RU" sz="3600" b="1" dirty="0" smtClean="0">
                <a:latin typeface="Times New Roman" pitchFamily="18" charset="0"/>
              </a:rPr>
              <a:t>  </a:t>
            </a:r>
            <a:r>
              <a:rPr lang="ru-RU" altLang="ru-RU" sz="3600" b="1" u="sng" dirty="0" smtClean="0">
                <a:solidFill>
                  <a:srgbClr val="FF0000"/>
                </a:solidFill>
                <a:latin typeface="Times New Roman" pitchFamily="18" charset="0"/>
              </a:rPr>
              <a:t>не</a:t>
            </a:r>
            <a:r>
              <a:rPr lang="ru-RU" altLang="ru-RU" sz="3600" b="1" u="sng" dirty="0" smtClean="0">
                <a:latin typeface="Times New Roman" pitchFamily="18" charset="0"/>
              </a:rPr>
              <a:t> играли</a:t>
            </a:r>
            <a:r>
              <a:rPr lang="ru-RU" altLang="ru-RU" sz="3600" b="1" dirty="0" smtClean="0">
                <a:latin typeface="Times New Roman" pitchFamily="18" charset="0"/>
              </a:rPr>
              <a:t>  на дороге.</a:t>
            </a:r>
          </a:p>
          <a:p>
            <a:pPr>
              <a:buFont typeface="Arial" charset="0"/>
              <a:buNone/>
            </a:pPr>
            <a:r>
              <a:rPr lang="ru-RU" altLang="ru-RU" sz="3600" b="1" u="sng" dirty="0" smtClean="0">
                <a:latin typeface="Times New Roman" pitchFamily="18" charset="0"/>
              </a:rPr>
              <a:t>Вася</a:t>
            </a:r>
            <a:r>
              <a:rPr lang="ru-RU" altLang="ru-RU" sz="3600" b="1" dirty="0" smtClean="0">
                <a:latin typeface="Times New Roman" pitchFamily="18" charset="0"/>
              </a:rPr>
              <a:t>  </a:t>
            </a:r>
            <a:r>
              <a:rPr lang="ru-RU" altLang="ru-RU" sz="3600" b="1" u="sng" dirty="0" smtClean="0">
                <a:solidFill>
                  <a:srgbClr val="FF0000"/>
                </a:solidFill>
                <a:latin typeface="Times New Roman" pitchFamily="18" charset="0"/>
              </a:rPr>
              <a:t>не</a:t>
            </a:r>
            <a:r>
              <a:rPr lang="ru-RU" altLang="ru-RU" sz="3600" b="1" u="sng" dirty="0" smtClean="0">
                <a:latin typeface="Times New Roman" pitchFamily="18" charset="0"/>
              </a:rPr>
              <a:t>  гладил</a:t>
            </a:r>
            <a:r>
              <a:rPr lang="ru-RU" altLang="ru-RU" sz="3600" b="1" dirty="0" smtClean="0">
                <a:latin typeface="Times New Roman" pitchFamily="18" charset="0"/>
              </a:rPr>
              <a:t> собаку.</a:t>
            </a:r>
          </a:p>
          <a:p>
            <a:pPr>
              <a:buFont typeface="Arial" charset="0"/>
              <a:buNone/>
            </a:pPr>
            <a:r>
              <a:rPr lang="ru-RU" altLang="ru-RU" sz="3600" b="1" u="sng" dirty="0" smtClean="0">
                <a:latin typeface="Times New Roman" pitchFamily="18" charset="0"/>
              </a:rPr>
              <a:t>Ваня</a:t>
            </a:r>
            <a:r>
              <a:rPr lang="ru-RU" altLang="ru-RU" sz="3600" b="1" dirty="0" smtClean="0">
                <a:latin typeface="Times New Roman" pitchFamily="18" charset="0"/>
              </a:rPr>
              <a:t>  </a:t>
            </a:r>
            <a:r>
              <a:rPr lang="ru-RU" altLang="ru-RU" sz="3600" b="1" u="sng" dirty="0" smtClean="0">
                <a:solidFill>
                  <a:srgbClr val="FF0000"/>
                </a:solidFill>
                <a:latin typeface="Times New Roman" pitchFamily="18" charset="0"/>
              </a:rPr>
              <a:t>не</a:t>
            </a:r>
            <a:r>
              <a:rPr lang="ru-RU" altLang="ru-RU" sz="3600" b="1" u="sng" dirty="0" smtClean="0">
                <a:latin typeface="Times New Roman" pitchFamily="18" charset="0"/>
              </a:rPr>
              <a:t>  упал</a:t>
            </a:r>
            <a:r>
              <a:rPr lang="ru-RU" altLang="ru-RU" sz="3600" b="1" dirty="0" smtClean="0">
                <a:latin typeface="Times New Roman" pitchFamily="18" charset="0"/>
              </a:rPr>
              <a:t> на камни.</a:t>
            </a:r>
          </a:p>
        </p:txBody>
      </p:sp>
      <p:sp>
        <p:nvSpPr>
          <p:cNvPr id="18437" name="Line 5"/>
          <p:cNvSpPr>
            <a:spLocks noChangeShapeType="1"/>
          </p:cNvSpPr>
          <p:nvPr/>
        </p:nvSpPr>
        <p:spPr bwMode="auto">
          <a:xfrm>
            <a:off x="1835150" y="3213100"/>
            <a:ext cx="20161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8438" name="Line 6"/>
          <p:cNvSpPr>
            <a:spLocks noChangeShapeType="1"/>
          </p:cNvSpPr>
          <p:nvPr/>
        </p:nvSpPr>
        <p:spPr bwMode="auto">
          <a:xfrm>
            <a:off x="1835150" y="3860800"/>
            <a:ext cx="20891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8439" name="Line 7"/>
          <p:cNvSpPr>
            <a:spLocks noChangeShapeType="1"/>
          </p:cNvSpPr>
          <p:nvPr/>
        </p:nvSpPr>
        <p:spPr bwMode="auto">
          <a:xfrm>
            <a:off x="1835150" y="4508500"/>
            <a:ext cx="17287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98578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Работа по учебнику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упр.123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404664"/>
            <a:ext cx="61053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Домашнее задание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2" y="2204864"/>
            <a:ext cx="792088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Создать текст – призыв на тему по выбору, употребляя частицу НЕ:</a:t>
            </a:r>
          </a:p>
          <a:p>
            <a:pPr>
              <a:buFont typeface="Arial" pitchFamily="34" charset="0"/>
              <a:buChar char="•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 правилах поведения в лесу</a:t>
            </a:r>
          </a:p>
          <a:p>
            <a:pPr>
              <a:buFont typeface="Arial" pitchFamily="34" charset="0"/>
              <a:buChar char="•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 правилах поведения в столовой</a:t>
            </a:r>
          </a:p>
          <a:p>
            <a:pPr>
              <a:buFont typeface="Arial" pitchFamily="34" charset="0"/>
              <a:buChar char="•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 правилах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пользования книгой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8" y="1988840"/>
            <a:ext cx="7776864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</a:t>
            </a:r>
            <a:r>
              <a:rPr lang="ru-RU" sz="4800" b="1" i="1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Прочитайте пословицу </a:t>
            </a:r>
            <a:r>
              <a:rPr lang="ru-RU" sz="4800" b="1" i="1" dirty="0" smtClean="0">
                <a:solidFill>
                  <a:srgbClr val="FF0000"/>
                </a:solidFill>
              </a:rPr>
              <a:t>: </a:t>
            </a:r>
            <a:br>
              <a:rPr lang="ru-RU" sz="4800" b="1" i="1" dirty="0" smtClean="0">
                <a:solidFill>
                  <a:srgbClr val="FF0000"/>
                </a:solidFill>
              </a:rPr>
            </a:br>
            <a:r>
              <a:rPr lang="ru-RU" sz="4800" b="1" i="1" dirty="0" smtClean="0">
                <a:solidFill>
                  <a:srgbClr val="FF0000"/>
                </a:solidFill>
              </a:rPr>
              <a:t/>
            </a:r>
            <a:br>
              <a:rPr lang="ru-RU" sz="4800" b="1" i="1" dirty="0" smtClean="0">
                <a:solidFill>
                  <a:srgbClr val="FF0000"/>
                </a:solidFill>
              </a:rPr>
            </a:br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Правда </a:t>
            </a:r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в огне (</a:t>
            </a:r>
            <a:r>
              <a:rPr lang="ru-RU" sz="4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4400" b="1" i="1" u="sng" dirty="0" smtClean="0">
                <a:latin typeface="Times New Roman" pitchFamily="18" charset="0"/>
                <a:cs typeface="Times New Roman" pitchFamily="18" charset="0"/>
              </a:rPr>
              <a:t>горит</a:t>
            </a:r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 и в              воде (</a:t>
            </a:r>
            <a:r>
              <a:rPr lang="ru-RU" sz="4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4400" b="1" i="1" u="sng" dirty="0" smtClean="0">
                <a:latin typeface="Times New Roman" pitchFamily="18" charset="0"/>
                <a:cs typeface="Times New Roman" pitchFamily="18" charset="0"/>
              </a:rPr>
              <a:t>тонет.</a:t>
            </a:r>
            <a:endParaRPr lang="ru-RU" sz="4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15616" y="1988840"/>
            <a:ext cx="619268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Минутка  чистописания</a:t>
            </a:r>
          </a:p>
          <a:p>
            <a:pPr algn="ctr"/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32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1988840"/>
            <a:ext cx="777686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err="1" smtClean="0">
                <a:latin typeface="Times New Roman" pitchFamily="18" charset="0"/>
                <a:cs typeface="Times New Roman" pitchFamily="18" charset="0"/>
              </a:rPr>
              <a:t>Словарь:снегирь,солдат,строить,таять,экипаж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8" y="1988840"/>
            <a:ext cx="7776864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</a:t>
            </a:r>
            <a:r>
              <a:rPr lang="ru-RU" sz="4800" b="1" i="1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Прочитайте пословицу </a:t>
            </a:r>
            <a:r>
              <a:rPr lang="ru-RU" sz="4800" b="1" i="1" dirty="0" smtClean="0">
                <a:solidFill>
                  <a:srgbClr val="FF0000"/>
                </a:solidFill>
              </a:rPr>
              <a:t>: </a:t>
            </a:r>
            <a:br>
              <a:rPr lang="ru-RU" sz="4800" b="1" i="1" dirty="0" smtClean="0">
                <a:solidFill>
                  <a:srgbClr val="FF0000"/>
                </a:solidFill>
              </a:rPr>
            </a:br>
            <a:r>
              <a:rPr lang="ru-RU" sz="4800" b="1" i="1" dirty="0" smtClean="0">
                <a:solidFill>
                  <a:srgbClr val="FF0000"/>
                </a:solidFill>
              </a:rPr>
              <a:t/>
            </a:r>
            <a:br>
              <a:rPr lang="ru-RU" sz="4800" b="1" i="1" dirty="0" smtClean="0">
                <a:solidFill>
                  <a:srgbClr val="FF0000"/>
                </a:solidFill>
              </a:rPr>
            </a:br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Правда </a:t>
            </a:r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в огне (</a:t>
            </a:r>
            <a:r>
              <a:rPr lang="ru-RU" sz="4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4400" b="1" i="1" u="sng" dirty="0" smtClean="0">
                <a:latin typeface="Times New Roman" pitchFamily="18" charset="0"/>
                <a:cs typeface="Times New Roman" pitchFamily="18" charset="0"/>
              </a:rPr>
              <a:t>горит</a:t>
            </a:r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 и в              воде (</a:t>
            </a:r>
            <a:r>
              <a:rPr lang="ru-RU" sz="4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4400" b="1" i="1" u="sng" dirty="0" smtClean="0">
                <a:latin typeface="Times New Roman" pitchFamily="18" charset="0"/>
                <a:cs typeface="Times New Roman" pitchFamily="18" charset="0"/>
              </a:rPr>
              <a:t>тонет.</a:t>
            </a:r>
            <a:endParaRPr lang="ru-RU" sz="4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2060848"/>
            <a:ext cx="754559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Как пишется частица НЕ </a:t>
            </a:r>
          </a:p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 глаголами?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Овал 42"/>
          <p:cNvSpPr/>
          <p:nvPr/>
        </p:nvSpPr>
        <p:spPr>
          <a:xfrm rot="2585452">
            <a:off x="206375" y="1766888"/>
            <a:ext cx="169863" cy="44450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4" name="Овал 43"/>
          <p:cNvSpPr/>
          <p:nvPr/>
        </p:nvSpPr>
        <p:spPr>
          <a:xfrm>
            <a:off x="223838" y="1927225"/>
            <a:ext cx="46037" cy="24606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5" name="Овал 44"/>
          <p:cNvSpPr/>
          <p:nvPr/>
        </p:nvSpPr>
        <p:spPr>
          <a:xfrm rot="19933222">
            <a:off x="560388" y="1766888"/>
            <a:ext cx="44450" cy="331787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6" name="Овал 45"/>
          <p:cNvSpPr/>
          <p:nvPr/>
        </p:nvSpPr>
        <p:spPr>
          <a:xfrm rot="2585452">
            <a:off x="8670925" y="1338263"/>
            <a:ext cx="169863" cy="4445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7" name="Овал 46"/>
          <p:cNvSpPr/>
          <p:nvPr/>
        </p:nvSpPr>
        <p:spPr>
          <a:xfrm>
            <a:off x="8929688" y="1071563"/>
            <a:ext cx="46037" cy="246062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8" name="Овал 47"/>
          <p:cNvSpPr/>
          <p:nvPr/>
        </p:nvSpPr>
        <p:spPr>
          <a:xfrm rot="19933222">
            <a:off x="9023350" y="1338263"/>
            <a:ext cx="46038" cy="331787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0" name="Овал 49"/>
          <p:cNvSpPr/>
          <p:nvPr/>
        </p:nvSpPr>
        <p:spPr>
          <a:xfrm>
            <a:off x="3009900" y="1998663"/>
            <a:ext cx="46038" cy="24606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1" name="Овал 50"/>
          <p:cNvSpPr/>
          <p:nvPr/>
        </p:nvSpPr>
        <p:spPr>
          <a:xfrm rot="19933222">
            <a:off x="3346450" y="1838325"/>
            <a:ext cx="44450" cy="33178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2" name="Овал 51"/>
          <p:cNvSpPr/>
          <p:nvPr/>
        </p:nvSpPr>
        <p:spPr>
          <a:xfrm rot="19221648" flipH="1">
            <a:off x="7980363" y="873125"/>
            <a:ext cx="455612" cy="8731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3" name="Овал 52"/>
          <p:cNvSpPr/>
          <p:nvPr/>
        </p:nvSpPr>
        <p:spPr>
          <a:xfrm rot="2352785" flipH="1">
            <a:off x="7897813" y="565150"/>
            <a:ext cx="454025" cy="6191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4" name="Овал 53"/>
          <p:cNvSpPr/>
          <p:nvPr/>
        </p:nvSpPr>
        <p:spPr>
          <a:xfrm>
            <a:off x="8364538" y="738188"/>
            <a:ext cx="285750" cy="7143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5" name="Овал 54"/>
          <p:cNvSpPr/>
          <p:nvPr/>
        </p:nvSpPr>
        <p:spPr>
          <a:xfrm>
            <a:off x="8293100" y="952500"/>
            <a:ext cx="71438" cy="28575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6" name="Овал 55"/>
          <p:cNvSpPr/>
          <p:nvPr/>
        </p:nvSpPr>
        <p:spPr>
          <a:xfrm>
            <a:off x="8293100" y="452438"/>
            <a:ext cx="71438" cy="28575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7" name="Овал 56"/>
          <p:cNvSpPr/>
          <p:nvPr/>
        </p:nvSpPr>
        <p:spPr>
          <a:xfrm>
            <a:off x="7864475" y="738188"/>
            <a:ext cx="285750" cy="7143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8" name="Овал 57"/>
          <p:cNvSpPr/>
          <p:nvPr/>
        </p:nvSpPr>
        <p:spPr>
          <a:xfrm rot="19221648" flipH="1">
            <a:off x="115888" y="658813"/>
            <a:ext cx="455612" cy="87312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9" name="Овал 58"/>
          <p:cNvSpPr/>
          <p:nvPr/>
        </p:nvSpPr>
        <p:spPr>
          <a:xfrm rot="2352785" flipH="1">
            <a:off x="33338" y="350838"/>
            <a:ext cx="454025" cy="61912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0" name="Овал 59"/>
          <p:cNvSpPr/>
          <p:nvPr/>
        </p:nvSpPr>
        <p:spPr>
          <a:xfrm>
            <a:off x="500063" y="523875"/>
            <a:ext cx="285750" cy="71438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1" name="Овал 60"/>
          <p:cNvSpPr/>
          <p:nvPr/>
        </p:nvSpPr>
        <p:spPr>
          <a:xfrm>
            <a:off x="428625" y="738188"/>
            <a:ext cx="71438" cy="28575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2" name="Овал 61"/>
          <p:cNvSpPr/>
          <p:nvPr/>
        </p:nvSpPr>
        <p:spPr>
          <a:xfrm>
            <a:off x="428625" y="238125"/>
            <a:ext cx="71438" cy="28575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3" name="Овал 62"/>
          <p:cNvSpPr/>
          <p:nvPr/>
        </p:nvSpPr>
        <p:spPr>
          <a:xfrm>
            <a:off x="0" y="523875"/>
            <a:ext cx="285750" cy="71438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1" name="Овал 70"/>
          <p:cNvSpPr/>
          <p:nvPr/>
        </p:nvSpPr>
        <p:spPr>
          <a:xfrm rot="3744122" flipH="1">
            <a:off x="4965700" y="381001"/>
            <a:ext cx="454025" cy="6350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FF0000"/>
              </a:solidFill>
            </a:endParaRPr>
          </a:p>
        </p:txBody>
      </p:sp>
      <p:sp>
        <p:nvSpPr>
          <p:cNvPr id="74" name="Овал 73"/>
          <p:cNvSpPr/>
          <p:nvPr/>
        </p:nvSpPr>
        <p:spPr>
          <a:xfrm>
            <a:off x="5292725" y="284163"/>
            <a:ext cx="71438" cy="28575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FF0000"/>
              </a:solidFill>
            </a:endParaRPr>
          </a:p>
        </p:txBody>
      </p:sp>
      <p:sp>
        <p:nvSpPr>
          <p:cNvPr id="95" name="Овал 94"/>
          <p:cNvSpPr/>
          <p:nvPr/>
        </p:nvSpPr>
        <p:spPr>
          <a:xfrm>
            <a:off x="1116013" y="2141538"/>
            <a:ext cx="46037" cy="246062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6" name="Овал 95"/>
          <p:cNvSpPr/>
          <p:nvPr/>
        </p:nvSpPr>
        <p:spPr>
          <a:xfrm rot="19221648" flipH="1">
            <a:off x="1479550" y="2516188"/>
            <a:ext cx="455613" cy="87312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7" name="Овал 96"/>
          <p:cNvSpPr/>
          <p:nvPr/>
        </p:nvSpPr>
        <p:spPr>
          <a:xfrm rot="2352785" flipH="1">
            <a:off x="1397000" y="2208213"/>
            <a:ext cx="454025" cy="61912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8" name="Овал 97"/>
          <p:cNvSpPr/>
          <p:nvPr/>
        </p:nvSpPr>
        <p:spPr>
          <a:xfrm>
            <a:off x="1863725" y="2381250"/>
            <a:ext cx="285750" cy="71438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9" name="Овал 98"/>
          <p:cNvSpPr/>
          <p:nvPr/>
        </p:nvSpPr>
        <p:spPr>
          <a:xfrm>
            <a:off x="1979613" y="2708275"/>
            <a:ext cx="71437" cy="28575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0" name="Овал 99"/>
          <p:cNvSpPr/>
          <p:nvPr/>
        </p:nvSpPr>
        <p:spPr>
          <a:xfrm>
            <a:off x="1792288" y="2095500"/>
            <a:ext cx="71437" cy="28575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1" name="Овал 100"/>
          <p:cNvSpPr/>
          <p:nvPr/>
        </p:nvSpPr>
        <p:spPr>
          <a:xfrm>
            <a:off x="1363663" y="2381250"/>
            <a:ext cx="285750" cy="71438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2" name="Овал 101"/>
          <p:cNvSpPr/>
          <p:nvPr/>
        </p:nvSpPr>
        <p:spPr>
          <a:xfrm rot="19221648" flipH="1">
            <a:off x="7051675" y="2587625"/>
            <a:ext cx="455613" cy="87313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3" name="Овал 102"/>
          <p:cNvSpPr/>
          <p:nvPr/>
        </p:nvSpPr>
        <p:spPr>
          <a:xfrm rot="2352785" flipH="1">
            <a:off x="6969125" y="2279650"/>
            <a:ext cx="454025" cy="61913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4" name="Овал 103"/>
          <p:cNvSpPr/>
          <p:nvPr/>
        </p:nvSpPr>
        <p:spPr>
          <a:xfrm>
            <a:off x="7435850" y="2452688"/>
            <a:ext cx="285750" cy="71437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5" name="Овал 104"/>
          <p:cNvSpPr/>
          <p:nvPr/>
        </p:nvSpPr>
        <p:spPr>
          <a:xfrm>
            <a:off x="7364413" y="2667000"/>
            <a:ext cx="71437" cy="285750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6" name="Овал 105"/>
          <p:cNvSpPr/>
          <p:nvPr/>
        </p:nvSpPr>
        <p:spPr>
          <a:xfrm>
            <a:off x="7364413" y="2166938"/>
            <a:ext cx="71437" cy="285750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7" name="Овал 106"/>
          <p:cNvSpPr/>
          <p:nvPr/>
        </p:nvSpPr>
        <p:spPr>
          <a:xfrm>
            <a:off x="6935788" y="2452688"/>
            <a:ext cx="285750" cy="71437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8" name="Овал 107"/>
          <p:cNvSpPr/>
          <p:nvPr/>
        </p:nvSpPr>
        <p:spPr>
          <a:xfrm rot="18305469">
            <a:off x="5200650" y="2386013"/>
            <a:ext cx="169863" cy="46037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9" name="Овал 108"/>
          <p:cNvSpPr/>
          <p:nvPr/>
        </p:nvSpPr>
        <p:spPr>
          <a:xfrm rot="15720017">
            <a:off x="5217319" y="2545557"/>
            <a:ext cx="46037" cy="24765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0" name="Овал 109"/>
          <p:cNvSpPr/>
          <p:nvPr/>
        </p:nvSpPr>
        <p:spPr>
          <a:xfrm rot="14053239">
            <a:off x="5553075" y="2386013"/>
            <a:ext cx="46037" cy="33178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1" name="Овал 110"/>
          <p:cNvSpPr/>
          <p:nvPr/>
        </p:nvSpPr>
        <p:spPr>
          <a:xfrm rot="13341665" flipH="1">
            <a:off x="4687888" y="2135188"/>
            <a:ext cx="455612" cy="87312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3" name="Овал 112"/>
          <p:cNvSpPr/>
          <p:nvPr/>
        </p:nvSpPr>
        <p:spPr>
          <a:xfrm rot="15720017">
            <a:off x="5072857" y="1999456"/>
            <a:ext cx="285750" cy="7143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4" name="Овал 113"/>
          <p:cNvSpPr/>
          <p:nvPr/>
        </p:nvSpPr>
        <p:spPr>
          <a:xfrm rot="15720017">
            <a:off x="5001419" y="2213769"/>
            <a:ext cx="71438" cy="28575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6" name="Овал 115"/>
          <p:cNvSpPr/>
          <p:nvPr/>
        </p:nvSpPr>
        <p:spPr>
          <a:xfrm rot="15720017">
            <a:off x="4572794" y="1999456"/>
            <a:ext cx="285750" cy="71438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8" name="Овал 117"/>
          <p:cNvSpPr/>
          <p:nvPr/>
        </p:nvSpPr>
        <p:spPr>
          <a:xfrm rot="6882240" flipH="1">
            <a:off x="2110581" y="545307"/>
            <a:ext cx="454025" cy="61912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333" name="WordArt 156"/>
          <p:cNvSpPr>
            <a:spLocks noChangeArrowheads="1" noChangeShapeType="1" noTextEdit="1"/>
          </p:cNvSpPr>
          <p:nvPr/>
        </p:nvSpPr>
        <p:spPr bwMode="auto">
          <a:xfrm>
            <a:off x="1116013" y="2708275"/>
            <a:ext cx="7143750" cy="18716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847"/>
              </a:avLst>
            </a:prstTxWarp>
          </a:bodyPr>
          <a:lstStyle/>
          <a:p>
            <a:pPr algn="ctr"/>
            <a:endParaRPr lang="ru-RU" sz="3600" kern="1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12334" name="Rectangle 180"/>
          <p:cNvSpPr>
            <a:spLocks noChangeArrowheads="1"/>
          </p:cNvSpPr>
          <p:nvPr/>
        </p:nvSpPr>
        <p:spPr bwMode="auto">
          <a:xfrm>
            <a:off x="1619250" y="1898650"/>
            <a:ext cx="6696075" cy="247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altLang="ru-RU" sz="3600" b="1">
                <a:solidFill>
                  <a:schemeClr val="hlink"/>
                </a:solidFill>
                <a:latin typeface="Times New Roman" pitchFamily="18" charset="0"/>
              </a:rPr>
              <a:t>Тема урока:</a:t>
            </a:r>
          </a:p>
          <a:p>
            <a:pPr algn="ctr"/>
            <a:r>
              <a:rPr lang="ru-RU" altLang="ru-RU" sz="4000" b="1">
                <a:latin typeface="Times New Roman" pitchFamily="18" charset="0"/>
              </a:rPr>
              <a:t>«Правописание частицы НЕ с глаголами » </a:t>
            </a:r>
          </a:p>
          <a:p>
            <a:pPr algn="ctr" eaLnBrk="0" hangingPunct="0"/>
            <a:endParaRPr lang="ru-RU" altLang="ru-RU" sz="4000" b="1">
              <a:latin typeface="Times New Roman" pitchFamily="18" charset="0"/>
            </a:endParaRPr>
          </a:p>
        </p:txBody>
      </p:sp>
      <p:pic>
        <p:nvPicPr>
          <p:cNvPr id="12335" name="Picture 182" descr="http://nachalo4ka.ru/wp-content/uploads/2014/04/vgrer-600x35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3716338"/>
            <a:ext cx="3240087" cy="192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36" name="Picture 183" descr="http://nachalo4ka.ru/wp-content/uploads/2014/04/vgrer-600x35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3716338"/>
            <a:ext cx="3240087" cy="192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37" name="Picture 184" descr="http://nachalo4ka.ru/wp-content/uploads/2014/04/vgrer-600x35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3716338"/>
            <a:ext cx="3240087" cy="192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611188" y="2205038"/>
            <a:ext cx="79200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altLang="ru-RU"/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250825" y="1484313"/>
            <a:ext cx="8569325" cy="1493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4400"/>
              <a:t>    </a:t>
            </a:r>
            <a:r>
              <a:rPr lang="en-US" altLang="ru-RU" sz="4400"/>
              <a:t> </a:t>
            </a:r>
          </a:p>
          <a:p>
            <a:pPr>
              <a:spcBef>
                <a:spcPct val="50000"/>
              </a:spcBef>
            </a:pPr>
            <a:r>
              <a:rPr lang="ru-RU" altLang="ru-RU" sz="3200"/>
              <a:t>               </a:t>
            </a:r>
            <a:r>
              <a:rPr lang="en-US" altLang="ru-RU" sz="3200"/>
              <a:t> </a:t>
            </a:r>
            <a:endParaRPr lang="ru-RU" altLang="ru-RU" sz="3200"/>
          </a:p>
        </p:txBody>
      </p:sp>
      <p:sp>
        <p:nvSpPr>
          <p:cNvPr id="13316" name="Rectangle 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altLang="ru-RU" sz="4000" b="1" smtClean="0">
                <a:solidFill>
                  <a:srgbClr val="3333FF"/>
                </a:solidFill>
                <a:latin typeface="Times New Roman" pitchFamily="18" charset="0"/>
              </a:rPr>
              <a:t> Задачи урока</a:t>
            </a:r>
          </a:p>
        </p:txBody>
      </p:sp>
      <p:sp>
        <p:nvSpPr>
          <p:cNvPr id="13317" name="Rectangle 7"/>
          <p:cNvSpPr>
            <a:spLocks noGrp="1"/>
          </p:cNvSpPr>
          <p:nvPr>
            <p:ph type="body" sz="half" idx="4294967295"/>
          </p:nvPr>
        </p:nvSpPr>
        <p:spPr>
          <a:xfrm>
            <a:off x="1692275" y="1557338"/>
            <a:ext cx="7062788" cy="3527425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altLang="ru-RU" sz="2800" b="1" smtClean="0">
                <a:latin typeface="Times New Roman" pitchFamily="18" charset="0"/>
              </a:rPr>
              <a:t>		</a:t>
            </a:r>
          </a:p>
          <a:p>
            <a:pPr>
              <a:buFont typeface="Arial" charset="0"/>
              <a:buNone/>
            </a:pPr>
            <a:r>
              <a:rPr lang="ru-RU" altLang="ru-RU" sz="3600" b="1" smtClean="0">
                <a:latin typeface="Times New Roman" pitchFamily="18" charset="0"/>
              </a:rPr>
              <a:t>1)      Усвоить правило  </a:t>
            </a:r>
          </a:p>
          <a:p>
            <a:pPr>
              <a:buFont typeface="Arial" charset="0"/>
              <a:buNone/>
            </a:pPr>
            <a:r>
              <a:rPr lang="ru-RU" altLang="ru-RU" sz="3600" b="1" smtClean="0">
                <a:latin typeface="Times New Roman" pitchFamily="18" charset="0"/>
              </a:rPr>
              <a:t>правописания НЕ с  глаголами.</a:t>
            </a:r>
          </a:p>
          <a:p>
            <a:pPr>
              <a:buFont typeface="Arial" charset="0"/>
              <a:buNone/>
            </a:pPr>
            <a:r>
              <a:rPr lang="ru-RU" altLang="ru-RU" sz="3600" b="1" smtClean="0">
                <a:latin typeface="Times New Roman" pitchFamily="18" charset="0"/>
              </a:rPr>
              <a:t>2)      Научиться применять правило на письме.	</a:t>
            </a:r>
          </a:p>
        </p:txBody>
      </p:sp>
      <p:sp>
        <p:nvSpPr>
          <p:cNvPr id="13318" name="Rectangle 7"/>
          <p:cNvSpPr>
            <a:spLocks noChangeArrowheads="1"/>
          </p:cNvSpPr>
          <p:nvPr/>
        </p:nvSpPr>
        <p:spPr bwMode="auto">
          <a:xfrm>
            <a:off x="755650" y="17732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 altLang="ru-RU"/>
          </a:p>
        </p:txBody>
      </p:sp>
      <p:pic>
        <p:nvPicPr>
          <p:cNvPr id="13319" name="Picture 14" descr="http://nachalo4ka.ru/wp-content/uploads/2014/04/vgrer-600x35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525" y="4221163"/>
            <a:ext cx="3240088" cy="192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авописание глаголов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296</TotalTime>
  <Words>160</Words>
  <Application>Microsoft Office PowerPoint</Application>
  <PresentationFormat>Экран (4:3)</PresentationFormat>
  <Paragraphs>63</Paragraphs>
  <Slides>22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правописание глаголов</vt:lpstr>
      <vt:lpstr>Урок русского языка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 Задачи урока</vt:lpstr>
      <vt:lpstr> Мудрая Сова предлагает текст, написанный  учеником</vt:lpstr>
      <vt:lpstr> Помощь Мудрой Сове</vt:lpstr>
      <vt:lpstr>  Ученик не допустил бы ошибки, если бы…</vt:lpstr>
      <vt:lpstr> Принцип проверки написания частицы</vt:lpstr>
      <vt:lpstr>Слайд 14</vt:lpstr>
      <vt:lpstr>Слайд 15</vt:lpstr>
      <vt:lpstr>      </vt:lpstr>
      <vt:lpstr>  Физкультминутка для глаз «Звезда»  </vt:lpstr>
      <vt:lpstr>Слайд 18</vt:lpstr>
      <vt:lpstr>Работа в парах.       </vt:lpstr>
      <vt:lpstr>Проверим себя       </vt:lpstr>
      <vt:lpstr>Работа по учебнику упр.123</vt:lpstr>
      <vt:lpstr>Слайд 22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русского языка</dc:title>
  <dc:creator>Ирина</dc:creator>
  <cp:lastModifiedBy>1</cp:lastModifiedBy>
  <cp:revision>29</cp:revision>
  <dcterms:created xsi:type="dcterms:W3CDTF">2015-11-22T06:37:10Z</dcterms:created>
  <dcterms:modified xsi:type="dcterms:W3CDTF">2017-11-23T07:38:44Z</dcterms:modified>
</cp:coreProperties>
</file>