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59" r:id="rId6"/>
    <p:sldId id="271" r:id="rId7"/>
    <p:sldId id="260" r:id="rId8"/>
    <p:sldId id="261" r:id="rId9"/>
    <p:sldId id="269" r:id="rId10"/>
    <p:sldId id="270" r:id="rId11"/>
    <p:sldId id="268" r:id="rId12"/>
    <p:sldId id="267" r:id="rId13"/>
    <p:sldId id="272" r:id="rId14"/>
    <p:sldId id="262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3775AD9-8F5A-4397-A118-371ADCDFDCA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05E3757-51EB-4C4B-9AF9-A96C2C7EE2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75AD9-8F5A-4397-A118-371ADCDFDCA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E3757-51EB-4C4B-9AF9-A96C2C7EE2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75AD9-8F5A-4397-A118-371ADCDFDCA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E3757-51EB-4C4B-9AF9-A96C2C7EE2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75AD9-8F5A-4397-A118-371ADCDFDCA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E3757-51EB-4C4B-9AF9-A96C2C7EE2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75AD9-8F5A-4397-A118-371ADCDFDCA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E3757-51EB-4C4B-9AF9-A96C2C7EE2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75AD9-8F5A-4397-A118-371ADCDFDCA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E3757-51EB-4C4B-9AF9-A96C2C7EE2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75AD9-8F5A-4397-A118-371ADCDFDCA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E3757-51EB-4C4B-9AF9-A96C2C7EE2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75AD9-8F5A-4397-A118-371ADCDFDCA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E3757-51EB-4C4B-9AF9-A96C2C7EE2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75AD9-8F5A-4397-A118-371ADCDFDCA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E3757-51EB-4C4B-9AF9-A96C2C7EE2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3775AD9-8F5A-4397-A118-371ADCDFDCA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5E3757-51EB-4C4B-9AF9-A96C2C7EE2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3775AD9-8F5A-4397-A118-371ADCDFDCA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05E3757-51EB-4C4B-9AF9-A96C2C7EE2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3775AD9-8F5A-4397-A118-371ADCDFDCAB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05E3757-51EB-4C4B-9AF9-A96C2C7EE2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4797152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Занимательный дидактический материал как средство активизации познавательной деятельности учащихся </a:t>
            </a:r>
            <a:br>
              <a:rPr lang="ru-RU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уроках русского языка </a:t>
            </a:r>
            <a:endParaRPr lang="ru-RU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5733256"/>
            <a:ext cx="7772400" cy="93610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Литвиненко В.И.</a:t>
            </a: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ЦО № 50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908720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СОСТАВЬ СЛОВА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88640"/>
            <a:ext cx="87129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ОРФОГРАФИЧСКАЯ РАБОТА</a:t>
            </a:r>
            <a:endParaRPr lang="ru-RU" sz="4400" b="1" dirty="0">
              <a:ln w="12700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051720" y="2996952"/>
            <a:ext cx="1440160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3767530">
            <a:off x="930426" y="1352054"/>
            <a:ext cx="1656184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rot="18037724">
            <a:off x="1053818" y="4782512"/>
            <a:ext cx="1632386" cy="11327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rot="20836476">
            <a:off x="113187" y="3361053"/>
            <a:ext cx="1477420" cy="11924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rot="19895322">
            <a:off x="3573058" y="2046726"/>
            <a:ext cx="1807640" cy="11015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rot="2351828">
            <a:off x="3382680" y="4400157"/>
            <a:ext cx="1662589" cy="11579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>
            <a:stCxn id="6" idx="6"/>
          </p:cNvCxnSpPr>
          <p:nvPr/>
        </p:nvCxnSpPr>
        <p:spPr>
          <a:xfrm>
            <a:off x="2137138" y="2628581"/>
            <a:ext cx="274623" cy="440381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7" idx="6"/>
          </p:cNvCxnSpPr>
          <p:nvPr/>
        </p:nvCxnSpPr>
        <p:spPr>
          <a:xfrm flipV="1">
            <a:off x="2285839" y="4221090"/>
            <a:ext cx="197929" cy="425472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3347864" y="3068960"/>
            <a:ext cx="432048" cy="216025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8" idx="6"/>
            <a:endCxn id="5" idx="2"/>
          </p:cNvCxnSpPr>
          <p:nvPr/>
        </p:nvCxnSpPr>
        <p:spPr>
          <a:xfrm flipV="1">
            <a:off x="1572462" y="3645024"/>
            <a:ext cx="479258" cy="149515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endCxn id="5" idx="5"/>
          </p:cNvCxnSpPr>
          <p:nvPr/>
        </p:nvCxnSpPr>
        <p:spPr>
          <a:xfrm flipH="1" flipV="1">
            <a:off x="3280973" y="4103280"/>
            <a:ext cx="354923" cy="261824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 rot="20679636">
            <a:off x="36849" y="3338748"/>
            <a:ext cx="14401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лы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 rot="19632284">
            <a:off x="3393375" y="2011210"/>
            <a:ext cx="19768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тели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 rot="17961403">
            <a:off x="1028986" y="4764907"/>
            <a:ext cx="151143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мор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 rot="3772080">
            <a:off x="1156323" y="1305306"/>
            <a:ext cx="151203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 rot="2374158">
            <a:off x="3555165" y="4411886"/>
            <a:ext cx="16426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раф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940152" y="1412776"/>
            <a:ext cx="24331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коржи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796136" y="2492896"/>
            <a:ext cx="27815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жители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940152" y="3429000"/>
            <a:ext cx="25314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жираф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940152" y="4509120"/>
            <a:ext cx="25133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моржи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084168" y="5517232"/>
            <a:ext cx="22188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лыжи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2123728" y="2924944"/>
            <a:ext cx="1241511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</a:t>
            </a:r>
            <a:endParaRPr lang="ru-RU" sz="6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2123728" y="2924944"/>
            <a:ext cx="118654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</a:t>
            </a:r>
            <a:endParaRPr lang="ru-RU" sz="6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48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0"/>
            <a:ext cx="83184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СТИХОТВОРНЫЕ ПРАВИЛА, </a:t>
            </a:r>
          </a:p>
          <a:p>
            <a:pPr algn="ctr"/>
            <a:r>
              <a:rPr lang="ru-RU" sz="44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«ЗАПОМИНАЛКИ»</a:t>
            </a:r>
            <a:endParaRPr lang="ru-RU" sz="4400" b="1" dirty="0">
              <a:ln w="12700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3968" y="3212976"/>
            <a:ext cx="52565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МЕСТОИМЕНИЕ</a:t>
            </a:r>
          </a:p>
          <a:p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Наберись, дружок, терпения!</a:t>
            </a:r>
          </a:p>
          <a:p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Заучи местоимения.</a:t>
            </a:r>
          </a:p>
          <a:p>
            <a:r>
              <a:rPr lang="ru-RU" sz="28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</a:t>
            </a:r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</a:t>
            </a:r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8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Он, она, оно, они</a:t>
            </a:r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36096" y="1628800"/>
            <a:ext cx="33843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УДАРЕНИЕ</a:t>
            </a:r>
          </a:p>
          <a:p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Долго ели т</a:t>
            </a:r>
            <a:r>
              <a:rPr lang="ru-RU" sz="36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рты – </a:t>
            </a:r>
          </a:p>
          <a:p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налезли ш</a:t>
            </a:r>
            <a:r>
              <a:rPr lang="ru-RU" sz="36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рты.</a:t>
            </a:r>
            <a:endParaRPr lang="ru-RU" sz="2800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3928" y="5661248"/>
            <a:ext cx="52200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Одевать (кого?) Надежду.</a:t>
            </a:r>
          </a:p>
          <a:p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Надевать (что?) одежду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484784"/>
            <a:ext cx="45365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СЛОГИ</a:t>
            </a:r>
          </a:p>
          <a:p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в слове гласных,</a:t>
            </a:r>
          </a:p>
          <a:p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Столько и слогов.</a:t>
            </a:r>
          </a:p>
          <a:p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знает каждый</a:t>
            </a:r>
          </a:p>
          <a:p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учеников. </a:t>
            </a:r>
            <a:endParaRPr lang="ru-RU" sz="2800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3789040"/>
            <a:ext cx="41764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СОЧЕТАНИЯ ЧК, ЧН</a:t>
            </a:r>
          </a:p>
          <a:p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сложно понять, </a:t>
            </a:r>
          </a:p>
          <a:p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ЧК и ЧН</a:t>
            </a:r>
          </a:p>
          <a:p>
            <a:r>
              <a:rPr lang="ru-RU" sz="28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мягкого знака писать надо всем.</a:t>
            </a:r>
            <a:endParaRPr lang="ru-RU" sz="2800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88640"/>
            <a:ext cx="73672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КАЛЛИГРАФИЧЕСКАЯ </a:t>
            </a:r>
          </a:p>
          <a:p>
            <a:pPr algn="ctr"/>
            <a:r>
              <a:rPr lang="ru-RU" sz="48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МИНУТКА</a:t>
            </a:r>
            <a:endParaRPr lang="ru-RU" sz="4800" b="1" dirty="0">
              <a:ln w="12700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988840"/>
            <a:ext cx="4012016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5652120" y="1988840"/>
            <a:ext cx="0" cy="20882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251520" y="1988840"/>
            <a:ext cx="50405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52120" y="1844824"/>
            <a:ext cx="3087438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/>
        </p:nvCxnSpPr>
        <p:spPr>
          <a:xfrm>
            <a:off x="467544" y="1988840"/>
            <a:ext cx="0" cy="194421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51520" y="4365104"/>
            <a:ext cx="8568951" cy="2503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Ученики определяют, какие буквы изображены и записывают их письменными прописными </a:t>
            </a:r>
          </a:p>
          <a:p>
            <a:pPr algn="r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или строчными буквами.  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Овал 22"/>
          <p:cNvSpPr/>
          <p:nvPr/>
        </p:nvSpPr>
        <p:spPr>
          <a:xfrm>
            <a:off x="2411760" y="5517232"/>
            <a:ext cx="792088" cy="43204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" name="Рисунок 1" descr="D:\Литвиненко\ШКОЛА\ОБУЧЕНИЕ ГРАМОТЕ\ФОНЕТИКА\ЗВУКИ ИЗОБРАЖЕНИЯ\img005.jpg"/>
          <p:cNvPicPr/>
          <p:nvPr/>
        </p:nvPicPr>
        <p:blipFill>
          <a:blip r:embed="rId2" cstate="screen"/>
          <a:srcRect l="7504" t="18816" r="7519" b="-1076"/>
          <a:stretch>
            <a:fillRect/>
          </a:stretch>
        </p:blipFill>
        <p:spPr bwMode="auto">
          <a:xfrm>
            <a:off x="251520" y="1052736"/>
            <a:ext cx="3024336" cy="3783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:\Литвиненко\ШКОЛА\ОБУЧЕНИЕ ГРАМОТЕ\ЗВУКИ\img009 (2).jpg"/>
          <p:cNvPicPr/>
          <p:nvPr/>
        </p:nvPicPr>
        <p:blipFill>
          <a:blip r:embed="rId3" cstate="screen"/>
          <a:srcRect t="-1578"/>
          <a:stretch>
            <a:fillRect/>
          </a:stretch>
        </p:blipFill>
        <p:spPr bwMode="auto">
          <a:xfrm>
            <a:off x="5436096" y="764704"/>
            <a:ext cx="3096344" cy="4398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2843808" y="5589240"/>
            <a:ext cx="792088" cy="43204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164288" y="4725144"/>
            <a:ext cx="792088" cy="43204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012160" y="4725144"/>
            <a:ext cx="792088" cy="43204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012160" y="4725144"/>
            <a:ext cx="792088" cy="43204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228184" y="6237312"/>
            <a:ext cx="792088" cy="432048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732240" y="6093296"/>
            <a:ext cx="792088" cy="432048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236296" y="5949280"/>
            <a:ext cx="792088" cy="432048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7164288" y="4725144"/>
            <a:ext cx="792088" cy="432048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979712" y="4365104"/>
            <a:ext cx="792088" cy="432048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372200" y="2636912"/>
            <a:ext cx="115212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endParaRPr lang="ru-RU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228184" y="2636912"/>
            <a:ext cx="13681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</a:t>
            </a:r>
            <a:endParaRPr lang="ru-RU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755576" y="4365104"/>
            <a:ext cx="792088" cy="43204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259632" y="2132856"/>
            <a:ext cx="102767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b="1" dirty="0" smtClean="0">
                <a:ln w="12700">
                  <a:solidFill>
                    <a:srgbClr val="464646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779912" y="1268760"/>
            <a:ext cx="93610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endParaRPr lang="ru-RU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635896" y="2708920"/>
            <a:ext cx="129614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endParaRPr lang="ru-RU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491880" y="4149080"/>
            <a:ext cx="173029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</a:t>
            </a:r>
            <a:endParaRPr lang="ru-RU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3275856" y="5733256"/>
            <a:ext cx="792088" cy="43204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51720" y="0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ФОНЕТИКА</a:t>
            </a:r>
            <a:endParaRPr lang="ru-RU" sz="5400" b="1" dirty="0">
              <a:ln w="12700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7" grpId="1" animBg="1"/>
      <p:bldP spid="13" grpId="0" animBg="1"/>
      <p:bldP spid="13" grpId="1" animBg="1"/>
      <p:bldP spid="14" grpId="0" animBg="1"/>
      <p:bldP spid="14" grpId="1" animBg="1"/>
      <p:bldP spid="16" grpId="0"/>
      <p:bldP spid="16" grpId="1"/>
      <p:bldP spid="17" grpId="0"/>
      <p:bldP spid="18" grpId="0" animBg="1"/>
      <p:bldP spid="18" grpId="1" animBg="1"/>
      <p:bldP spid="19" grpId="0"/>
      <p:bldP spid="19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79630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476672"/>
            <a:ext cx="842493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 Н. Леонтьев отмечал, </a:t>
            </a:r>
          </a:p>
          <a:p>
            <a:r>
              <a:rPr lang="ru-RU" sz="44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в игре развиваются новые </a:t>
            </a:r>
          </a:p>
          <a:p>
            <a:r>
              <a:rPr lang="ru-RU" sz="44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прогрессивные образования </a:t>
            </a:r>
          </a:p>
          <a:p>
            <a:r>
              <a:rPr lang="ru-RU" sz="44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возникает мощный </a:t>
            </a:r>
          </a:p>
          <a:p>
            <a:r>
              <a:rPr lang="ru-RU" sz="44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познавательный мотив, </a:t>
            </a:r>
          </a:p>
          <a:p>
            <a:r>
              <a:rPr lang="ru-RU" sz="44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являющийся основой </a:t>
            </a:r>
          </a:p>
          <a:p>
            <a:r>
              <a:rPr lang="ru-RU" sz="44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возникновения стимула к учебе.   </a:t>
            </a:r>
            <a:endParaRPr lang="ru-RU" sz="4400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42493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занимательного </a:t>
            </a:r>
          </a:p>
          <a:p>
            <a:r>
              <a:rPr lang="ru-RU" sz="4400" b="1" dirty="0" smtClean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дидактического материала ведёт к активизации</a:t>
            </a:r>
          </a:p>
          <a:p>
            <a:r>
              <a:rPr lang="ru-RU" sz="4400" b="1" dirty="0" smtClean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познавательной деятельности </a:t>
            </a:r>
          </a:p>
          <a:p>
            <a:r>
              <a:rPr lang="ru-RU" sz="4400" b="1" dirty="0" smtClean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уроках, обогащает,</a:t>
            </a:r>
          </a:p>
          <a:p>
            <a:r>
              <a:rPr lang="ru-RU" sz="4400" b="1" dirty="0" smtClean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систематизирует и закрепляет знания, способствует их осознанному применению </a:t>
            </a:r>
          </a:p>
          <a:p>
            <a:r>
              <a:rPr lang="ru-RU" sz="4400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</a:t>
            </a:r>
            <a:endParaRPr lang="ru-RU" sz="2000" b="1" dirty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5973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     </a:t>
            </a:r>
            <a:r>
              <a:rPr lang="ru-RU" sz="36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 играх ученики начальной школы реализуют не только разнообразные впечатления и знания, но и свои основные духовные потребности. Именно это открывает взрослым широкие возможности для использования мощнейшего потенциала игры в целях оптимизации процесса образования школьников»</a:t>
            </a:r>
          </a:p>
          <a:p>
            <a:endParaRPr lang="ru-RU" sz="3600" dirty="0">
              <a:ln>
                <a:solidFill>
                  <a:schemeClr val="bg2">
                    <a:lumMod val="10000"/>
                  </a:schemeClr>
                </a:solidFill>
              </a:ln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301208"/>
            <a:ext cx="8363272" cy="1224136"/>
          </a:xfrm>
        </p:spPr>
        <p:txBody>
          <a:bodyPr>
            <a:normAutofit/>
          </a:bodyPr>
          <a:lstStyle/>
          <a:p>
            <a:pPr algn="r"/>
            <a:r>
              <a:rPr lang="ru-RU" sz="4800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Ш. А. АМОНАШВИЛИ</a:t>
            </a:r>
            <a:endParaRPr lang="ru-RU" sz="4800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67544" y="269605"/>
            <a:ext cx="8496944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</a:t>
            </a:r>
            <a:r>
              <a:rPr kumimoji="0" lang="ru-RU" sz="4400" b="1" i="1" u="none" strike="noStrike" normalizeH="0" baseline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работы:</a:t>
            </a:r>
            <a:r>
              <a:rPr kumimoji="0" lang="ru-RU" sz="4400" b="1" i="0" u="none" strike="noStrike" normalizeH="0" baseline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показать опыт по внедрению игровых технологий в учебный процесс и эффективность метода.  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normalizeH="0" baseline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D:\Литвиненко\КЛИПАРТЫ\ШКОЛА\spshkol_05-177692272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71800" y="3284984"/>
            <a:ext cx="6130652" cy="3065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96448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Одним из наиболее действенных средств, способных вызвать интерес к </a:t>
            </a:r>
            <a:r>
              <a:rPr lang="ru-RU" sz="32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урокам русского языка, </a:t>
            </a:r>
            <a:r>
              <a:rPr lang="ru-RU" sz="3200" b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является дидактическая игра. </a:t>
            </a:r>
            <a:endParaRPr lang="ru-RU" sz="3200" b="1" dirty="0" smtClean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младшем школьном возрасте игра наряду </a:t>
            </a:r>
            <a:endParaRPr lang="ru-RU" sz="3200" b="1" dirty="0" smtClean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b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учением занимает важное место в развитии ребенка. </a:t>
            </a:r>
            <a:endParaRPr lang="ru-RU" sz="3200" b="1" dirty="0" smtClean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3200" b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включении детей в ситуацию дидактической игры интерес к учебной деятельности резко возрастает, изучаемый материал становится для них более доступным, работоспособность значительно </a:t>
            </a:r>
            <a:r>
              <a:rPr lang="ru-RU" sz="32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повышается</a:t>
            </a:r>
            <a:r>
              <a:rPr lang="ru-RU" sz="3200" b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0"/>
            <a:ext cx="9217024" cy="8806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 дидактической игры :</a:t>
            </a:r>
          </a:p>
          <a:p>
            <a:endParaRPr lang="ru-RU" sz="3000" b="1" i="1" dirty="0" smtClean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обучающая </a:t>
            </a:r>
            <a:r>
              <a:rPr lang="ru-RU" sz="3000" b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формировать мировоззрение, </a:t>
            </a:r>
            <a:endParaRPr lang="ru-RU" sz="3000" b="1" dirty="0" smtClean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теоретические </a:t>
            </a:r>
            <a:r>
              <a:rPr lang="ru-RU" sz="3000" b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знания </a:t>
            </a:r>
            <a:r>
              <a:rPr lang="ru-RU" sz="30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практические </a:t>
            </a:r>
            <a:r>
              <a:rPr lang="ru-RU" sz="3000" b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умения, </a:t>
            </a:r>
            <a:endParaRPr lang="ru-RU" sz="3000" b="1" dirty="0" smtClean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расширять </a:t>
            </a:r>
            <a:r>
              <a:rPr lang="ru-RU" sz="3000" b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кругозор;</a:t>
            </a:r>
          </a:p>
          <a:p>
            <a:r>
              <a:rPr lang="ru-RU" sz="3000" b="1" i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развивающая </a:t>
            </a:r>
            <a:r>
              <a:rPr lang="ru-RU" sz="3000" b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развивать мышление, активность, </a:t>
            </a:r>
            <a:endParaRPr lang="ru-RU" sz="3000" b="1" dirty="0" smtClean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память</a:t>
            </a:r>
            <a:r>
              <a:rPr lang="ru-RU" sz="3000" b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способность выражать </a:t>
            </a:r>
            <a:r>
              <a:rPr lang="ru-RU" sz="3000" b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свои мысли, </a:t>
            </a:r>
          </a:p>
          <a:p>
            <a:r>
              <a:rPr lang="ru-RU" sz="30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000" b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также развивать познавательный интерес;</a:t>
            </a:r>
          </a:p>
          <a:p>
            <a:r>
              <a:rPr lang="ru-RU" sz="3000" b="1" i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воспитывающая </a:t>
            </a:r>
            <a:r>
              <a:rPr lang="ru-RU" sz="3000" b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воспитание коллективизма, </a:t>
            </a:r>
            <a:endParaRPr lang="ru-RU" sz="3000" b="1" dirty="0" smtClean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доброжелательного и уважительного </a:t>
            </a:r>
            <a:r>
              <a:rPr lang="ru-RU" sz="3000" b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отношения </a:t>
            </a:r>
            <a:endParaRPr lang="ru-RU" sz="3000" b="1" dirty="0" smtClean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3000" b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оппонентам в игре и к партнёрам;</a:t>
            </a:r>
          </a:p>
          <a:p>
            <a:r>
              <a:rPr lang="ru-RU" sz="3000" b="1" i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мотивационная </a:t>
            </a:r>
            <a:r>
              <a:rPr lang="ru-RU" sz="3000" b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побуждать к применению </a:t>
            </a:r>
            <a:endParaRPr lang="ru-RU" sz="3000" b="1" dirty="0" smtClean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полученных </a:t>
            </a:r>
            <a:r>
              <a:rPr lang="ru-RU" sz="3000" b="1" dirty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знаний </a:t>
            </a:r>
            <a:r>
              <a:rPr lang="ru-RU" sz="30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умений.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620688"/>
            <a:ext cx="8001806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Материал, собранный по данной теме, </a:t>
            </a:r>
          </a:p>
          <a:p>
            <a:r>
              <a:rPr lang="ru-RU" sz="32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распределяю по разделам курса </a:t>
            </a:r>
          </a:p>
          <a:p>
            <a:r>
              <a:rPr lang="ru-RU" sz="32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«Русский язык»: фонетика, морфемика, </a:t>
            </a:r>
          </a:p>
          <a:p>
            <a:r>
              <a:rPr lang="ru-RU" sz="32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морфология, </a:t>
            </a:r>
            <a:r>
              <a:rPr lang="ru-RU" sz="3200" b="1" dirty="0" err="1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орфография,синтаксис</a:t>
            </a:r>
            <a:r>
              <a:rPr lang="ru-RU" sz="32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32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лексика. </a:t>
            </a:r>
          </a:p>
          <a:p>
            <a:r>
              <a:rPr lang="ru-RU" sz="32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Такая систематизация позволяет легче  </a:t>
            </a:r>
          </a:p>
          <a:p>
            <a:r>
              <a:rPr lang="ru-RU" sz="3200" b="1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ориентироваться при подготовке к уроку. </a:t>
            </a:r>
            <a:endParaRPr lang="ru-RU" sz="3200" b="1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260649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СИНТАКСИС</a:t>
            </a:r>
            <a:endParaRPr lang="ru-RU" sz="4800" b="1" dirty="0">
              <a:ln w="12700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60232" y="1484784"/>
            <a:ext cx="13676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3068960"/>
            <a:ext cx="34782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солнышко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6016" y="2852936"/>
            <a:ext cx="19656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тепло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2420888"/>
            <a:ext cx="15071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2420888"/>
            <a:ext cx="343164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солнышке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84168" y="2420888"/>
            <a:ext cx="213872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тепло,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55776" y="2204864"/>
            <a:ext cx="13676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07704" y="3429000"/>
            <a:ext cx="241104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матери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23928" y="1484784"/>
            <a:ext cx="195919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добро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43608" y="1412776"/>
            <a:ext cx="168488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мать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44008" y="3429000"/>
            <a:ext cx="213231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добро.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3429000"/>
            <a:ext cx="136768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88640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СЛОВАРНАЯ РАБОТА</a:t>
            </a:r>
            <a:endParaRPr lang="ru-RU" sz="4800" b="1" dirty="0">
              <a:ln w="12700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23528" y="1400573"/>
            <a:ext cx="144016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бе</a:t>
            </a:r>
            <a:endParaRPr kumimoji="0" lang="ru-RU" sz="8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CT009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1196752"/>
            <a:ext cx="1368152" cy="2304256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275856" y="1362160"/>
            <a:ext cx="129614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øё</a:t>
            </a: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08104" y="1412776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7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рёза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D:\Литвиненко\КЛИПАРТЫ\ЛЮДИ\Дети\0f32bd9346b0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3933056"/>
            <a:ext cx="3096344" cy="174169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1521" y="4221088"/>
            <a:ext cx="19442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endParaRPr lang="ru-RU" sz="88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0072" y="3789040"/>
            <a:ext cx="3923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7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лица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92280" y="4725144"/>
            <a:ext cx="5760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´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1" y="0"/>
            <a:ext cx="89644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ОРФОГРАФИЧСКАЯ РАБОТА</a:t>
            </a:r>
            <a:endParaRPr lang="ru-RU" sz="4800" b="1" dirty="0">
              <a:ln w="12700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Литвиненко\КЛИПАРТЫ\РАСТЕНИЯ\Деревья и кустарники\derev196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404664"/>
            <a:ext cx="4786504" cy="64533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11960" y="476672"/>
            <a:ext cx="29523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ст__лы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74322" y="2780928"/>
            <a:ext cx="25696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тр__ва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6016" y="3717032"/>
            <a:ext cx="29159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л__сята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184" y="5661248"/>
            <a:ext cx="23042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м__ря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1840" y="5589240"/>
            <a:ext cx="25026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ст__на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4653136"/>
            <a:ext cx="279916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м__сты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16216" y="980728"/>
            <a:ext cx="2880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__кно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72200" y="4725144"/>
            <a:ext cx="2592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гл__за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76056" y="1844824"/>
            <a:ext cx="2736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err="1" smtClean="0">
                <a:latin typeface="Times New Roman" pitchFamily="18" charset="0"/>
                <a:cs typeface="Times New Roman" pitchFamily="18" charset="0"/>
              </a:rPr>
              <a:t>гр__бы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D:\Литвиненко\КЛИПАРТЫ\РАСТЕНИЯ\Сад и огород\Яблоки\Яблоко 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1268760"/>
            <a:ext cx="792088" cy="862625"/>
          </a:xfrm>
          <a:prstGeom prst="rect">
            <a:avLst/>
          </a:prstGeom>
          <a:noFill/>
        </p:spPr>
      </p:pic>
      <p:pic>
        <p:nvPicPr>
          <p:cNvPr id="17" name="Picture 4" descr="D:\Литвиненко\КЛИПАРТЫ\РАСТЕНИЯ\Сад и огород\Яблоки\Яблоко 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2348880"/>
            <a:ext cx="792088" cy="862625"/>
          </a:xfrm>
          <a:prstGeom prst="rect">
            <a:avLst/>
          </a:prstGeom>
          <a:noFill/>
        </p:spPr>
      </p:pic>
      <p:pic>
        <p:nvPicPr>
          <p:cNvPr id="18" name="Picture 4" descr="D:\Литвиненко\КЛИПАРТЫ\РАСТЕНИЯ\Сад и огород\Яблоки\Яблоко 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988840"/>
            <a:ext cx="792088" cy="862625"/>
          </a:xfrm>
          <a:prstGeom prst="rect">
            <a:avLst/>
          </a:prstGeom>
          <a:noFill/>
        </p:spPr>
      </p:pic>
      <p:pic>
        <p:nvPicPr>
          <p:cNvPr id="19" name="Picture 4" descr="D:\Литвиненко\КЛИПАРТЫ\РАСТЕНИЯ\Сад и огород\Яблоки\Яблоко 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2420888"/>
            <a:ext cx="792088" cy="862625"/>
          </a:xfrm>
          <a:prstGeom prst="rect">
            <a:avLst/>
          </a:prstGeom>
          <a:noFill/>
        </p:spPr>
      </p:pic>
      <p:pic>
        <p:nvPicPr>
          <p:cNvPr id="20" name="Picture 4" descr="D:\Литвиненко\КЛИПАРТЫ\РАСТЕНИЯ\Сад и огород\Яблоки\Яблоко 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79912" y="1844824"/>
            <a:ext cx="792088" cy="862625"/>
          </a:xfrm>
          <a:prstGeom prst="rect">
            <a:avLst/>
          </a:prstGeom>
          <a:noFill/>
        </p:spPr>
      </p:pic>
      <p:pic>
        <p:nvPicPr>
          <p:cNvPr id="21" name="Picture 4" descr="D:\Литвиненко\КЛИПАРТЫ\РАСТЕНИЯ\Сад и огород\Яблоки\Яблоко 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8144" y="1772816"/>
            <a:ext cx="792088" cy="862625"/>
          </a:xfrm>
          <a:prstGeom prst="rect">
            <a:avLst/>
          </a:prstGeom>
          <a:noFill/>
        </p:spPr>
      </p:pic>
      <p:pic>
        <p:nvPicPr>
          <p:cNvPr id="22" name="Picture 4" descr="D:\Литвиненко\КЛИПАРТЫ\РАСТЕНИЯ\Сад и огород\Яблоки\Яблоко 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27784" y="3284984"/>
            <a:ext cx="792088" cy="862625"/>
          </a:xfrm>
          <a:prstGeom prst="rect">
            <a:avLst/>
          </a:prstGeom>
          <a:noFill/>
        </p:spPr>
      </p:pic>
      <p:pic>
        <p:nvPicPr>
          <p:cNvPr id="23" name="Picture 4" descr="D:\Литвиненко\КЛИПАРТЫ\РАСТЕНИЯ\Сад и огород\Яблоки\Яблоко 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429000"/>
            <a:ext cx="792088" cy="862625"/>
          </a:xfrm>
          <a:prstGeom prst="rect">
            <a:avLst/>
          </a:prstGeom>
          <a:noFill/>
        </p:spPr>
      </p:pic>
      <p:pic>
        <p:nvPicPr>
          <p:cNvPr id="24" name="Picture 4" descr="D:\Литвиненко\КЛИПАРТЫ\РАСТЕНИЯ\Сад и огород\Яблоки\Яблоко 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692696"/>
            <a:ext cx="792088" cy="862625"/>
          </a:xfrm>
          <a:prstGeom prst="rect">
            <a:avLst/>
          </a:prstGeom>
          <a:noFill/>
        </p:spPr>
      </p:pic>
      <p:pic>
        <p:nvPicPr>
          <p:cNvPr id="25" name="Picture 4" descr="D:\Литвиненко\КЛИПАРТЫ\РАСТЕНИЯ\Сад и огород\Яблоки\Яблоко 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43808" y="1052736"/>
            <a:ext cx="792088" cy="862625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 flipH="1">
            <a:off x="1115616" y="1052736"/>
            <a:ext cx="9361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ln>
                  <a:solidFill>
                    <a:srgbClr val="006600"/>
                  </a:solidFill>
                </a:ln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7200" b="1" dirty="0">
              <a:ln>
                <a:solidFill>
                  <a:srgbClr val="006600"/>
                </a:solidFill>
              </a:ln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Picture 4" descr="D:\Литвиненко\КЛИПАРТЫ\РАСТЕНИЯ\Сад и огород\Яблоки\Яблоко 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548680"/>
            <a:ext cx="792088" cy="862625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 flipH="1">
            <a:off x="5076056" y="332656"/>
            <a:ext cx="9361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7200" b="1" dirty="0">
              <a:ln>
                <a:solidFill>
                  <a:srgbClr val="00660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699792" y="3140968"/>
            <a:ext cx="64633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7200" b="1" dirty="0">
              <a:ln>
                <a:solidFill>
                  <a:srgbClr val="00660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67544" y="3284984"/>
            <a:ext cx="64633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7200" b="1" dirty="0">
              <a:ln>
                <a:solidFill>
                  <a:srgbClr val="00660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Picture 4" descr="D:\Литвиненко\КЛИПАРТЫ\РАСТЕНИЯ\Сад и огород\Яблоки\Яблоко 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76256" y="980728"/>
            <a:ext cx="792088" cy="862625"/>
          </a:xfrm>
          <a:prstGeom prst="rect">
            <a:avLst/>
          </a:prstGeom>
          <a:noFill/>
        </p:spPr>
      </p:pic>
      <p:sp>
        <p:nvSpPr>
          <p:cNvPr id="32" name="Прямоугольник 31"/>
          <p:cNvSpPr/>
          <p:nvPr/>
        </p:nvSpPr>
        <p:spPr>
          <a:xfrm>
            <a:off x="7020272" y="764704"/>
            <a:ext cx="6463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7200" b="1" dirty="0">
              <a:ln>
                <a:solidFill>
                  <a:srgbClr val="00660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" name="Picture 4" descr="D:\Литвиненко\КЛИПАРТЫ\РАСТЕНИЯ\Сад и огород\Яблоки\Яблоко 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2996952"/>
            <a:ext cx="792088" cy="862625"/>
          </a:xfrm>
          <a:prstGeom prst="rect">
            <a:avLst/>
          </a:prstGeom>
          <a:noFill/>
        </p:spPr>
      </p:pic>
      <p:pic>
        <p:nvPicPr>
          <p:cNvPr id="34" name="Picture 4" descr="D:\Литвиненко\КЛИПАРТЫ\РАСТЕНИЯ\Сад и огород\Яблоки\Яблоко 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52320" y="2780928"/>
            <a:ext cx="792088" cy="862625"/>
          </a:xfrm>
          <a:prstGeom prst="rect">
            <a:avLst/>
          </a:prstGeom>
          <a:noFill/>
        </p:spPr>
      </p:pic>
      <p:pic>
        <p:nvPicPr>
          <p:cNvPr id="35" name="Picture 4" descr="D:\Литвиненко\КЛИПАРТЫ\РАСТЕНИЯ\Сад и огород\Яблоки\Яблоко 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0072" y="3645024"/>
            <a:ext cx="792088" cy="862625"/>
          </a:xfrm>
          <a:prstGeom prst="rect">
            <a:avLst/>
          </a:prstGeom>
          <a:noFill/>
        </p:spPr>
      </p:pic>
      <p:pic>
        <p:nvPicPr>
          <p:cNvPr id="36" name="Picture 4" descr="D:\Литвиненко\КЛИПАРТЫ\РАСТЕНИЯ\Сад и огород\Яблоки\Яблоко 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64288" y="4725144"/>
            <a:ext cx="792088" cy="862625"/>
          </a:xfrm>
          <a:prstGeom prst="rect">
            <a:avLst/>
          </a:prstGeom>
          <a:noFill/>
        </p:spPr>
      </p:pic>
      <p:pic>
        <p:nvPicPr>
          <p:cNvPr id="37" name="Picture 4" descr="D:\Литвиненко\КЛИПАРТЫ\РАСТЕНИЯ\Сад и огород\Яблоки\Яблоко 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63888" y="4581128"/>
            <a:ext cx="792088" cy="862625"/>
          </a:xfrm>
          <a:prstGeom prst="rect">
            <a:avLst/>
          </a:prstGeom>
          <a:noFill/>
        </p:spPr>
      </p:pic>
      <p:pic>
        <p:nvPicPr>
          <p:cNvPr id="38" name="Picture 4" descr="D:\Литвиненко\КЛИПАРТЫ\РАСТЕНИЯ\Сад и огород\Яблоки\Яблоко 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1920" y="5517232"/>
            <a:ext cx="792088" cy="862625"/>
          </a:xfrm>
          <a:prstGeom prst="rect">
            <a:avLst/>
          </a:prstGeom>
          <a:noFill/>
        </p:spPr>
      </p:pic>
      <p:pic>
        <p:nvPicPr>
          <p:cNvPr id="39" name="Picture 4" descr="D:\Литвиненко\КЛИПАРТЫ\РАСТЕНИЯ\Сад и огород\Яблоки\Яблоко 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04248" y="5661248"/>
            <a:ext cx="792088" cy="862625"/>
          </a:xfrm>
          <a:prstGeom prst="rect">
            <a:avLst/>
          </a:prstGeom>
          <a:noFill/>
        </p:spPr>
      </p:pic>
      <p:sp>
        <p:nvSpPr>
          <p:cNvPr id="40" name="Прямоугольник 39"/>
          <p:cNvSpPr/>
          <p:nvPr/>
        </p:nvSpPr>
        <p:spPr>
          <a:xfrm>
            <a:off x="5940152" y="1556792"/>
            <a:ext cx="71686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7200" b="1" dirty="0">
              <a:ln>
                <a:solidFill>
                  <a:srgbClr val="00660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067944" y="2852936"/>
            <a:ext cx="71686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7200" b="1" dirty="0">
              <a:ln>
                <a:solidFill>
                  <a:srgbClr val="00660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555776" y="2132856"/>
            <a:ext cx="64633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7200" b="1" dirty="0">
              <a:ln>
                <a:solidFill>
                  <a:srgbClr val="00660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524328" y="2636912"/>
            <a:ext cx="64633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7200" b="1" dirty="0">
              <a:ln>
                <a:solidFill>
                  <a:srgbClr val="00660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" name="Picture 4" descr="D:\Литвиненко\КЛИПАРТЫ\РАСТЕНИЯ\Сад и огород\Яблоки\Яблоко 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4005064"/>
            <a:ext cx="792088" cy="862625"/>
          </a:xfrm>
          <a:prstGeom prst="rect">
            <a:avLst/>
          </a:prstGeom>
          <a:noFill/>
        </p:spPr>
      </p:pic>
      <p:sp>
        <p:nvSpPr>
          <p:cNvPr id="46" name="Прямоугольник 45"/>
          <p:cNvSpPr/>
          <p:nvPr/>
        </p:nvSpPr>
        <p:spPr>
          <a:xfrm>
            <a:off x="5292080" y="3501008"/>
            <a:ext cx="71686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7200" b="1" dirty="0">
              <a:ln>
                <a:solidFill>
                  <a:srgbClr val="00660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915816" y="836712"/>
            <a:ext cx="71686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7200" b="1" dirty="0">
              <a:ln>
                <a:solidFill>
                  <a:srgbClr val="00660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547664" y="3861048"/>
            <a:ext cx="64633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7200" b="1" dirty="0">
              <a:ln>
                <a:solidFill>
                  <a:srgbClr val="00660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635896" y="4365104"/>
            <a:ext cx="646331" cy="1224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7200" b="1" dirty="0">
              <a:ln>
                <a:solidFill>
                  <a:srgbClr val="00660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51520" y="1772816"/>
            <a:ext cx="64633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7200" b="1" dirty="0">
              <a:ln>
                <a:solidFill>
                  <a:srgbClr val="00660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236296" y="4437112"/>
            <a:ext cx="64633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7200" b="1" dirty="0">
              <a:ln>
                <a:solidFill>
                  <a:srgbClr val="00660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403648" y="2204864"/>
            <a:ext cx="59503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7200" b="1" dirty="0">
              <a:ln>
                <a:solidFill>
                  <a:srgbClr val="00660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923928" y="5373216"/>
            <a:ext cx="59503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7200" b="1" dirty="0">
              <a:ln>
                <a:solidFill>
                  <a:srgbClr val="00660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6876256" y="5373216"/>
            <a:ext cx="64633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7200" b="1" dirty="0">
              <a:ln>
                <a:solidFill>
                  <a:srgbClr val="00660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851920" y="1628800"/>
            <a:ext cx="59503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7200" b="1" dirty="0">
              <a:ln>
                <a:solidFill>
                  <a:srgbClr val="00660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1979712" y="476672"/>
            <a:ext cx="71686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>
                  <a:solidFill>
                    <a:srgbClr val="00660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7200" b="1" dirty="0">
              <a:ln>
                <a:solidFill>
                  <a:srgbClr val="00660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 build="allAtOnce"/>
      <p:bldP spid="29" grpId="0"/>
      <p:bldP spid="32" grpId="0"/>
      <p:bldP spid="40" grpId="0"/>
      <p:bldP spid="41" grpId="0"/>
      <p:bldP spid="42" grpId="0"/>
      <p:bldP spid="44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711</TotalTime>
  <Words>492</Words>
  <Application>Microsoft Office PowerPoint</Application>
  <PresentationFormat>Экран (4:3)</PresentationFormat>
  <Paragraphs>146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Занимательный дидактический материал как средство активизации познавательной деятельности учащихся  на уроках русского языка </vt:lpstr>
      <vt:lpstr>Ш. А. АМОНАШВИЛИ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Занимательный дидактический материал как средство активизации познавательной деятельности учащихся  на уроках русского языка </dc:title>
  <dc:creator>Ученик</dc:creator>
  <cp:lastModifiedBy>Ученик</cp:lastModifiedBy>
  <cp:revision>14</cp:revision>
  <dcterms:created xsi:type="dcterms:W3CDTF">2018-01-14T14:56:09Z</dcterms:created>
  <dcterms:modified xsi:type="dcterms:W3CDTF">2018-01-27T20:00:55Z</dcterms:modified>
</cp:coreProperties>
</file>