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6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2" r:id="rId23"/>
    <p:sldId id="283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4A5239-51B3-4A6D-B887-669368EE5246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7E97F-F08D-4634-8136-99EC5A4CC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021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77E97F-F08D-4634-8136-99EC5A4CC76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40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009_%D0%B3%D0%BE%D0%B4" TargetMode="External"/><Relationship Id="rId2" Type="http://schemas.openxmlformats.org/officeDocument/2006/relationships/hyperlink" Target="http://ru.wikipedia.org/wiki/20_%D0%B8%D1%8E%D0%BB%D1%8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8136904" cy="674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Bef>
                <a:spcPct val="0"/>
              </a:spcBef>
            </a:pPr>
            <a:r>
              <a:rPr lang="ru-RU" sz="16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Муниципальное автономное общеобразовательное учреждение </a:t>
            </a:r>
            <a:br>
              <a:rPr lang="ru-RU" sz="16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6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лицей пгт Афипского МО Северский район</a:t>
            </a:r>
            <a:br>
              <a:rPr lang="ru-RU" sz="16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sz="1400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600" b="1" i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Исследовательский проект</a:t>
            </a:r>
            <a:r>
              <a:rPr lang="ru-RU" sz="16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16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600" b="1" i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«32 или 33?»</a:t>
            </a:r>
            <a:r>
              <a:rPr lang="ru-RU" sz="16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16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6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sz="16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Работу </a:t>
            </a:r>
            <a:r>
              <a:rPr lang="ru-RU" sz="1400" b="1" cap="all" dirty="0" smtClean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выполнил: Григорян </a:t>
            </a:r>
            <a:r>
              <a:rPr lang="ru-RU" sz="1400" b="1" cap="all" dirty="0" smtClean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Эдгар</a:t>
            </a:r>
            <a: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ученик 6 «В» класса МАОУ лицей пгт Афипского</a:t>
            </a:r>
            <a:b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Руководитель: </a:t>
            </a:r>
            <a:r>
              <a:rPr lang="ru-RU" sz="1400" b="1" cap="all" dirty="0" smtClean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 Андреевна </a:t>
            </a:r>
            <a: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Саенко</a:t>
            </a:r>
            <a:b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учитель русского языка и литературы </a:t>
            </a:r>
            <a:b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МАОУ лицей пгт Афипского</a:t>
            </a:r>
            <a:b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sz="1400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b="1" cap="all" dirty="0">
                <a:ln w="6350"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b="1" cap="all" dirty="0">
                <a:ln w="6350">
                  <a:noFill/>
                </a:ln>
                <a:solidFill>
                  <a:schemeClr val="bg1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b="1" cap="all" dirty="0">
                <a:ln w="6350">
                  <a:noFill/>
                </a:ln>
                <a:solidFill>
                  <a:schemeClr val="bg1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b="1" cap="all" dirty="0">
                <a:ln w="6350">
                  <a:noFill/>
                </a:ln>
                <a:solidFill>
                  <a:schemeClr val="bg1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ea typeface="Calibri"/>
                <a:cs typeface="Times New Roman"/>
              </a:rPr>
              <a:t> </a:t>
            </a:r>
            <a:br>
              <a:rPr lang="ru-RU" b="1" cap="all" dirty="0">
                <a:ln w="6350">
                  <a:noFill/>
                </a:ln>
                <a:solidFill>
                  <a:schemeClr val="bg1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b="1" cap="all" dirty="0">
                <a:ln w="6350">
                  <a:noFill/>
                </a:ln>
                <a:solidFill>
                  <a:srgbClr val="92D05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ea typeface="Calibri"/>
                <a:cs typeface="Times New Roman"/>
              </a:rPr>
              <a:t>2016</a:t>
            </a:r>
            <a:r>
              <a:rPr lang="ru-RU" sz="1400" b="1" cap="all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Calibri"/>
                <a:cs typeface="Times New Roman"/>
              </a:rPr>
              <a:t/>
            </a:r>
            <a:br>
              <a:rPr lang="ru-RU" sz="1400" b="1" cap="all" dirty="0">
                <a:ln w="6350">
                  <a:noFill/>
                </a:ln>
                <a:gradFill>
                  <a:gsLst>
                    <a:gs pos="0">
                      <a:srgbClr val="CEB966">
                        <a:tint val="73000"/>
                        <a:satMod val="145000"/>
                      </a:srgbClr>
                    </a:gs>
                    <a:gs pos="73000">
                      <a:srgbClr val="CEB966">
                        <a:tint val="73000"/>
                        <a:satMod val="145000"/>
                      </a:srgbClr>
                    </a:gs>
                    <a:gs pos="100000">
                      <a:srgbClr val="CEB966">
                        <a:tint val="83000"/>
                        <a:satMod val="143000"/>
                      </a:srgb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/>
                <a:ea typeface="Calibri"/>
                <a:cs typeface="Times New Roman"/>
              </a:rPr>
            </a:br>
            <a:endParaRPr lang="ru-RU" sz="1400" b="1" cap="all" dirty="0">
              <a:ln w="6350">
                <a:noFill/>
              </a:ln>
              <a:gradFill>
                <a:gsLst>
                  <a:gs pos="0">
                    <a:srgbClr val="CEB966">
                      <a:tint val="73000"/>
                      <a:satMod val="145000"/>
                    </a:srgbClr>
                  </a:gs>
                  <a:gs pos="73000">
                    <a:srgbClr val="CEB966">
                      <a:tint val="73000"/>
                      <a:satMod val="145000"/>
                    </a:srgbClr>
                  </a:gs>
                  <a:gs pos="100000">
                    <a:srgbClr val="CEB966">
                      <a:tint val="83000"/>
                      <a:satMod val="143000"/>
                    </a:srgb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94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3" y="523076"/>
            <a:ext cx="7585255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ea typeface="Calibri"/>
                <a:cs typeface="Times New Roman"/>
              </a:rPr>
              <a:t>Чтобы выяснить, насколько актуальна данная проблема для нашего ближайшего окружения, мы провели социологический опрос, который также должен был показать причины отказа от использования буквы «ё</a:t>
            </a:r>
            <a:r>
              <a:rPr lang="ru-RU" sz="1600" dirty="0" smtClean="0">
                <a:ea typeface="Calibri"/>
                <a:cs typeface="Times New Roman"/>
              </a:rPr>
              <a:t>» на </a:t>
            </a:r>
            <a:r>
              <a:rPr lang="ru-RU" sz="1600" dirty="0">
                <a:ea typeface="Calibri"/>
                <a:cs typeface="Times New Roman"/>
              </a:rPr>
              <a:t>письме. Опрос проводился среди следующих групп: учеников 6 класса и взрослых людей.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indent="540385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ea typeface="Calibri"/>
                <a:cs typeface="Times New Roman"/>
              </a:rPr>
              <a:t>Для шестиклассников была составлена анкета, состоящая из двух вопросов:1. Используете ли Вы при письме букву «ё»? В каких случаях и почему?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indent="540385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ea typeface="Calibri"/>
                <a:cs typeface="Times New Roman"/>
              </a:rPr>
              <a:t>2. Как наличие в тексте буквы «ё» сказывается на качестве чтения?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indent="540385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ea typeface="Calibri"/>
                <a:cs typeface="Times New Roman"/>
              </a:rPr>
              <a:t>Опрос показал следующие результаты: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indent="540385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ea typeface="Calibri"/>
                <a:cs typeface="Times New Roman"/>
              </a:rPr>
              <a:t>Из 22 опрошенных 13 человек указали, что всегда используют букву «ё», 7 человек – иногда, 2 – не используют никогда.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766337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98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3478" y="503968"/>
            <a:ext cx="7590606" cy="5482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Среди причин, объясняющих употребление буквы «ё», были названы следующие:</a:t>
            </a:r>
          </a:p>
          <a:p>
            <a:pPr marL="457200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для большей «понятности» (ответил 1 человек);</a:t>
            </a:r>
          </a:p>
          <a:p>
            <a:pPr marL="457200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«е» и «ё» - разные буквы (ответили3 человека);</a:t>
            </a:r>
          </a:p>
          <a:p>
            <a:pPr marL="457200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«автоматическое» письмо, не задумываясь (ответили 9 человек).</a:t>
            </a:r>
          </a:p>
          <a:p>
            <a:pPr marL="457200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 этой же причине («само получается») 2 участника опроса букву «ё» не пишут.</a:t>
            </a:r>
          </a:p>
          <a:p>
            <a:pPr marL="457200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 человека не смогли объяснить, почему не всегда употребляют букву «ё», и  в каких случаях это делают. По одному участнику опроса назвали следующие причины:</a:t>
            </a:r>
          </a:p>
          <a:p>
            <a:pPr marL="457200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по правилу «ё» можно писать не во всех случаях;</a:t>
            </a:r>
          </a:p>
          <a:p>
            <a:pPr marL="457200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не всегда успеваю – с «ё» писать медленнее;</a:t>
            </a:r>
          </a:p>
          <a:p>
            <a:pPr marL="457200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в книгах тоже «ё» не всегда печатают.</a:t>
            </a:r>
          </a:p>
          <a:p>
            <a:pPr marL="457200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второй вопрос 15 человек ответили, что наличие в тексте буквы «ё» влияет на качество чтения. Причём 2 из них указали, что наличие «ё» чтение затрудняет.</a:t>
            </a:r>
            <a:endParaRPr lang="ru-RU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69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620688"/>
            <a:ext cx="7632848" cy="5800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исследования мнения взрослых людей использовался метод интервью. Вопросы задавались те же. Были получены следующие ответы: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«Я ставлю точки над «ё» иногда. В тех случаях,  когда это важно для понимания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смысла.И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обязательно - в фамилиях. На чтение это не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влияет.Мне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абсолютно всё равно…»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«Конечно, ставлю! Мне не нравится, когда люди не ставят этих точек. Ведь если в паспорте не поставят, будет много мороки. Читать мне легче с проставленной буквой «ё»».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«Обычно не ставлю, потому что забываю. Как читать – мне абсолютно без разницы».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«Я всегда ставлю букву «ё». Это моя принципиальная позиция. Если не поставлена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буква«ё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»,  я могу неправильно прочитать слово».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«Нет, не ставлю. Потому что так быстрее писать. Для чтения – без разницы». 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«Да, ставлю. Я уже так привыкла. Читать быстрее с буквой «ё»».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630555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«Да, ставлю. Потому что «ё» и «е» - разные буквы.  Не влияет на чтение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39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2"/>
            <a:ext cx="7704856" cy="5742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Влияние использования буквы «</a:t>
            </a:r>
            <a:r>
              <a:rPr lang="ru-RU" sz="2000" b="1" i="1" u="sng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ё»на</a:t>
            </a:r>
            <a:r>
              <a:rPr lang="ru-RU" sz="2000" b="1" i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скорость чтения и 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i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понимание прочитанного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17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Результаты второй части опроса мы решили проверить экспериментальным путем. </a:t>
            </a: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17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эксперимента был дважды напечатан текст: один раз с буквой «ё», второй раз – без неё. Для участия в эксперименте были приглашены две </a:t>
            </a:r>
            <a:r>
              <a:rPr lang="ru-RU" sz="17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шестиклассницы, </a:t>
            </a:r>
            <a:r>
              <a:rPr lang="ru-RU" sz="17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ранее показавшие одинаковый результат техники. Им было предложено прочитать тексты. Затем сравнивались результаты: время, затраченное на чтение в том и другом случае. Результаты эксперимента оказались следующими. Текст, в котором буква «ё» была напечатана, прочитан за 2 минуты 11 секунд. Текст, в котором буква «ё» была заменена буквой «е» -  за 2 минуты 36 секунд. Кроме того, участница эксперимента, читавшая текст без «ё», допускала ошибки и отметила, что при выполнении задания возникали затруднения: при чтении слов, в которых должна быть буква «ё», иногда приходилось эти слова прочитывать повторно, чтобы уточнить их смысл. </a:t>
            </a: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17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Таким образом,  результаты эксперимента подтвердили данные, полученные при опросе: наличие буквы «ё» в печатном тексте повышает качество чтения (скорость и понимание).</a:t>
            </a:r>
            <a:endParaRPr lang="ru-RU" sz="17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34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1086" y="586513"/>
            <a:ext cx="1302561" cy="2286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ea typeface="Calibri"/>
                <a:cs typeface="Times New Roman"/>
              </a:rPr>
              <a:t>Год/Содержание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40-ые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50-ые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60-ые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70-ые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80-ые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90-ые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a typeface="Calibri"/>
                <a:cs typeface="Times New Roman"/>
              </a:rPr>
              <a:t>2000-ые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a typeface="Calibri"/>
                <a:cs typeface="Times New Roman"/>
              </a:rPr>
              <a:t>---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39410" y="586513"/>
            <a:ext cx="1348419" cy="2286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ea typeface="Calibri"/>
                <a:cs typeface="Times New Roman"/>
              </a:rPr>
              <a:t>Детские книги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1 из 1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2 из 2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2 из 3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5 из 10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2 из 4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11 из 15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Times New Roman"/>
                <a:cs typeface="Times New Roman"/>
              </a:rPr>
              <a:t>33 из 35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3396" y="586513"/>
            <a:ext cx="1205880" cy="2286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ea typeface="Calibri"/>
                <a:cs typeface="Times New Roman"/>
              </a:rPr>
              <a:t>Учебники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0 из 2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0 из 3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0 из 5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Times New Roman"/>
                <a:cs typeface="Times New Roman"/>
              </a:rPr>
              <a:t>0 из 10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586513"/>
            <a:ext cx="1530087" cy="2286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ea typeface="Calibri"/>
                <a:cs typeface="Times New Roman"/>
              </a:rPr>
              <a:t>Энциклопедии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0 из 1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1 из 4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Times New Roman"/>
                <a:cs typeface="Times New Roman"/>
              </a:rPr>
              <a:t>1 из 5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79912" y="586513"/>
            <a:ext cx="1366330" cy="2286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ea typeface="Calibri"/>
                <a:cs typeface="Times New Roman"/>
              </a:rPr>
              <a:t>Классика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0 из 2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3 из 6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0 из 3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0 из 10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1 из 9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1 из 6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1 из 2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a typeface="Times New Roman"/>
                <a:cs typeface="Times New Roman"/>
              </a:rPr>
              <a:t>6 из 38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156176" y="353282"/>
            <a:ext cx="0" cy="2499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101088" y="2808678"/>
            <a:ext cx="6055089" cy="43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01087" y="798879"/>
            <a:ext cx="60550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98542" y="1054594"/>
            <a:ext cx="60550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98542" y="478148"/>
            <a:ext cx="0" cy="2330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01087" y="1340768"/>
            <a:ext cx="60550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8" idx="1"/>
            <a:endCxn id="8" idx="1"/>
          </p:cNvCxnSpPr>
          <p:nvPr/>
        </p:nvCxnSpPr>
        <p:spPr>
          <a:xfrm>
            <a:off x="101086" y="172990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01086" y="1556792"/>
            <a:ext cx="60550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01087" y="1781131"/>
            <a:ext cx="60550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120286" y="2074532"/>
            <a:ext cx="60550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101086" y="2276872"/>
            <a:ext cx="60550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01086" y="2564904"/>
            <a:ext cx="60550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Прямоугольник 61"/>
          <p:cNvSpPr/>
          <p:nvPr/>
        </p:nvSpPr>
        <p:spPr>
          <a:xfrm>
            <a:off x="4463077" y="574990"/>
            <a:ext cx="2032076" cy="2233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 err="1" smtClean="0">
                <a:ea typeface="Calibri"/>
                <a:cs typeface="Times New Roman"/>
              </a:rPr>
              <a:t>Фантастика,фэнтэзи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0 из 1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a typeface="Calibri"/>
                <a:cs typeface="Times New Roman"/>
              </a:rPr>
              <a:t>---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latin typeface="Calibri"/>
                <a:ea typeface="Calibri"/>
                <a:cs typeface="Times New Roman"/>
              </a:rPr>
              <a:t>----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a typeface="Calibri"/>
                <a:cs typeface="Times New Roman"/>
              </a:rPr>
              <a:t>                1 </a:t>
            </a:r>
            <a:r>
              <a:rPr lang="ru-RU" sz="1400" dirty="0">
                <a:ea typeface="Calibri"/>
                <a:cs typeface="Times New Roman"/>
              </a:rPr>
              <a:t>из 2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1 из 5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a typeface="Times New Roman"/>
                <a:cs typeface="Times New Roman"/>
              </a:rPr>
              <a:t> 2 </a:t>
            </a:r>
            <a:r>
              <a:rPr lang="ru-RU" sz="1400" dirty="0">
                <a:ea typeface="Times New Roman"/>
                <a:cs typeface="Times New Roman"/>
              </a:rPr>
              <a:t>из  8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 flipH="1">
            <a:off x="98542" y="353282"/>
            <a:ext cx="60550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>
            <a:off x="98542" y="353282"/>
            <a:ext cx="2546" cy="701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1259632" y="353282"/>
            <a:ext cx="0" cy="24772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2283607" y="353282"/>
            <a:ext cx="0" cy="25200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2987824" y="353282"/>
            <a:ext cx="0" cy="2499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4067944" y="353282"/>
            <a:ext cx="0" cy="2499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4788024" y="353282"/>
            <a:ext cx="0" cy="2499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Прямоугольник 76"/>
          <p:cNvSpPr/>
          <p:nvPr/>
        </p:nvSpPr>
        <p:spPr>
          <a:xfrm>
            <a:off x="752366" y="3429000"/>
            <a:ext cx="763605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54000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Изучив историю непростой судьбы буквы «ё»  в русском языке, а также выявив причины такого несправедливого к ней отношения, мы решили узнать, какова ситуация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употреблением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буквы «ё»  в различной печатной продукции, есть ли взаимосвязь с временем издания, с содержанием книг.</a:t>
            </a:r>
          </a:p>
          <a:p>
            <a:pPr indent="54000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Для этого мы  исследовали типографскую  продукцию разных временных периодов на предмет наличия/отсутствия «ё». Перечень исследуемой печатной продукции – в приложении. Получили следующие результаты:</a:t>
            </a:r>
            <a:endParaRPr lang="ru-RU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1041985" y="-36493"/>
            <a:ext cx="6846192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ctr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1400" u="sng" dirty="0">
                <a:ea typeface="Calibri"/>
                <a:cs typeface="Times New Roman"/>
              </a:rPr>
              <a:t>Употребление  буквы «ё» в типографской продукции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409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083920" cy="4845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63055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Таким образом, в двух рассмотренных книгах, изданных после приказа наркома просвещения РСФСР № 18251942 года, буква  «ё»  всё же отсутствует. Чаще всего буква «ё»  употребляется в книгах, изданных в 1950-ые годы. Также можно отметить, что в последние годы ситуация изменилась, и букву «ё» можно встретить уже почти в половине книг.</a:t>
            </a:r>
          </a:p>
          <a:p>
            <a:pPr marL="457200" indent="630555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 рассмотрении зависимости от содержания становится очевидным, что чаще всего букву «ё»  используют при печати детских книг (94% от всех исследованных). Очевидно, такая ситуация связана с тем, что таково требование Правил русской орфографии и пунктуации. Однако в учебниках, даже изданных после 2009 года, буква «ё» присутствует не всегда, что является неисполнением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ПисьмаМинобрнауки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РФ от 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hlinkClick r:id="rId2" tooltip="20 июля"/>
              </a:rPr>
              <a:t>20.07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  <a:hlinkClick r:id="rId3" tooltip="2009 год"/>
              </a:rPr>
              <a:t>2009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№ ИК-971/03 об обязательном использовании буквы «ё» в школьных учебниках.</a:t>
            </a:r>
            <a:endParaRPr lang="ru-RU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91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866187" y="908720"/>
            <a:ext cx="7374508" cy="2541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630555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Можно сделать вывод, что в настоящее время букву «ё» печатают газеты, заботящиеся о своем имидже, претендующие на «интеллигентность», несущие культуру в массы. Особо необходимо отметить единственный на Урале литературно-публицистический журнал «Урал», на протяжении всего времени своего существования не пренебрегавший буквой «ё».</a:t>
            </a:r>
            <a:endParaRPr lang="ru-RU" sz="20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76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692696"/>
            <a:ext cx="7632848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400" u="sng" dirty="0">
                <a:ea typeface="Calibri"/>
                <a:cs typeface="Times New Roman"/>
              </a:rPr>
              <a:t>Употребление буквы «Ё» в личных документах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457200" indent="630555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 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457200" indent="630555"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a typeface="Calibri"/>
                <a:cs typeface="Times New Roman"/>
              </a:rPr>
              <a:t>Пожалуй, больше всего проблема буквы Ё волнует людей, в именах, фамилиях или отчествах которых она встречается. Фамилии примерно 4% россиян пишутся с "ё", и иногда две точки становятся причиной долгих тяжб с чиновниками. 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5" y="3212976"/>
            <a:ext cx="7632849" cy="1826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630555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ea typeface="Calibri"/>
                <a:cs typeface="Times New Roman"/>
              </a:rPr>
              <a:t>В 2012 году выпускнику 9 класса нашей школы с фамилией Секретарев (по паспорту) пришлось переоформлять аттестат, выданный ему на фамилию </a:t>
            </a:r>
            <a:r>
              <a:rPr lang="ru-RU" sz="1400" dirty="0" err="1">
                <a:ea typeface="Calibri"/>
                <a:cs typeface="Times New Roman"/>
              </a:rPr>
              <a:t>Секретарёв</a:t>
            </a:r>
            <a:r>
              <a:rPr lang="ru-RU" sz="1400" dirty="0">
                <a:ea typeface="Calibri"/>
                <a:cs typeface="Times New Roman"/>
              </a:rPr>
              <a:t>, в связи с тем, что такой документ отказывалась принимать приёмная комиссия образовательного учреждения, в которое он собирался поступать.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457200" indent="630555"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a typeface="Calibri"/>
                <a:cs typeface="Times New Roman"/>
              </a:rPr>
              <a:t>Мы решили изучить личные документы (свидетельства о рождении) учеников нашей школы, в фамилиях и именах которых должна присутствовать буква «ё». Получили следующие результаты. </a:t>
            </a:r>
            <a:endParaRPr lang="ru-RU" sz="11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6156117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565960" cy="14569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1751033"/>
            <a:ext cx="7560840" cy="3182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63055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ea typeface="Calibri"/>
                <a:cs typeface="Times New Roman"/>
              </a:rPr>
              <a:t>Таким образом, небрежность чиновников при оформлении документов имеет огромные масштабы, хотя можно отметить, что в настоящее время начинает снижаться. Очевидно, это связано с заключением Межведомственной комиссии по русскому языку, изучившей проблемы, связанные с использованием буквы Ее вместо буквы </a:t>
            </a:r>
            <a:r>
              <a:rPr lang="ru-RU" sz="1600" dirty="0" err="1">
                <a:ea typeface="Calibri"/>
                <a:cs typeface="Times New Roman"/>
              </a:rPr>
              <a:t>Ёё</a:t>
            </a:r>
            <a:r>
              <a:rPr lang="ru-RU" sz="1600" dirty="0">
                <a:ea typeface="Calibri"/>
                <a:cs typeface="Times New Roman"/>
              </a:rPr>
              <a:t> в именах, отчествах, фамилиях, географических названиях и других именах собственных, при оформлении документов, связанных с актами гражданского состояния, прав собственности, сделок по купле-продаже, с окончанием образовательных учреждений и т.д. Министерство образования и науки РФ рекомендовало: с 1 января 2007 года использовать букву «ё» в обязательном порядке. </a:t>
            </a:r>
          </a:p>
        </p:txBody>
      </p:sp>
    </p:spTree>
    <p:extLst>
      <p:ext uri="{BB962C8B-B14F-4D97-AF65-F5344CB8AC3E}">
        <p14:creationId xmlns:p14="http://schemas.microsoft.com/office/powerpoint/2010/main" val="159578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69135" y="1071170"/>
            <a:ext cx="7203265" cy="384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ea typeface="Calibri"/>
                <a:cs typeface="Times New Roman"/>
              </a:rPr>
              <a:t>                             </a:t>
            </a:r>
            <a:r>
              <a:rPr lang="ru-RU" b="1" i="1" u="sng" dirty="0" smtClean="0">
                <a:solidFill>
                  <a:schemeClr val="bg2">
                    <a:lumMod val="50000"/>
                  </a:schemeClr>
                </a:solidFill>
                <a:ea typeface="Calibri"/>
                <a:cs typeface="Times New Roman"/>
              </a:rPr>
              <a:t>Аргументы </a:t>
            </a:r>
            <a:r>
              <a:rPr lang="ru-RU" b="1" i="1" u="sng" dirty="0">
                <a:solidFill>
                  <a:schemeClr val="bg2">
                    <a:lumMod val="50000"/>
                  </a:schemeClr>
                </a:solidFill>
                <a:ea typeface="Calibri"/>
                <a:cs typeface="Times New Roman"/>
              </a:rPr>
              <a:t>«за» и «против» употребления буквы «Ё»</a:t>
            </a:r>
            <a:endParaRPr lang="ru-RU" sz="1400" b="1" i="1" dirty="0">
              <a:solidFill>
                <a:schemeClr val="bg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1143000"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  <a:ea typeface="Calibri"/>
                <a:cs typeface="Times New Roman"/>
              </a:rPr>
              <a:t> </a:t>
            </a:r>
            <a:endParaRPr lang="ru-RU" sz="1400" b="1" i="1" dirty="0">
              <a:solidFill>
                <a:schemeClr val="bg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0" indent="540385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Судьба буквы «ё» в русском языке очень необычна. Мнения о её употреблении неоднозначны. Даже нормативные документы рекомендуют факультативное использование буквы «ё» в большинстве случаев. В такой ситуации трудно сделать однозначный вывод, поэтому мы решили обобщить результаты исследования в таблице. Аргументы  располагали по их значимости: от более весомых к менее существенным.</a:t>
            </a:r>
            <a:endParaRPr lang="ru-RU" sz="16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683568" y="6815069"/>
            <a:ext cx="8343318" cy="42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11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27584" y="548680"/>
            <a:ext cx="7560840" cy="4825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b="1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200" dirty="0">
              <a:ea typeface="Calibri"/>
              <a:cs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ru-RU" sz="1400" u="sng" dirty="0" smtClean="0">
                <a:solidFill>
                  <a:srgbClr val="FF0000"/>
                </a:solidFill>
                <a:ea typeface="Calibri"/>
                <a:cs typeface="Times New Roman" pitchFamily="18" charset="0"/>
              </a:rPr>
              <a:t>Объект </a:t>
            </a:r>
            <a:r>
              <a:rPr lang="ru-RU" sz="1400" u="sng" dirty="0">
                <a:solidFill>
                  <a:srgbClr val="FF0000"/>
                </a:solidFill>
                <a:ea typeface="Calibri"/>
                <a:cs typeface="Times New Roman" pitchFamily="18" charset="0"/>
              </a:rPr>
              <a:t>исследования</a:t>
            </a:r>
            <a:r>
              <a:rPr lang="ru-RU" sz="1400" dirty="0">
                <a:solidFill>
                  <a:srgbClr val="FF0000"/>
                </a:solidFill>
                <a:ea typeface="Calibri"/>
                <a:cs typeface="Times New Roman" pitchFamily="18" charset="0"/>
              </a:rPr>
              <a:t> </a:t>
            </a:r>
            <a:r>
              <a:rPr lang="ru-RU" sz="1400" dirty="0">
                <a:ea typeface="Calibri"/>
                <a:cs typeface="Times New Roman" pitchFamily="18" charset="0"/>
              </a:rPr>
              <a:t>–  буква «ё» как графическая единица русского языка.</a:t>
            </a:r>
          </a:p>
          <a:p>
            <a:pPr marL="457200" indent="457200">
              <a:spcAft>
                <a:spcPts val="0"/>
              </a:spcAft>
            </a:pPr>
            <a:r>
              <a:rPr lang="ru-RU" sz="1400" u="sng" dirty="0">
                <a:solidFill>
                  <a:srgbClr val="FF0000"/>
                </a:solidFill>
                <a:ea typeface="Calibri"/>
                <a:cs typeface="Times New Roman" pitchFamily="18" charset="0"/>
              </a:rPr>
              <a:t>Предмет исследования</a:t>
            </a:r>
            <a:r>
              <a:rPr lang="ru-RU" sz="1400" dirty="0">
                <a:ea typeface="Calibri"/>
                <a:cs typeface="Times New Roman" pitchFamily="18" charset="0"/>
              </a:rPr>
              <a:t> –  факторы, влияющие на употребление буквы «ё».</a:t>
            </a:r>
          </a:p>
          <a:p>
            <a:pPr marL="457200" indent="457200" algn="just">
              <a:spcAft>
                <a:spcPts val="0"/>
              </a:spcAft>
            </a:pPr>
            <a:r>
              <a:rPr lang="ru-RU" sz="1400" u="sng" dirty="0">
                <a:solidFill>
                  <a:srgbClr val="FF0000"/>
                </a:solidFill>
                <a:ea typeface="Calibri"/>
                <a:cs typeface="Times New Roman" pitchFamily="18" charset="0"/>
              </a:rPr>
              <a:t>Цель</a:t>
            </a:r>
            <a:r>
              <a:rPr lang="ru-RU" sz="1400" dirty="0">
                <a:solidFill>
                  <a:srgbClr val="FF0000"/>
                </a:solidFill>
                <a:ea typeface="Calibri"/>
                <a:cs typeface="Times New Roman" pitchFamily="18" charset="0"/>
              </a:rPr>
              <a:t> работы</a:t>
            </a:r>
            <a:r>
              <a:rPr lang="ru-RU" sz="1400" dirty="0">
                <a:ea typeface="Calibri"/>
                <a:cs typeface="Times New Roman" pitchFamily="18" charset="0"/>
              </a:rPr>
              <a:t> – выяснение и оценка причин и последствий отказа носителями языка от употребления буквы «ё».</a:t>
            </a:r>
          </a:p>
          <a:p>
            <a:pPr marL="457200" indent="457200" algn="just">
              <a:spcAft>
                <a:spcPts val="0"/>
              </a:spcAft>
            </a:pPr>
            <a:r>
              <a:rPr lang="ru-RU" sz="1400" u="sng" dirty="0" smtClean="0">
                <a:solidFill>
                  <a:srgbClr val="FF0000"/>
                </a:solidFill>
                <a:ea typeface="Calibri"/>
                <a:cs typeface="Times New Roman" pitchFamily="18" charset="0"/>
              </a:rPr>
              <a:t>Задачи</a:t>
            </a:r>
            <a:r>
              <a:rPr lang="ru-RU" sz="1400" dirty="0" smtClean="0">
                <a:ea typeface="Calibri"/>
                <a:cs typeface="Times New Roman" pitchFamily="18" charset="0"/>
              </a:rPr>
              <a:t>:</a:t>
            </a:r>
          </a:p>
          <a:p>
            <a:pPr marL="457200" indent="457200" algn="just">
              <a:spcAft>
                <a:spcPts val="0"/>
              </a:spcAft>
            </a:pPr>
            <a:r>
              <a:rPr lang="ru-RU" sz="1400" dirty="0" smtClean="0">
                <a:ea typeface="Calibri"/>
                <a:cs typeface="Times New Roman" pitchFamily="18" charset="0"/>
              </a:rPr>
              <a:t>1</a:t>
            </a:r>
            <a:r>
              <a:rPr lang="ru-RU" sz="1400" dirty="0">
                <a:ea typeface="Calibri"/>
                <a:cs typeface="Times New Roman" pitchFamily="18" charset="0"/>
              </a:rPr>
              <a:t>. Изучить историю буквы «ё».</a:t>
            </a:r>
          </a:p>
          <a:p>
            <a:pPr marL="457200" indent="457200" algn="just">
              <a:spcAft>
                <a:spcPts val="0"/>
              </a:spcAft>
            </a:pPr>
            <a:r>
              <a:rPr lang="ru-RU" sz="1400" dirty="0">
                <a:ea typeface="Calibri"/>
                <a:cs typeface="Times New Roman" pitchFamily="18" charset="0"/>
              </a:rPr>
              <a:t>2. Выяснить правила употребления буквы «ё» в современном русском языке, основываясь на нормативных документах.</a:t>
            </a:r>
          </a:p>
          <a:p>
            <a:pPr marL="457200" indent="457200" algn="just">
              <a:spcAft>
                <a:spcPts val="0"/>
              </a:spcAft>
            </a:pPr>
            <a:r>
              <a:rPr lang="ru-RU" sz="1400" dirty="0">
                <a:ea typeface="Calibri"/>
                <a:cs typeface="Times New Roman" pitchFamily="18" charset="0"/>
              </a:rPr>
              <a:t>3. Выяснить отношение носителей языка к букве «ё».</a:t>
            </a:r>
          </a:p>
          <a:p>
            <a:pPr marL="457200" indent="457200" algn="just">
              <a:spcAft>
                <a:spcPts val="0"/>
              </a:spcAft>
            </a:pPr>
            <a:r>
              <a:rPr lang="ru-RU" sz="1400" dirty="0">
                <a:ea typeface="Calibri"/>
                <a:cs typeface="Times New Roman" pitchFamily="18" charset="0"/>
              </a:rPr>
              <a:t>4. Проанализировать частотность употребления буквы «ё» в печатной продукции разных периодов издания.</a:t>
            </a:r>
          </a:p>
          <a:p>
            <a:pPr marL="457200" indent="457200" algn="just">
              <a:spcAft>
                <a:spcPts val="0"/>
              </a:spcAft>
            </a:pPr>
            <a:r>
              <a:rPr lang="ru-RU" sz="1400" dirty="0">
                <a:ea typeface="Calibri"/>
                <a:cs typeface="Times New Roman" pitchFamily="18" charset="0"/>
              </a:rPr>
              <a:t>5. Провести наблюдение над использованием буквы «ё» в личных документах.</a:t>
            </a:r>
          </a:p>
          <a:p>
            <a:pPr marL="457200" indent="457200" algn="just">
              <a:spcAft>
                <a:spcPts val="0"/>
              </a:spcAft>
            </a:pPr>
            <a:r>
              <a:rPr lang="ru-RU" sz="1400" dirty="0">
                <a:ea typeface="Calibri"/>
                <a:cs typeface="Times New Roman" pitchFamily="18" charset="0"/>
              </a:rPr>
              <a:t>6. Сформулировать и оценить аргументы «за» и «против» употребления буквы «ё».</a:t>
            </a:r>
          </a:p>
          <a:p>
            <a:pPr marL="457200" indent="457200" algn="just">
              <a:spcAft>
                <a:spcPts val="0"/>
              </a:spcAft>
            </a:pPr>
            <a:r>
              <a:rPr lang="ru-RU" sz="1400" dirty="0">
                <a:ea typeface="Calibri"/>
                <a:cs typeface="Times New Roman" pitchFamily="18" charset="0"/>
              </a:rPr>
              <a:t>7. Сделать выводы о правомерности или несправедливости отказа от буквы «ё».</a:t>
            </a:r>
          </a:p>
          <a:p>
            <a:pPr marL="457200" indent="457200" algn="just">
              <a:spcAft>
                <a:spcPts val="0"/>
              </a:spcAft>
            </a:pPr>
            <a:r>
              <a:rPr lang="ru-RU" sz="1400" dirty="0">
                <a:ea typeface="Calibri"/>
                <a:cs typeface="Times New Roman" pitchFamily="18" charset="0"/>
              </a:rPr>
              <a:t>8. Найти возможные способы сохранения буквы «ё» в русском языке.</a:t>
            </a:r>
          </a:p>
          <a:p>
            <a:pPr marL="457200" indent="457200" algn="just">
              <a:spcAft>
                <a:spcPts val="0"/>
              </a:spcAft>
            </a:pPr>
            <a:r>
              <a:rPr lang="ru-RU" sz="1400" u="sng" dirty="0">
                <a:solidFill>
                  <a:srgbClr val="FF0000"/>
                </a:solidFill>
                <a:ea typeface="Calibri"/>
                <a:cs typeface="Times New Roman" pitchFamily="18" charset="0"/>
              </a:rPr>
              <a:t>Гипотеза</a:t>
            </a:r>
            <a:r>
              <a:rPr lang="ru-RU" sz="1400" dirty="0">
                <a:ea typeface="Calibri"/>
                <a:cs typeface="Times New Roman" pitchFamily="18" charset="0"/>
              </a:rPr>
              <a:t>: Отказ носителями языка от употребления буквы «ё</a:t>
            </a:r>
            <a:r>
              <a:rPr lang="ru-RU" sz="1400" dirty="0" smtClean="0">
                <a:ea typeface="Calibri"/>
                <a:cs typeface="Times New Roman" pitchFamily="18" charset="0"/>
              </a:rPr>
              <a:t>» обусловлен </a:t>
            </a:r>
            <a:r>
              <a:rPr lang="ru-RU" sz="1400" dirty="0">
                <a:ea typeface="Calibri"/>
                <a:cs typeface="Times New Roman" pitchFamily="18" charset="0"/>
              </a:rPr>
              <a:t>исторически, но на данный момент времени является неправомерным</a:t>
            </a:r>
            <a:r>
              <a:rPr lang="ru-RU" sz="1400" dirty="0" smtClean="0">
                <a:ea typeface="Calibri"/>
                <a:cs typeface="Times New Roman" pitchFamily="18" charset="0"/>
              </a:rPr>
              <a:t>.</a:t>
            </a:r>
            <a:endParaRPr lang="ru-RU" sz="1400" dirty="0"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89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0774" y="764704"/>
            <a:ext cx="7483634" cy="397031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457200" indent="630555" algn="just"/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Таким образом, большинство доводов – в пользу буквы «ё», и они более значимы. Доводы «против» менее весомы, почти все их можно отнести к небрежности по отношению к своему языку. Таким образом, выдвинутая нами гипотеза о том, что отказ носителями языка от употребления буквы «ё» обусловлен исторически, но на данный момент времени является неправомерным, подтвердилась. В то же время существующие законы об обязательном употреблении буквы «ё» не работают.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630555" algn="just" fontAlgn="base"/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ходе работы, мы пришли к выводу, что буква «ё»  нуждается в поддержке. Для этого необходимы действия не только государства, но и простых граждан. На сегодняшний день общественные движения в защиту буквы «ё» в нашей стране активно действуют, мы уже упоминали об этом в своей работе. Создаются интернет-проекты, проводятся социальные акции, 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флешмобы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endParaRPr lang="ru-RU" sz="16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23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20688"/>
            <a:ext cx="7704856" cy="5352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630555" algn="ctr">
              <a:lnSpc>
                <a:spcPct val="115000"/>
              </a:lnSpc>
              <a:spcAft>
                <a:spcPts val="1000"/>
              </a:spcAft>
            </a:pPr>
            <a:r>
              <a:rPr lang="ru-RU" b="1" i="1" u="sng" dirty="0">
                <a:solidFill>
                  <a:schemeClr val="bg2">
                    <a:lumMod val="50000"/>
                  </a:schemeClr>
                </a:solidFill>
                <a:ea typeface="Calibri"/>
                <a:cs typeface="Times New Roman"/>
              </a:rPr>
              <a:t>Заключение</a:t>
            </a:r>
            <a:endParaRPr lang="ru-RU" sz="1400" b="1" i="1" u="sng" dirty="0">
              <a:solidFill>
                <a:schemeClr val="bg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процессе работы мы изучили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проблемупостепенного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отказа носителями языка от употребления буквы «ё». 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Изучив историю этой буквы, пришли к выводу, что нынешнее состояние обусловлено именно нелегкой исторической судьбой буквы «ё» в русском языке. Выяснили и другие причины возникновения данной проблемы. К ним относится тесная связь между буквами «ё» и «е», что проявляется в существовании однокоренных слов с обеими буквами; экономические причины, обусловленные процессом типографской печати в </a:t>
            </a:r>
            <a:r>
              <a:rPr lang="en-US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XIX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века.</a:t>
            </a:r>
          </a:p>
          <a:p>
            <a:pPr marL="45720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Сформулировав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оценив аргументы «за» и «против» употребления, мы пришли к выводу, что большинство доводов – в пользу буквы «ё», и они более значимы. Доводы «против» менее весомы, почти все их можно отнести к небрежности по отношению к своему языку. Таким образом, выдвинутая нами гипотеза о том, что отказ носителями языка от употребления буквы «ё» обусловлен исторически, но на данный момент времени является неправомерным, подтвердилась.</a:t>
            </a:r>
          </a:p>
          <a:p>
            <a:pPr marL="457200"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Кроме того, мы подготовили социальную акцию в поддержку  буквы «ё» для учащихся нашей школы и жителей микрорайона.</a:t>
            </a:r>
            <a:endParaRPr lang="ru-RU" sz="16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22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1840" y="252253"/>
            <a:ext cx="2286000" cy="7160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ea typeface="Calibri"/>
                <a:cs typeface="Times New Roman"/>
              </a:rPr>
              <a:t>Приложение 5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1400" u="sng" dirty="0">
                <a:ea typeface="Calibri"/>
                <a:cs typeface="Times New Roman"/>
              </a:rPr>
              <a:t>Фото документов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5408873" cy="40637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5482">
            <a:off x="2449088" y="4055752"/>
            <a:ext cx="5937504" cy="212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0205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-28295"/>
            <a:ext cx="7632848" cy="6393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ea typeface="Calibri"/>
                <a:cs typeface="Times New Roman"/>
              </a:rPr>
              <a:t>Приложение 7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u="sng" dirty="0">
                <a:ea typeface="Calibri"/>
                <a:cs typeface="Times New Roman"/>
              </a:rPr>
              <a:t>Газетные заголовки и цитаты для проведения социальной акции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000000"/>
                </a:solidFill>
                <a:latin typeface="Comic Sans MS"/>
                <a:ea typeface="Times New Roman"/>
              </a:rPr>
              <a:t> </a:t>
            </a:r>
            <a:endParaRPr lang="ru-RU" sz="14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i="1" dirty="0">
                <a:solidFill>
                  <a:srgbClr val="FF0000"/>
                </a:solidFill>
                <a:latin typeface="Comic Sans MS"/>
                <a:ea typeface="Times New Roman"/>
              </a:rPr>
              <a:t>«КОРОЛЕВСКАЯ ЛЫЖНЯ»</a:t>
            </a:r>
            <a:endParaRPr lang="ru-RU" sz="1600" dirty="0">
              <a:solidFill>
                <a:srgbClr val="FF0000"/>
              </a:solidFill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urier New"/>
                <a:ea typeface="Times New Roman"/>
              </a:rPr>
              <a:t>НАЗВАНИЕ ПРАЗДНИКА В </a:t>
            </a:r>
            <a:r>
              <a:rPr lang="ru-RU" sz="1200" b="1" i="1" dirty="0" err="1">
                <a:solidFill>
                  <a:srgbClr val="000000"/>
                </a:solidFill>
                <a:latin typeface="Courier New"/>
                <a:ea typeface="Times New Roman"/>
              </a:rPr>
              <a:t>г.КОРОЛЁВЕ</a:t>
            </a:r>
            <a:endParaRPr lang="ru-RU" sz="1200" dirty="0"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ea typeface="Times New Roman"/>
              </a:rPr>
              <a:t> </a:t>
            </a:r>
            <a:endParaRPr lang="ru-RU" sz="12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mic Sans MS"/>
                <a:ea typeface="Times New Roman"/>
              </a:rPr>
              <a:t> </a:t>
            </a:r>
            <a:endParaRPr lang="ru-RU" sz="1200" dirty="0">
              <a:solidFill>
                <a:srgbClr val="FF0000"/>
              </a:solidFill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FF0000"/>
                </a:solidFill>
                <a:latin typeface="Comic Sans MS"/>
                <a:ea typeface="Times New Roman"/>
              </a:rPr>
              <a:t>У НАС ВСЕ ДЛЯ ИЗГОТОВЛЕНИЯ КОЛБАСЫ И СОСИСОК</a:t>
            </a:r>
            <a:endParaRPr lang="ru-RU" sz="1400" dirty="0">
              <a:solidFill>
                <a:srgbClr val="FF0000"/>
              </a:solidFill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urier New"/>
                <a:ea typeface="Times New Roman"/>
              </a:rPr>
              <a:t>РЕКЛАМА ОБОРУДОВАНИЯ</a:t>
            </a:r>
            <a:endParaRPr lang="ru-RU" sz="12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mic Sans MS"/>
                <a:ea typeface="Times New Roman"/>
              </a:rPr>
              <a:t> </a:t>
            </a:r>
            <a:endParaRPr lang="ru-RU" sz="12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FF0000"/>
                </a:solidFill>
                <a:latin typeface="Comic Sans MS"/>
                <a:ea typeface="Times New Roman"/>
              </a:rPr>
              <a:t>ДЕНЬГИ РЕШАЮТ ВСЕ ИЛИ ПОЧТИ ВСЕ</a:t>
            </a:r>
            <a:endParaRPr lang="ru-RU" sz="1400" dirty="0">
              <a:solidFill>
                <a:srgbClr val="FF0000"/>
              </a:solidFill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urier New"/>
                <a:ea typeface="Times New Roman"/>
              </a:rPr>
              <a:t>НАЗВАНИЕ БРОШЮРЫ</a:t>
            </a:r>
            <a:endParaRPr lang="ru-RU" sz="12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i="1" dirty="0">
                <a:solidFill>
                  <a:srgbClr val="FF0000"/>
                </a:solidFill>
                <a:latin typeface="Comic Sans MS"/>
                <a:ea typeface="Times New Roman"/>
              </a:rPr>
              <a:t> </a:t>
            </a:r>
            <a:endParaRPr lang="ru-RU" sz="1200" dirty="0">
              <a:solidFill>
                <a:srgbClr val="FF0000"/>
              </a:solidFill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FF0000"/>
                </a:solidFill>
                <a:latin typeface="Comic Sans MS"/>
                <a:ea typeface="Times New Roman"/>
              </a:rPr>
              <a:t>НЕ ВСЕ МОГУТ КОРОЛИ</a:t>
            </a:r>
            <a:endParaRPr lang="ru-RU" sz="1400" dirty="0">
              <a:solidFill>
                <a:srgbClr val="FF0000"/>
              </a:solidFill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urier New"/>
                <a:ea typeface="Times New Roman"/>
              </a:rPr>
              <a:t>СТАТЬЯ В ГАЗЕТЕ «МОСКОВСКИЕ НОВОСТИ»</a:t>
            </a:r>
            <a:endParaRPr lang="ru-RU" sz="12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mic Sans MS"/>
                <a:ea typeface="Times New Roman"/>
              </a:rPr>
              <a:t> </a:t>
            </a:r>
            <a:endParaRPr lang="ru-RU" sz="1200" dirty="0">
              <a:solidFill>
                <a:srgbClr val="FF0000"/>
              </a:solidFill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FF0000"/>
                </a:solidFill>
                <a:latin typeface="Comic Sans MS"/>
                <a:ea typeface="Times New Roman"/>
              </a:rPr>
              <a:t>ЛЕТ ПЯТЬ ВСЕ НА МЕСТЕ ТОПЧЕМСЯ</a:t>
            </a:r>
            <a:endParaRPr lang="ru-RU" sz="1400" dirty="0">
              <a:solidFill>
                <a:srgbClr val="FF0000"/>
              </a:solidFill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urier New"/>
                <a:ea typeface="Times New Roman"/>
              </a:rPr>
              <a:t>ГАЗЕТА «ТРУД»</a:t>
            </a:r>
            <a:endParaRPr lang="ru-RU" sz="12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mic Sans MS"/>
                <a:ea typeface="Times New Roman"/>
              </a:rPr>
              <a:t> </a:t>
            </a:r>
            <a:endParaRPr lang="ru-RU" sz="12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FF0000"/>
                </a:solidFill>
                <a:latin typeface="Comic Sans MS"/>
                <a:ea typeface="Times New Roman"/>
              </a:rPr>
              <a:t>ВСЕ ВПЕРЕДИ или ВСЁ ВПЕРЕДИ. </a:t>
            </a:r>
            <a:endParaRPr lang="ru-RU" sz="1400" dirty="0">
              <a:solidFill>
                <a:srgbClr val="FF0000"/>
              </a:solidFill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urier New"/>
                <a:ea typeface="Times New Roman"/>
              </a:rPr>
              <a:t>ПОПРОБУЙ РАЗБЕРИСЬ</a:t>
            </a:r>
            <a:endParaRPr lang="ru-RU" sz="12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mic Sans MS"/>
                <a:ea typeface="Times New Roman"/>
              </a:rPr>
              <a:t> </a:t>
            </a:r>
            <a:endParaRPr lang="ru-RU" sz="12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FF0000"/>
                </a:solidFill>
                <a:latin typeface="Comic Sans MS"/>
                <a:ea typeface="Times New Roman"/>
              </a:rPr>
              <a:t>ЗАПИСКА ЛЕНЕ ШПАРО</a:t>
            </a:r>
            <a:r>
              <a:rPr lang="ru-RU" sz="1400" b="1" i="1" dirty="0">
                <a:solidFill>
                  <a:srgbClr val="000000"/>
                </a:solidFill>
                <a:latin typeface="Comic Sans MS"/>
                <a:ea typeface="Times New Roman"/>
              </a:rPr>
              <a:t>. </a:t>
            </a:r>
            <a:endParaRPr lang="ru-RU" sz="1400" dirty="0"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urier New"/>
                <a:ea typeface="Times New Roman"/>
              </a:rPr>
              <a:t>КОМУ ЗАПИСКА? ЕЛЕНЕ ИЛИ ЛЕОНИДУ?</a:t>
            </a:r>
            <a:endParaRPr lang="ru-RU" sz="12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i="1" dirty="0">
                <a:solidFill>
                  <a:srgbClr val="000000"/>
                </a:solidFill>
                <a:latin typeface="Comic Sans MS"/>
                <a:ea typeface="Times New Roman"/>
              </a:rPr>
              <a:t> </a:t>
            </a:r>
            <a:endParaRPr lang="ru-RU" sz="1200" dirty="0"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400" b="1" i="1" dirty="0">
                <a:solidFill>
                  <a:srgbClr val="FF0000"/>
                </a:solidFill>
                <a:latin typeface="Comic Sans MS"/>
                <a:ea typeface="Times New Roman"/>
              </a:rPr>
              <a:t>С ДВУМЯ ПРЕКРАСНЫМИ ЖЕЛЁЗКАМИ ПО ЖИЗНИ</a:t>
            </a:r>
            <a:endParaRPr lang="ru-RU" sz="1400" dirty="0">
              <a:solidFill>
                <a:srgbClr val="FF0000"/>
              </a:solidFill>
              <a:ea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FF0000"/>
                </a:solidFill>
                <a:latin typeface="Comic Sans MS"/>
                <a:ea typeface="Times New Roman"/>
                <a:cs typeface="Times New Roman"/>
              </a:rPr>
              <a:t> </a:t>
            </a:r>
            <a:endParaRPr lang="ru-RU" sz="14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FF0000"/>
                </a:solidFill>
                <a:latin typeface="Comic Sans MS"/>
                <a:ea typeface="Times New Roman"/>
                <a:cs typeface="Times New Roman"/>
              </a:rPr>
              <a:t>МОСКВА СКОРО ПЕРЕДОХНЕТ ОТ МОРОЗОВ</a:t>
            </a:r>
            <a:endParaRPr lang="ru-RU" sz="14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ea typeface="Calibri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139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e5669c6be52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28688" y="785813"/>
            <a:ext cx="7192962" cy="502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6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560840" cy="5904656"/>
          </a:xfrm>
        </p:spPr>
        <p:txBody>
          <a:bodyPr>
            <a:noAutofit/>
          </a:bodyPr>
          <a:lstStyle/>
          <a:p>
            <a:pPr marL="41148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2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a typeface="Calibri"/>
              <a:cs typeface="Times New Roman"/>
            </a:endParaRPr>
          </a:p>
          <a:p>
            <a:pPr marL="585216" lvl="1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i="1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История буквы «Ё» в русском языке</a:t>
            </a:r>
            <a:endParaRPr lang="ru-RU" sz="1800" b="1" i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Буква Ё – самая молодая в русском алфавите. Её придумала в 1783 году Екатерина Дашкова, сподвижница Екатерины II, княгиня и руководительница Императорской Российской Академии. На академическом заседании Екатерина Романовна спросила у Державина, Фонвизина,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Княжина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 прочих присутствовавших, правомерно ли писать «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iолка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 и не разумнее ли заменить диграф «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iо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 на одну литеру «ё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».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печати «ё» появилась впервые в 1795 году в стихах Ивана Дмитриева, а следом, в 1796-м, в стихотворениях Николая Карамзина. Впрочем, у орфографического нововведения нашлись не только сторонники, но и яростные противники. Министр просвещения Александр Шишков, к примеру, том за томом пролистывал принадлежащие ему книги, стирая из них две ненавистные точки. 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35285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216413"/>
            <a:ext cx="7560840" cy="284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u="sng" dirty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Употребление буквы «Ё» в других славянских языках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457200" indent="540385">
              <a:lnSpc>
                <a:spcPct val="115000"/>
              </a:lnSpc>
              <a:spcAft>
                <a:spcPts val="0"/>
              </a:spcAft>
              <a:tabLst>
                <a:tab pos="27813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	</a:t>
            </a:r>
            <a:endParaRPr lang="ru-RU" sz="2400" dirty="0">
              <a:ea typeface="Calibri"/>
              <a:cs typeface="Times New Roman"/>
            </a:endParaRPr>
          </a:p>
          <a:p>
            <a:pPr algn="ctr"/>
            <a:r>
              <a:rPr lang="ru-RU" sz="2400" dirty="0">
                <a:latin typeface="Times New Roman"/>
                <a:ea typeface="Calibri"/>
              </a:rPr>
              <a:t>В других славянских кириллицах буква «ё» не используется. В украинской и болгарской письменности для обозначения соответствующих звуков пишут «</a:t>
            </a:r>
            <a:r>
              <a:rPr lang="ru-RU" sz="2400" dirty="0" err="1">
                <a:latin typeface="Times New Roman"/>
                <a:ea typeface="Calibri"/>
              </a:rPr>
              <a:t>ьо</a:t>
            </a:r>
            <a:r>
              <a:rPr lang="ru-RU" sz="2400" dirty="0">
                <a:latin typeface="Times New Roman"/>
                <a:ea typeface="Calibri"/>
              </a:rPr>
              <a:t>» после согласных и «</a:t>
            </a:r>
            <a:r>
              <a:rPr lang="ru-RU" sz="2400" dirty="0" err="1">
                <a:latin typeface="Times New Roman"/>
                <a:ea typeface="Calibri"/>
              </a:rPr>
              <a:t>йо</a:t>
            </a:r>
            <a:r>
              <a:rPr lang="ru-RU" sz="2400" dirty="0">
                <a:latin typeface="Times New Roman"/>
                <a:ea typeface="Calibri"/>
              </a:rPr>
              <a:t>» в других случаях.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566530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3" y="692696"/>
            <a:ext cx="7488833" cy="4226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457200" algn="ctr">
              <a:spcAft>
                <a:spcPts val="1000"/>
              </a:spcAft>
            </a:pP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Нормы употребления буквы «Ё» в современном русском языке</a:t>
            </a:r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  <a:ea typeface="Calibri"/>
                <a:cs typeface="Times New Roman"/>
              </a:rPr>
              <a:t>.</a:t>
            </a:r>
          </a:p>
          <a:p>
            <a:pPr lvl="1" indent="457200" algn="ctr"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 indent="457200" algn="just">
              <a:spcAft>
                <a:spcPts val="0"/>
              </a:spcAft>
            </a:pPr>
            <a:r>
              <a:rPr lang="ru-RU" dirty="0">
                <a:ea typeface="Calibri"/>
              </a:rPr>
              <a:t>Современное  правописание регламентируется прежде всего Правилами русской орфографии и пунктуации 1956 года. </a:t>
            </a:r>
            <a:endParaRPr lang="ru-RU" dirty="0" smtClean="0">
              <a:ea typeface="Calibri"/>
            </a:endParaRPr>
          </a:p>
          <a:p>
            <a:pPr indent="457200" algn="just">
              <a:spcAft>
                <a:spcPts val="0"/>
              </a:spcAft>
            </a:pPr>
            <a:r>
              <a:rPr lang="ru-RU" dirty="0" smtClean="0">
                <a:ea typeface="Calibri"/>
                <a:cs typeface="Times New Roman"/>
              </a:rPr>
              <a:t>Когда </a:t>
            </a:r>
            <a:r>
              <a:rPr lang="ru-RU" dirty="0">
                <a:ea typeface="Calibri"/>
                <a:cs typeface="Times New Roman"/>
              </a:rPr>
              <a:t>необходимо предупредить неверное чтение и понимание слова, например: узнаём в отличие </a:t>
            </a:r>
            <a:r>
              <a:rPr lang="ru-RU" dirty="0" err="1">
                <a:ea typeface="Calibri"/>
                <a:cs typeface="Times New Roman"/>
              </a:rPr>
              <a:t>отузна́ем</a:t>
            </a:r>
            <a:r>
              <a:rPr lang="ru-RU" dirty="0">
                <a:ea typeface="Calibri"/>
                <a:cs typeface="Times New Roman"/>
              </a:rPr>
              <a:t>; всё в отличие от все; вёдро в отличие от </a:t>
            </a:r>
            <a:r>
              <a:rPr lang="ru-RU" dirty="0" err="1">
                <a:ea typeface="Calibri"/>
                <a:cs typeface="Times New Roman"/>
              </a:rPr>
              <a:t>ведрó</a:t>
            </a:r>
            <a:r>
              <a:rPr lang="ru-RU" dirty="0">
                <a:ea typeface="Calibri"/>
                <a:cs typeface="Times New Roman"/>
              </a:rPr>
              <a:t>; совершённый (причастие) в отличие </a:t>
            </a:r>
            <a:r>
              <a:rPr lang="ru-RU" dirty="0" err="1">
                <a:ea typeface="Calibri"/>
                <a:cs typeface="Times New Roman"/>
              </a:rPr>
              <a:t>отсовершенный</a:t>
            </a:r>
            <a:r>
              <a:rPr lang="ru-RU" dirty="0">
                <a:ea typeface="Calibri"/>
                <a:cs typeface="Times New Roman"/>
              </a:rPr>
              <a:t> (прилагательное).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457200">
              <a:spcAft>
                <a:spcPts val="0"/>
              </a:spcAft>
              <a:tabLst>
                <a:tab pos="180340" algn="l"/>
              </a:tabLst>
            </a:pPr>
            <a:r>
              <a:rPr lang="ru-RU" dirty="0">
                <a:ea typeface="Calibri"/>
                <a:cs typeface="Times New Roman"/>
              </a:rPr>
              <a:t>Когда надо указать произношение малоизвестного слова, например: река </a:t>
            </a:r>
            <a:r>
              <a:rPr lang="ru-RU" dirty="0" err="1">
                <a:ea typeface="Calibri"/>
                <a:cs typeface="Times New Roman"/>
              </a:rPr>
              <a:t>Олёкма</a:t>
            </a:r>
            <a:r>
              <a:rPr lang="ru-RU" dirty="0">
                <a:ea typeface="Calibri"/>
                <a:cs typeface="Times New Roman"/>
              </a:rPr>
              <a:t>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457200" algn="just">
              <a:spcAft>
                <a:spcPts val="0"/>
              </a:spcAft>
              <a:tabLst>
                <a:tab pos="180340" algn="l"/>
              </a:tabLst>
            </a:pPr>
            <a:r>
              <a:rPr lang="ru-RU" dirty="0">
                <a:ea typeface="Calibri"/>
                <a:cs typeface="Times New Roman"/>
              </a:rPr>
              <a:t>В специальных текстах: букварях, школьных учебниках русского языка, учебниках орфоэпии и т.п., а также в словарях для указания места ударения и правильного произношения</a:t>
            </a:r>
            <a:r>
              <a:rPr lang="ru-RU" dirty="0" smtClean="0">
                <a:ea typeface="Calibri"/>
                <a:cs typeface="Times New Roman"/>
              </a:rPr>
              <a:t>.</a:t>
            </a:r>
            <a:endParaRPr lang="ru-RU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789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3608" y="620688"/>
            <a:ext cx="7200800" cy="537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115000"/>
              </a:lnSpc>
              <a:spcAft>
                <a:spcPts val="0"/>
              </a:spcAft>
            </a:pP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Причины и последствия отказа от использования буквы «Ё».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</a:p>
          <a:p>
            <a:pPr marL="457200" indent="540385" algn="just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Причины отказа от использования в современной письменной речи буквы «ё» кроются в самом характере данной буквы. В русском языке (то есть в русском письме) буква «ё» используется прежде всего в тех позициях, где произношение [(j)o] образовалось из [(j)e], чем и объясняется производная от «е» форма буквы (заимствованная из западных письменностей). Сам факт заимствования тоже может рассматриваться как одна из причин трудностей  распространения буква «ё». Таким образом, истоки неоднозначного  отношения к этой букве следует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искать,прежде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всего,в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её истории.</a:t>
            </a:r>
          </a:p>
          <a:p>
            <a:pPr marL="457200" indent="540385"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Официально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зафиксирована в алфавите буква «ё» была с 1942 года. А с 1956 года её употребление является обязательным только в определенных случаях.  И это является  наиболее объяснимой  причиной отказа ставить точки над «ё».  </a:t>
            </a:r>
          </a:p>
          <a:p>
            <a:pPr marL="457200" indent="540385" algn="just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Основной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причиной неупотребления буквы «ё» в речи рукописной является её неудобная для быстрого письма форма, противоречащая главному принципу скорописи: слитному (без отрыва пера от бумаги) начертанию.</a:t>
            </a:r>
          </a:p>
          <a:p>
            <a:pPr indent="540385" algn="just">
              <a:spcAft>
                <a:spcPts val="36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практической части мы постараемся выяснить ещё и то, как влияет буква «ё» на качество чтения, а именно скорость и понимание прочитанного.</a:t>
            </a:r>
            <a:endParaRPr lang="ru-RU" sz="16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4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88640"/>
            <a:ext cx="7344816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ea typeface="Calibri"/>
                <a:cs typeface="Times New Roman"/>
              </a:rPr>
              <a:t> 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1430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indent="63055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буквы «ё» и столь же яростные противники. Наиболее известным из них является дизайнер  Артемий Лебедев, утверждающий, что 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недобуква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 Использование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везде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насилие над читателем».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Результаты опроса исследовательского центра портала Superjob.ru, проведенного в 2007 году,  показывают, что мнения участников голосования разделились почти поровну, с небольшим преимуществом </a:t>
            </a:r>
            <a:r>
              <a:rPr lang="ru-RU" sz="1400" dirty="0">
                <a:ea typeface="Calibri"/>
                <a:cs typeface="Times New Roman"/>
              </a:rPr>
              <a:t>противников законодательного закрепления буквы «ё</a:t>
            </a:r>
            <a:r>
              <a:rPr lang="ru-RU" sz="1400" dirty="0" smtClean="0">
                <a:ea typeface="Calibri"/>
                <a:cs typeface="Times New Roman"/>
              </a:rPr>
              <a:t>».</a:t>
            </a:r>
          </a:p>
          <a:p>
            <a:pPr marL="457200" indent="630555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effectLst/>
              <a:latin typeface="Calibri"/>
              <a:ea typeface="Calibri"/>
              <a:cs typeface="Times New Roman"/>
            </a:endParaRPr>
          </a:p>
          <a:p>
            <a:pPr marL="457200" indent="630555"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latin typeface="Calibri"/>
              <a:ea typeface="Calibri"/>
              <a:cs typeface="Times New Roman"/>
            </a:endParaRPr>
          </a:p>
          <a:p>
            <a:pPr marL="457200" indent="630555" algn="just">
              <a:lnSpc>
                <a:spcPct val="115000"/>
              </a:lnSpc>
              <a:spcAft>
                <a:spcPts val="0"/>
              </a:spcAft>
            </a:pPr>
            <a:r>
              <a:rPr lang="ru-RU" sz="1400" i="1" dirty="0" smtClean="0">
                <a:effectLst/>
                <a:latin typeface="Calibri"/>
                <a:ea typeface="Calibri"/>
                <a:cs typeface="Times New Roman"/>
              </a:rPr>
              <a:t>Рис.1 </a:t>
            </a:r>
            <a:r>
              <a:rPr lang="ru-RU" sz="1400" i="1" dirty="0" smtClean="0">
                <a:latin typeface="Calibri"/>
                <a:ea typeface="Calibri"/>
                <a:cs typeface="Times New Roman"/>
              </a:rPr>
              <a:t>Памятник букве «ё»</a:t>
            </a:r>
            <a:endParaRPr lang="ru-RU" sz="1100" i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1" name="Picture 3" descr="C:\Users\User\AppData\Local\Microsoft\Windows\Temporary Internet Files\Content.IE5\SW1EEPWJ\280px-Monument_Ё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93" y="3306841"/>
            <a:ext cx="3960440" cy="2498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34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7" y="692696"/>
            <a:ext cx="7236371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75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526" y="2276870"/>
            <a:ext cx="7153275" cy="42767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12048" y="4659362"/>
            <a:ext cx="3491880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100" i="1" dirty="0">
                <a:ea typeface="Calibri"/>
                <a:cs typeface="Times New Roman"/>
              </a:rPr>
              <a:t>Рис. </a:t>
            </a:r>
            <a:r>
              <a:rPr lang="ru-RU" sz="1100" i="1" dirty="0" smtClean="0">
                <a:ea typeface="Calibri"/>
                <a:cs typeface="Times New Roman"/>
              </a:rPr>
              <a:t>3. 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100" i="1" dirty="0">
                <a:ea typeface="Calibri"/>
                <a:cs typeface="Times New Roman"/>
              </a:rPr>
              <a:t>Итоги голосования на сайте  «Эхо Москвы»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48680"/>
            <a:ext cx="751496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ea typeface="Calibri"/>
                <a:cs typeface="Times New Roman"/>
              </a:rPr>
              <a:t>К настоящему времени ситуация изменилась значительно. Судя по результатам недавнего голосования в эфире и на сайте радио "Эхо Москвы", 73 процента слушателей и читателей используют сейчас «ё» на письме в обязательном порядке. При этом 64 процента хотят, чтобы употребление «ё» в русском языке стало обязательным.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9694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340</TotalTime>
  <Words>1898</Words>
  <Application>Microsoft Office PowerPoint</Application>
  <PresentationFormat>Экран (4:3)</PresentationFormat>
  <Paragraphs>180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Владимир</cp:lastModifiedBy>
  <cp:revision>34</cp:revision>
  <dcterms:created xsi:type="dcterms:W3CDTF">2016-03-21T15:22:14Z</dcterms:created>
  <dcterms:modified xsi:type="dcterms:W3CDTF">2016-03-22T10:42:23Z</dcterms:modified>
</cp:coreProperties>
</file>