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8" r:id="rId22"/>
    <p:sldId id="279" r:id="rId23"/>
    <p:sldId id="280" r:id="rId24"/>
    <p:sldId id="281" r:id="rId25"/>
    <p:sldId id="282" r:id="rId26"/>
    <p:sldId id="275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1/28/2018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История развития </a:t>
            </a:r>
            <a:r>
              <a:rPr lang="ru-RU" dirty="0" err="1" smtClean="0"/>
              <a:t>эвм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3" y="4572422"/>
            <a:ext cx="8791575" cy="1655762"/>
          </a:xfrm>
        </p:spPr>
        <p:txBody>
          <a:bodyPr/>
          <a:lstStyle/>
          <a:p>
            <a:r>
              <a:rPr lang="ru-RU" dirty="0" smtClean="0"/>
              <a:t>Свидетельство очевидца</a:t>
            </a:r>
          </a:p>
          <a:p>
            <a:endParaRPr lang="ru-RU" dirty="0"/>
          </a:p>
          <a:p>
            <a:pPr algn="r"/>
            <a:r>
              <a:rPr lang="ru-RU" dirty="0" smtClean="0"/>
              <a:t>Выполнил: преподаватель </a:t>
            </a:r>
            <a:r>
              <a:rPr lang="ru-RU" dirty="0" smtClean="0"/>
              <a:t>Кучерявый В.В.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481309" y="181102"/>
            <a:ext cx="8791575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25000"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Гпоу</a:t>
            </a:r>
            <a:r>
              <a:rPr kumimoji="0" lang="ru-RU" sz="2000" b="0" i="0" u="none" strike="noStrike" kern="1200" cap="all" spc="0" normalizeH="0" baseline="0" noProof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то</a:t>
            </a:r>
            <a:r>
              <a:rPr kumimoji="0" lang="ru-RU" sz="2000" b="0" i="0" u="none" strike="noStrike" kern="1200" cap="all" spc="0" normalizeH="0" noProof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</a:t>
            </a:r>
            <a:r>
              <a:rPr kumimoji="0" lang="ru-RU" sz="2000" b="0" i="0" u="none" strike="noStrike" kern="1200" cap="all" spc="0" normalizeH="0" baseline="0" noProof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Тульский </a:t>
            </a: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техникум </a:t>
            </a:r>
            <a:r>
              <a:rPr kumimoji="0" lang="ru-RU" sz="2000" b="0" i="0" u="none" strike="noStrike" kern="1200" cap="all" spc="0" normalizeH="0" baseline="0" noProof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социальных технологий»</a:t>
            </a: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10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7396" y="159429"/>
            <a:ext cx="9905999" cy="2210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этих помещениях соблюдалась стерильность.  Работники, которые назывались операторы ЭВМ перемещались по помещению в белых халатах, шапочках и обязательно в чистой стерильной обуви. Каждая пылинка могла стать причиной того, что диск переставал работать.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92695"/>
            <a:ext cx="6608082" cy="46653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8082" y="2812762"/>
            <a:ext cx="5583918" cy="404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01924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583" y="206082"/>
            <a:ext cx="10848425" cy="238782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информация вводилась и выводилась из ЭВМ с помощью магнитных лент. Это были широкие (сантиметров 5 шириной) магнитные ленты на огромных бобинах (катушках).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931920"/>
            <a:ext cx="5207000" cy="29260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73216" y="2048485"/>
            <a:ext cx="7218784" cy="480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41694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8670" y="3928188"/>
            <a:ext cx="6453330" cy="29298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54084" y="1782145"/>
            <a:ext cx="5737916" cy="24539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-8838"/>
            <a:ext cx="5369513" cy="685701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9282" y="215413"/>
            <a:ext cx="7361820" cy="1305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для ввода информации применялись перфокарты и перфоленты.</a:t>
            </a:r>
          </a:p>
        </p:txBody>
      </p:sp>
    </p:spTree>
    <p:extLst>
      <p:ext uri="{BB962C8B-B14F-4D97-AF65-F5344CB8AC3E}">
        <p14:creationId xmlns:p14="http://schemas.microsoft.com/office/powerpoint/2010/main" xmlns="" val="909433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63773" y="536"/>
            <a:ext cx="9628227" cy="685692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690" y="75454"/>
            <a:ext cx="3402596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Распечатывалась информация на больших листах </a:t>
            </a:r>
            <a:r>
              <a:rPr lang="ru-RU" sz="3200" dirty="0" smtClean="0"/>
              <a:t>бумаги с перфорацией по краям.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46992"/>
            <a:ext cx="4886696" cy="370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3741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2928" y="809"/>
            <a:ext cx="4779072" cy="32928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81175"/>
            <a:ext cx="7620000" cy="507682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995" y="142727"/>
            <a:ext cx="7050866" cy="1826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 ЭВМ была так называемой большой машиной. А вот СМ уже малой.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686626" y="4319587"/>
            <a:ext cx="4231676" cy="23920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эта малая машина представляла собой 4 громадных металлических шкафа!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5760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27294" y="905147"/>
            <a:ext cx="8964706" cy="59511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152" y="-443752"/>
            <a:ext cx="4891761" cy="1478570"/>
          </a:xfrm>
        </p:spPr>
        <p:txBody>
          <a:bodyPr/>
          <a:lstStyle/>
          <a:p>
            <a:r>
              <a:rPr lang="ru-RU" dirty="0"/>
              <a:t>ЭВМ </a:t>
            </a:r>
            <a:r>
              <a:rPr lang="en-US" dirty="0"/>
              <a:t>VAX</a:t>
            </a:r>
            <a:r>
              <a:rPr lang="ru-RU" dirty="0"/>
              <a:t> 11/785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533" y="1346723"/>
            <a:ext cx="3181680" cy="384384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я работал на супер-мини ЭВМ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VAX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11/785.  Представляла она собой 3 шкафа весом около тонны.</a:t>
            </a:r>
          </a:p>
        </p:txBody>
      </p:sp>
    </p:spTree>
    <p:extLst>
      <p:ext uri="{BB962C8B-B14F-4D97-AF65-F5344CB8AC3E}">
        <p14:creationId xmlns:p14="http://schemas.microsoft.com/office/powerpoint/2010/main" xmlns="" val="3724351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08148" y="177421"/>
            <a:ext cx="3859795" cy="1478570"/>
          </a:xfrm>
        </p:spPr>
        <p:txBody>
          <a:bodyPr>
            <a:normAutofit fontScale="90000"/>
          </a:bodyPr>
          <a:lstStyle/>
          <a:p>
            <a:r>
              <a:rPr lang="ru-RU" dirty="0"/>
              <a:t>ЭВМ </a:t>
            </a:r>
            <a:r>
              <a:rPr lang="en-US" dirty="0"/>
              <a:t>VAX</a:t>
            </a:r>
            <a:r>
              <a:rPr lang="ru-RU" dirty="0"/>
              <a:t> 11/785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5897" y="1527298"/>
            <a:ext cx="9905999" cy="14640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Загружалась с дискеты диаметром около 10 дюймов и емкостью 128 Кбайт.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9576" y="2612571"/>
            <a:ext cx="7742424" cy="424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0434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179980"/>
            <a:ext cx="4830180" cy="1024479"/>
          </a:xfrm>
        </p:spPr>
        <p:txBody>
          <a:bodyPr/>
          <a:lstStyle/>
          <a:p>
            <a:r>
              <a:rPr lang="ru-RU" dirty="0"/>
              <a:t>ЭВМ </a:t>
            </a:r>
            <a:r>
              <a:rPr lang="en-US" dirty="0"/>
              <a:t>VAX</a:t>
            </a:r>
            <a:r>
              <a:rPr lang="ru-RU" dirty="0"/>
              <a:t> 11/785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4171" y="1204459"/>
            <a:ext cx="10680474" cy="381541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Помню совершенно невероятной по тем временам емкость отличались особые магнитные ленты в специальных коробочках, так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называемых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кэртриджах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стримеры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мегабайт.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0132" y="2682206"/>
            <a:ext cx="5781868" cy="417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6513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21428"/>
            <a:ext cx="4960808" cy="1478570"/>
          </a:xfrm>
        </p:spPr>
        <p:txBody>
          <a:bodyPr/>
          <a:lstStyle/>
          <a:p>
            <a:r>
              <a:rPr lang="ru-RU" dirty="0"/>
              <a:t>ЭВМ </a:t>
            </a:r>
            <a:r>
              <a:rPr lang="en-US" dirty="0"/>
              <a:t>VAX</a:t>
            </a:r>
            <a:r>
              <a:rPr lang="ru-RU" dirty="0"/>
              <a:t> 11/785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670180"/>
            <a:ext cx="4960808" cy="4121021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Операционная система в этих машинах была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юниксоидного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типа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WAX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VMS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Ввод из командной строки. Никакого графического интерфейса.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2675" y="3599995"/>
            <a:ext cx="6449325" cy="32580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794774" y="0"/>
            <a:ext cx="4397226" cy="393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4012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4960808" cy="1478570"/>
          </a:xfrm>
        </p:spPr>
        <p:txBody>
          <a:bodyPr/>
          <a:lstStyle/>
          <a:p>
            <a:r>
              <a:rPr lang="ru-RU" dirty="0"/>
              <a:t>ЭВМ </a:t>
            </a:r>
            <a:r>
              <a:rPr lang="en-US" dirty="0"/>
              <a:t>VAX</a:t>
            </a:r>
            <a:r>
              <a:rPr lang="ru-RU" dirty="0"/>
              <a:t> 11/785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7" y="1250301"/>
            <a:ext cx="6680718" cy="412102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 по операционной системе занимала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огромных шкафа и изучить все это одному человеку было конечно не под силу. Люди, занимающиеся операционной системой, назывались операционные программисты и системные администраторы.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943209" y="1"/>
            <a:ext cx="52487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2629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7"/>
            <a:ext cx="6463037" cy="3541714"/>
          </a:xfrm>
        </p:spPr>
        <p:txBody>
          <a:bodyPr>
            <a:normAutofit/>
          </a:bodyPr>
          <a:lstStyle/>
          <a:p>
            <a:r>
              <a:rPr lang="ru-RU" sz="3200" dirty="0"/>
              <a:t>В 1985 году я закончил Тульский тогда еще Политехнический институт (сейчас университет) по специальности инженер ЭВМ.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3689" y="410548"/>
            <a:ext cx="4428311" cy="3116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63688" y="3536766"/>
            <a:ext cx="4428311" cy="332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79420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40" y="167950"/>
            <a:ext cx="11420668" cy="45346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сети тогда были тогда большой редкостью. Фактически сетей тогда не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было. 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каждой машине, как правило подключалось по несколько мониторов, на которых работали программисты и операторы.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2824191"/>
            <a:ext cx="5042263" cy="4033810"/>
          </a:xfrm>
          <a:prstGeom prst="rect">
            <a:avLst/>
          </a:prstGeom>
        </p:spPr>
      </p:pic>
      <p:pic>
        <p:nvPicPr>
          <p:cNvPr id="6" name="Рисунок 5" descr="0_420b1_c8cb614f_orig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91100" y="2295525"/>
            <a:ext cx="720090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0279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40" y="167950"/>
            <a:ext cx="11420668" cy="4534679"/>
          </a:xfrm>
        </p:spPr>
        <p:txBody>
          <a:bodyPr>
            <a:noAutofit/>
          </a:bodyPr>
          <a:lstStyle/>
          <a:p>
            <a:r>
              <a:rPr lang="ru-RU" sz="3200" dirty="0"/>
              <a:t>Но это была импортная техника. Наши ЕС-</a:t>
            </a:r>
            <a:r>
              <a:rPr lang="ru-RU" sz="3200" dirty="0" err="1"/>
              <a:t>ки</a:t>
            </a:r>
            <a:r>
              <a:rPr lang="ru-RU" sz="3200" dirty="0"/>
              <a:t> , конечно, намного чаще ломались, работали они круглосуточно. И </a:t>
            </a:r>
            <a:r>
              <a:rPr lang="ru-RU" sz="3200" dirty="0" smtClean="0"/>
              <a:t>один </a:t>
            </a:r>
            <a:r>
              <a:rPr lang="ru-RU" sz="3200" dirty="0"/>
              <a:t>день в неделе – был профилактикой.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98776"/>
            <a:ext cx="3802442" cy="2659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798" y="1949925"/>
            <a:ext cx="4671202" cy="25458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0645" y="1949925"/>
            <a:ext cx="6184345" cy="490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7166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40" y="167950"/>
            <a:ext cx="11420668" cy="45346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Вообще говоря ЕС-</a:t>
            </a:r>
            <a:r>
              <a:rPr lang="ru-RU" sz="3200" dirty="0" err="1"/>
              <a:t>ки</a:t>
            </a:r>
            <a:r>
              <a:rPr lang="ru-RU" sz="3200" dirty="0"/>
              <a:t> работали в неделю дня 3-4, не больше. Остальное время их ремонтировали. Размер оперативной памяти измерялся в Килобайтах. И производительность такой машины была несравненно ниже современного ноутбука.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1644" y="2627734"/>
            <a:ext cx="5640355" cy="42302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27733"/>
            <a:ext cx="6550090" cy="423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6910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40" y="167951"/>
            <a:ext cx="11420668" cy="16048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Первый персональный компьютер, который появился году в </a:t>
            </a:r>
            <a:r>
              <a:rPr lang="ru-RU" sz="3200" dirty="0" smtClean="0"/>
              <a:t>1987 </a:t>
            </a:r>
            <a:r>
              <a:rPr lang="ru-RU" sz="3200" dirty="0"/>
              <a:t>на нашем предприятии – был </a:t>
            </a:r>
            <a:r>
              <a:rPr lang="en-US" sz="3200" dirty="0"/>
              <a:t>IBM PC AT</a:t>
            </a:r>
            <a:r>
              <a:rPr lang="ru-RU" sz="3200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1838131"/>
            <a:ext cx="6693159" cy="50198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3158" y="1838131"/>
            <a:ext cx="4774332" cy="501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887214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40" y="167951"/>
            <a:ext cx="11420668" cy="16048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Частота процессора, т.е. производительность была в 500 раз ниже современной,  Оперативная память в 1000-2000 раз ниже, но цветной дисплей по тем временам, был чем-то сказочным.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24175"/>
            <a:ext cx="4762500" cy="3933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72265" y="1957342"/>
            <a:ext cx="4719735" cy="490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5304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540" y="167951"/>
            <a:ext cx="11420668" cy="16048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Для вывода информации на печать использовались матричные принтеры.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0714" y="1397000"/>
            <a:ext cx="82550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507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091" y="2298028"/>
            <a:ext cx="9905998" cy="147857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3191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0155" y="4800600"/>
            <a:ext cx="10829763" cy="195476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распределении мне выпало работать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крупном тульском предприятии.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Предприятие с  традициями существует уже почти 100 лет.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3556" y="0"/>
            <a:ext cx="6858444" cy="423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0361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634" y="223935"/>
            <a:ext cx="6438121" cy="3713583"/>
          </a:xfrm>
        </p:spPr>
        <p:txBody>
          <a:bodyPr>
            <a:normAutofit/>
          </a:bodyPr>
          <a:lstStyle/>
          <a:p>
            <a:r>
              <a:rPr lang="ru-RU" sz="3200" dirty="0"/>
              <a:t> Как и на любом другом подобном крупном предприятии, в КБП были Электронно-вычислительные машины. </a:t>
            </a:r>
            <a:endParaRPr lang="ru-RU" sz="3200" dirty="0" smtClean="0"/>
          </a:p>
          <a:p>
            <a:r>
              <a:rPr lang="ru-RU" sz="3200" dirty="0" smtClean="0"/>
              <a:t>Это были ЭВМ третьего поколения.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6785" y="-1"/>
            <a:ext cx="5735216" cy="42537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35" y="4086225"/>
            <a:ext cx="372427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128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23" y="5800"/>
            <a:ext cx="6024497" cy="1478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ЭВМ третьего поколения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57" y="1092493"/>
            <a:ext cx="7386767" cy="3541714"/>
          </a:xfrm>
        </p:spPr>
        <p:txBody>
          <a:bodyPr>
            <a:normAutofit/>
          </a:bodyPr>
          <a:lstStyle/>
          <a:p>
            <a:r>
              <a:rPr lang="ru-RU" sz="3200" dirty="0"/>
              <a:t>Внешне они не были похожи на современные компьютеры, а больше были похожи на помещения с огромным количеством металлических шкафов, набитых печатными платами.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8424" y="-1"/>
            <a:ext cx="4503576" cy="3620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4242706"/>
            <a:ext cx="4049487" cy="26152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8424" y="3888455"/>
            <a:ext cx="4503576" cy="296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1819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140" y="74645"/>
            <a:ext cx="5921860" cy="1287624"/>
          </a:xfrm>
        </p:spPr>
        <p:txBody>
          <a:bodyPr>
            <a:normAutofit fontScale="90000"/>
          </a:bodyPr>
          <a:lstStyle/>
          <a:p>
            <a:r>
              <a:rPr lang="ru-RU" dirty="0"/>
              <a:t>ЭВМ третьего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326" y="1111153"/>
            <a:ext cx="6388392" cy="4188636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Печатные платы похожи внешне на современные материнские платы, т.е. пластины из специального вещества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гутинакса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на которых было множество микросхем, соединенных между собой.</a:t>
            </a:r>
          </a:p>
        </p:txBody>
      </p:sp>
      <p:pic>
        <p:nvPicPr>
          <p:cNvPr id="8" name="Рисунок 7" descr="64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7000" y="0"/>
            <a:ext cx="5715000" cy="4629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48250" y="3276601"/>
            <a:ext cx="7143750" cy="358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246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176" y="94116"/>
            <a:ext cx="6741145" cy="220121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эта техника работала, потребляла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электричества и сильно грелась.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82321" y="-1"/>
            <a:ext cx="4909679" cy="3275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526263"/>
            <a:ext cx="5775649" cy="43317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282321" y="3216550"/>
            <a:ext cx="4909679" cy="3641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9498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19" y="374034"/>
            <a:ext cx="557662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машина ЕС 1020 занимала громадную площадь. Примерно как один этаж нашего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техникума.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3091519"/>
            <a:ext cx="5047861" cy="3766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604000" y="0"/>
            <a:ext cx="5588000" cy="363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7051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980" y="215010"/>
            <a:ext cx="8375812" cy="3517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 помещением была комната, где работали диски. Дисководы были размером с большую тумбу, а сами диски – как громадные сковороды.</a:t>
            </a:r>
          </a:p>
        </p:txBody>
      </p:sp>
      <p:pic>
        <p:nvPicPr>
          <p:cNvPr id="5" name="Рисунок 4" descr="0_918f8_bacceafa_or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04931" y="2363506"/>
            <a:ext cx="7887069" cy="44944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50036"/>
            <a:ext cx="4543952" cy="340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3636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584</Words>
  <Application>Microsoft Office PowerPoint</Application>
  <PresentationFormat>Произвольный</PresentationFormat>
  <Paragraphs>43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История развития эвм</vt:lpstr>
      <vt:lpstr>начало</vt:lpstr>
      <vt:lpstr>Слайд 3</vt:lpstr>
      <vt:lpstr>Слайд 4</vt:lpstr>
      <vt:lpstr>ЭВМ третьего поколения</vt:lpstr>
      <vt:lpstr>ЭВМ третьего поколения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ЭВМ VAX 11/785</vt:lpstr>
      <vt:lpstr>ЭВМ VAX 11/785</vt:lpstr>
      <vt:lpstr>ЭВМ VAX 11/785</vt:lpstr>
      <vt:lpstr>ЭВМ VAX 11/785</vt:lpstr>
      <vt:lpstr>ЭВМ VAX 11/785</vt:lpstr>
      <vt:lpstr>Слайд 20</vt:lpstr>
      <vt:lpstr>Слайд 21</vt:lpstr>
      <vt:lpstr>Слайд 22</vt:lpstr>
      <vt:lpstr>Слайд 23</vt:lpstr>
      <vt:lpstr>Слайд 24</vt:lpstr>
      <vt:lpstr>Слайд 25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эвм</dc:title>
  <dc:creator/>
  <cp:lastModifiedBy/>
  <cp:revision>71</cp:revision>
  <dcterms:created xsi:type="dcterms:W3CDTF">2017-03-23T13:39:01Z</dcterms:created>
  <dcterms:modified xsi:type="dcterms:W3CDTF">2018-01-28T14:39:11Z</dcterms:modified>
</cp:coreProperties>
</file>