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048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73645-62DD-4DCB-ABD8-FE5B6861269F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0618A-8BF4-4F84-8336-02C5CB035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0F359-5EA3-4C8C-B8EF-80FFBA282F02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BB587-3C36-4C36-A606-7B9F894124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9DF5F-80FF-4DC2-AE2A-83C7342E699A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A7607-5DB3-4C75-AF74-0DFC98122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89660-D7F2-49C4-9E5C-F5A752D776A0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92690-A912-4009-B1AC-497F7383F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E53C7-996F-4F6E-9C72-82D6065918F4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AA5C5-F007-4203-AD97-5BA688BAB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AD27E-9D85-4CE1-8C77-3DC8EB4E64EE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5663E-9442-4CE5-A8B7-04900D66E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E003E-C22A-452C-BB43-3072FFCBCADE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D0F57-160E-4356-95BD-19FFD1A3A3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F3ED8-AA9D-428E-B3B7-B2E803FF166F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EF233-6CF9-4AE8-9D9B-3D7F4F014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AEC46-17CF-4E50-A957-30ED2D765E88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89C7B-20AD-42F1-B499-4585CC0688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6805B-3E6A-4B06-BE9E-1C53EDA26002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13BDC-0F12-47E6-B16E-6853D62F0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D730F-A58B-4ADD-A750-E26D65DD6E60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B30CF-EA6C-49AE-B649-CC3C72A54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2693DF-0E33-44E7-A7DB-7457D6EE499A}" type="datetimeFigureOut">
              <a:rPr lang="ru-RU"/>
              <a:pPr>
                <a:defRPr/>
              </a:pPr>
              <a:t>28.01.2018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36F4CF-C248-49DB-B1DA-03C5CF9DC0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034" name="Полилиния 11"/>
            <p:cNvGrpSpPr>
              <a:grpSpLocks/>
            </p:cNvGrpSpPr>
            <p:nvPr/>
          </p:nvGrpSpPr>
          <p:grpSpPr bwMode="auto">
            <a:xfrm>
              <a:off x="-6091" y="-11569"/>
              <a:ext cx="9137939" cy="1050979"/>
              <a:chOff x="-6096" y="-24384"/>
              <a:chExt cx="9137904" cy="1048512"/>
            </a:xfrm>
          </p:grpSpPr>
          <p:pic>
            <p:nvPicPr>
              <p:cNvPr id="1038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30163" y="422275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Rockwell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7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mbr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A04DA3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A04DA3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C4652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</a:schemeClr>
            </a:gs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3" descr="IMG_20160731_1932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2875"/>
            <a:ext cx="304800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96838" y="333375"/>
            <a:ext cx="8875712" cy="1727200"/>
          </a:xfrm>
        </p:spPr>
      </p:pic>
      <p:sp>
        <p:nvSpPr>
          <p:cNvPr id="1331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0" y="4724400"/>
            <a:ext cx="8640763" cy="2133600"/>
          </a:xfrm>
        </p:spPr>
        <p:txBody>
          <a:bodyPr/>
          <a:lstStyle/>
          <a:p>
            <a:pPr marR="0" algn="ctr" eaLnBrk="1" hangingPunct="1">
              <a:lnSpc>
                <a:spcPct val="80000"/>
              </a:lnSpc>
            </a:pPr>
            <a:r>
              <a:rPr lang="ru-RU" sz="1700" b="1" smtClean="0">
                <a:solidFill>
                  <a:schemeClr val="bg1"/>
                </a:solidFill>
                <a:latin typeface="Arial" charset="0"/>
              </a:rPr>
              <a:t>муниципальное казенное общеобразовательное учреждение </a:t>
            </a:r>
          </a:p>
          <a:p>
            <a:pPr marR="0" algn="ctr" eaLnBrk="1" hangingPunct="1">
              <a:lnSpc>
                <a:spcPct val="80000"/>
              </a:lnSpc>
            </a:pPr>
            <a:r>
              <a:rPr lang="ru-RU" sz="1700" b="1" smtClean="0">
                <a:solidFill>
                  <a:schemeClr val="bg1"/>
                </a:solidFill>
                <a:latin typeface="Arial" charset="0"/>
              </a:rPr>
              <a:t>«Нарышкинская средняя общеобразовательная школа» </a:t>
            </a:r>
          </a:p>
          <a:p>
            <a:pPr marR="0" algn="ctr" eaLnBrk="1" hangingPunct="1">
              <a:lnSpc>
                <a:spcPct val="80000"/>
              </a:lnSpc>
            </a:pPr>
            <a:r>
              <a:rPr lang="ru-RU" sz="1700" b="1" smtClean="0">
                <a:solidFill>
                  <a:schemeClr val="bg1"/>
                </a:solidFill>
                <a:latin typeface="Arial" charset="0"/>
              </a:rPr>
              <a:t>(Тёпло-Огарёвский район Тульской области)</a:t>
            </a:r>
          </a:p>
          <a:p>
            <a:pPr marR="0" algn="ctr" eaLnBrk="1" hangingPunct="1">
              <a:lnSpc>
                <a:spcPct val="80000"/>
              </a:lnSpc>
            </a:pPr>
            <a:endParaRPr lang="ru-RU" sz="1700" b="1" smtClean="0">
              <a:solidFill>
                <a:schemeClr val="bg1"/>
              </a:solidFill>
              <a:latin typeface="Arial" charset="0"/>
            </a:endParaRPr>
          </a:p>
          <a:p>
            <a:pPr marR="0" algn="ctr" eaLnBrk="1" hangingPunct="1">
              <a:lnSpc>
                <a:spcPct val="80000"/>
              </a:lnSpc>
            </a:pPr>
            <a:r>
              <a:rPr lang="ru-RU" sz="1700" b="1" smtClean="0">
                <a:solidFill>
                  <a:schemeClr val="bg1"/>
                </a:solidFill>
                <a:latin typeface="Arial" charset="0"/>
              </a:rPr>
              <a:t>(ОБЖ, 9 класс)</a:t>
            </a:r>
          </a:p>
          <a:p>
            <a:pPr marR="0" eaLnBrk="1" hangingPunct="1">
              <a:lnSpc>
                <a:spcPct val="80000"/>
              </a:lnSpc>
            </a:pPr>
            <a:endParaRPr lang="ru-RU" sz="1700" b="1" smtClean="0">
              <a:solidFill>
                <a:schemeClr val="bg1"/>
              </a:solidFill>
            </a:endParaRPr>
          </a:p>
          <a:p>
            <a:pPr marR="0" eaLnBrk="1" hangingPunct="1">
              <a:lnSpc>
                <a:spcPct val="80000"/>
              </a:lnSpc>
            </a:pPr>
            <a:r>
              <a:rPr lang="ru-RU" sz="1400" b="1" smtClean="0">
                <a:solidFill>
                  <a:schemeClr val="bg1"/>
                </a:solidFill>
                <a:latin typeface="Arial" charset="0"/>
              </a:rPr>
              <a:t>Автор: </a:t>
            </a:r>
            <a:r>
              <a:rPr lang="ru-RU" sz="1400" b="1" smtClean="0">
                <a:solidFill>
                  <a:schemeClr val="bg1"/>
                </a:solidFill>
              </a:rPr>
              <a:t>Косяшникова Анна</a:t>
            </a:r>
            <a:r>
              <a:rPr lang="ru-RU" sz="1400" b="1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1400" b="1" smtClean="0">
                <a:solidFill>
                  <a:schemeClr val="bg1"/>
                </a:solidFill>
              </a:rPr>
              <a:t> </a:t>
            </a:r>
            <a:endParaRPr lang="ru-RU" sz="1400" b="1" smtClean="0">
              <a:solidFill>
                <a:schemeClr val="bg1"/>
              </a:solidFill>
              <a:latin typeface="Arial" charset="0"/>
            </a:endParaRPr>
          </a:p>
          <a:p>
            <a:pPr marR="0" eaLnBrk="1" hangingPunct="1">
              <a:lnSpc>
                <a:spcPct val="80000"/>
              </a:lnSpc>
            </a:pPr>
            <a:r>
              <a:rPr lang="ru-RU" sz="1400" b="1" smtClean="0">
                <a:solidFill>
                  <a:schemeClr val="bg1"/>
                </a:solidFill>
                <a:latin typeface="Arial" charset="0"/>
              </a:rPr>
              <a:t>Учитель: Ю.Д.Козырь</a:t>
            </a:r>
            <a:r>
              <a:rPr lang="ru-RU" sz="1400" b="1" smtClean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3317" name="Рисунок 4" descr="GPrRHTOZD9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2492375"/>
            <a:ext cx="29622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5" descr="aARuyKEK88c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1412875"/>
            <a:ext cx="30734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4" descr="-a94T05RaC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6013" y="3803650"/>
            <a:ext cx="4078287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Рисунок 3" descr="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350" y="2908300"/>
            <a:ext cx="3335338" cy="395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34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0" y="549275"/>
            <a:ext cx="8351838" cy="5040313"/>
          </a:xfrm>
        </p:spPr>
        <p:txBody>
          <a:bodyPr/>
          <a:lstStyle/>
          <a:p>
            <a:pPr marR="0" algn="ctr" eaLnBrk="1" hangingPunct="1"/>
            <a:r>
              <a:rPr lang="ru-RU" sz="3200" smtClean="0">
                <a:solidFill>
                  <a:srgbClr val="C991CB"/>
                </a:solidFill>
                <a:latin typeface="Times New Roman" pitchFamily="18" charset="0"/>
              </a:rPr>
              <a:t>Летом большую часть времени дети проводят на свежем воздухе . Отдых должен быть полноценным, тогда воспоминания о нём должны остаться только приятные. Чтобы  так и было родители не должны забывать о правилах безопасности поведения детей в местах отдыха. С этими правилами следует ознакомить детей. 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-6350"/>
            <a:ext cx="7308850" cy="1560513"/>
          </a:xfrm>
        </p:spPr>
      </p:pic>
      <p:sp>
        <p:nvSpPr>
          <p:cNvPr id="1536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388" y="1412875"/>
            <a:ext cx="7926387" cy="5445125"/>
          </a:xfrm>
        </p:spPr>
        <p:txBody>
          <a:bodyPr/>
          <a:lstStyle/>
          <a:p>
            <a:pPr marR="0" algn="ctr" eaLnBrk="1" hangingPunct="1"/>
            <a:r>
              <a:rPr lang="ru-RU" sz="1800" smtClean="0">
                <a:solidFill>
                  <a:srgbClr val="C991CB"/>
                </a:solidFill>
              </a:rPr>
              <a:t>Много семей жаркие летние дни проводят на пляжах водо</a:t>
            </a:r>
            <a:r>
              <a:rPr lang="ru-RU" sz="1800" smtClean="0">
                <a:solidFill>
                  <a:srgbClr val="C991CB"/>
                </a:solidFill>
                <a:latin typeface="Arial" charset="0"/>
              </a:rPr>
              <a:t>ё</a:t>
            </a:r>
            <a:r>
              <a:rPr lang="ru-RU" sz="1800" smtClean="0">
                <a:solidFill>
                  <a:srgbClr val="C991CB"/>
                </a:solidFill>
              </a:rPr>
              <a:t>мов. Взрослые и дети с удовольствием купаются и загорают, дышат свежим воздухом. Однако надо помнить, что вода может быть опасной. Чтобы не приключилось беды необходимо напомнить </a:t>
            </a:r>
          </a:p>
          <a:p>
            <a:pPr marR="0" algn="ctr" eaLnBrk="1" hangingPunct="1"/>
            <a:r>
              <a:rPr lang="ru-RU" sz="2400" b="1" i="1" u="sng" smtClean="0">
                <a:solidFill>
                  <a:srgbClr val="C00000"/>
                </a:solidFill>
                <a:latin typeface="Arial" charset="0"/>
              </a:rPr>
              <a:t>«П</a:t>
            </a:r>
            <a:r>
              <a:rPr lang="ru-RU" sz="2400" b="1" i="1" u="sng" smtClean="0">
                <a:solidFill>
                  <a:srgbClr val="C00000"/>
                </a:solidFill>
              </a:rPr>
              <a:t>равила поведения на воде</a:t>
            </a:r>
            <a:r>
              <a:rPr lang="ru-RU" sz="2400" b="1" i="1" u="sng" smtClean="0">
                <a:solidFill>
                  <a:srgbClr val="C00000"/>
                </a:solidFill>
                <a:latin typeface="Arial" charset="0"/>
              </a:rPr>
              <a:t>»</a:t>
            </a:r>
            <a:r>
              <a:rPr lang="ru-RU" sz="2400" b="1" i="1" u="sng" smtClean="0">
                <a:solidFill>
                  <a:srgbClr val="C00000"/>
                </a:solidFill>
              </a:rPr>
              <a:t>:</a:t>
            </a:r>
          </a:p>
          <a:p>
            <a:pPr marR="0" algn="ctr" eaLnBrk="1" hangingPunct="1">
              <a:buFont typeface="Arial" charset="0"/>
              <a:buChar char="•"/>
            </a:pPr>
            <a:r>
              <a:rPr lang="ru-RU" sz="2000" b="1" smtClean="0">
                <a:solidFill>
                  <a:srgbClr val="C991CB"/>
                </a:solidFill>
              </a:rPr>
              <a:t>Обязательно научитесь плавать</a:t>
            </a:r>
            <a:r>
              <a:rPr lang="ru-RU" sz="2000" b="1" smtClean="0">
                <a:solidFill>
                  <a:srgbClr val="C991CB"/>
                </a:solidFill>
                <a:latin typeface="Arial" charset="0"/>
              </a:rPr>
              <a:t>.</a:t>
            </a:r>
          </a:p>
          <a:p>
            <a:pPr marR="0" algn="ctr" eaLnBrk="1" hangingPunct="1">
              <a:buFont typeface="Arial" charset="0"/>
              <a:buChar char="•"/>
            </a:pPr>
            <a:r>
              <a:rPr lang="ru-RU" sz="2000" b="1" smtClean="0">
                <a:solidFill>
                  <a:srgbClr val="C991CB"/>
                </a:solidFill>
              </a:rPr>
              <a:t>Никогда без надобности не ходи к воде один</a:t>
            </a:r>
            <a:r>
              <a:rPr lang="ru-RU" sz="2000" b="1" smtClean="0">
                <a:solidFill>
                  <a:srgbClr val="C991CB"/>
                </a:solidFill>
                <a:latin typeface="Arial" charset="0"/>
              </a:rPr>
              <a:t>.</a:t>
            </a:r>
          </a:p>
          <a:p>
            <a:pPr marR="0" algn="ctr" eaLnBrk="1" hangingPunct="1">
              <a:buFont typeface="Arial" charset="0"/>
              <a:buChar char="•"/>
            </a:pPr>
            <a:r>
              <a:rPr lang="ru-RU" sz="2000" b="1" smtClean="0">
                <a:solidFill>
                  <a:srgbClr val="C991CB"/>
                </a:solidFill>
              </a:rPr>
              <a:t>Никогда не купайся в незнакомом месте</a:t>
            </a:r>
            <a:r>
              <a:rPr lang="ru-RU" sz="2000" b="1" smtClean="0">
                <a:solidFill>
                  <a:srgbClr val="C991CB"/>
                </a:solidFill>
                <a:latin typeface="Arial" charset="0"/>
              </a:rPr>
              <a:t>.</a:t>
            </a:r>
            <a:r>
              <a:rPr lang="ru-RU" sz="2000" b="1" smtClean="0">
                <a:solidFill>
                  <a:srgbClr val="C991CB"/>
                </a:solidFill>
              </a:rPr>
              <a:t> </a:t>
            </a:r>
          </a:p>
          <a:p>
            <a:pPr marR="0" algn="ctr" eaLnBrk="1" hangingPunct="1">
              <a:buFont typeface="Arial" charset="0"/>
              <a:buChar char="•"/>
            </a:pPr>
            <a:r>
              <a:rPr lang="ru-RU" sz="2000" b="1" smtClean="0">
                <a:solidFill>
                  <a:srgbClr val="C991CB"/>
                </a:solidFill>
              </a:rPr>
              <a:t>Не заплывай за ограждения </a:t>
            </a:r>
            <a:r>
              <a:rPr lang="ru-RU" sz="2000" b="1" smtClean="0">
                <a:solidFill>
                  <a:srgbClr val="C991CB"/>
                </a:solidFill>
                <a:latin typeface="Arial" charset="0"/>
              </a:rPr>
              <a:t>.</a:t>
            </a:r>
          </a:p>
          <a:p>
            <a:pPr marR="0" algn="ctr" eaLnBrk="1" hangingPunct="1">
              <a:buFont typeface="Arial" charset="0"/>
              <a:buChar char="•"/>
            </a:pPr>
            <a:r>
              <a:rPr lang="ru-RU" sz="2000" b="1" smtClean="0">
                <a:solidFill>
                  <a:srgbClr val="C991CB"/>
                </a:solidFill>
              </a:rPr>
              <a:t>Не подплывай близко к идущим по воде катерам, пароходам</a:t>
            </a:r>
            <a:r>
              <a:rPr lang="ru-RU" sz="2000" b="1" smtClean="0">
                <a:solidFill>
                  <a:srgbClr val="C991CB"/>
                </a:solidFill>
                <a:latin typeface="Arial" charset="0"/>
              </a:rPr>
              <a:t>.</a:t>
            </a:r>
            <a:r>
              <a:rPr lang="ru-RU" sz="2000" b="1" smtClean="0">
                <a:solidFill>
                  <a:srgbClr val="C991CB"/>
                </a:solidFill>
              </a:rPr>
              <a:t> </a:t>
            </a:r>
          </a:p>
          <a:p>
            <a:pPr marR="0" algn="ctr" eaLnBrk="1" hangingPunct="1">
              <a:buFont typeface="Arial" charset="0"/>
              <a:buChar char="•"/>
            </a:pPr>
            <a:r>
              <a:rPr lang="ru-RU" sz="2000" b="1" smtClean="0">
                <a:solidFill>
                  <a:srgbClr val="C991CB"/>
                </a:solidFill>
              </a:rPr>
              <a:t>Не зови без надобности на помощь криками «Тону!»</a:t>
            </a:r>
            <a:r>
              <a:rPr lang="ru-RU" sz="2000" b="1" smtClean="0">
                <a:solidFill>
                  <a:srgbClr val="C991CB"/>
                </a:solidFill>
                <a:latin typeface="Arial" charset="0"/>
              </a:rPr>
              <a:t>.</a:t>
            </a:r>
          </a:p>
          <a:p>
            <a:pPr marR="0" algn="ctr" eaLnBrk="1" hangingPunct="1">
              <a:buFont typeface="Arial" charset="0"/>
              <a:buChar char="•"/>
            </a:pPr>
            <a:r>
              <a:rPr lang="ru-RU" sz="2000" b="1" smtClean="0">
                <a:solidFill>
                  <a:srgbClr val="C991CB"/>
                </a:solidFill>
              </a:rPr>
              <a:t>Не купайся «до посинения»</a:t>
            </a:r>
            <a:r>
              <a:rPr lang="ru-RU" sz="2000" b="1" smtClean="0">
                <a:solidFill>
                  <a:srgbClr val="C991CB"/>
                </a:solidFill>
                <a:latin typeface="Arial" charset="0"/>
              </a:rPr>
              <a:t> </a:t>
            </a:r>
            <a:r>
              <a:rPr lang="ru-RU" sz="2000" b="1" smtClean="0">
                <a:solidFill>
                  <a:srgbClr val="C991CB"/>
                </a:solidFill>
              </a:rPr>
              <a:t>- не допускай переохлаждения организма</a:t>
            </a:r>
            <a:r>
              <a:rPr lang="ru-RU" sz="2000" b="1" smtClean="0">
                <a:solidFill>
                  <a:srgbClr val="C991CB"/>
                </a:solidFill>
                <a:latin typeface="Arial" charset="0"/>
              </a:rPr>
              <a:t>.</a:t>
            </a:r>
          </a:p>
          <a:p>
            <a:pPr marR="0" algn="ctr" eaLnBrk="1" hangingPunct="1">
              <a:buFont typeface="Arial" charset="0"/>
              <a:buChar char="•"/>
            </a:pPr>
            <a:r>
              <a:rPr lang="ru-RU" sz="2000" b="1" smtClean="0">
                <a:solidFill>
                  <a:srgbClr val="C991CB"/>
                </a:solidFill>
              </a:rPr>
              <a:t>Умей пользоваться простейшими спасательными средствами</a:t>
            </a:r>
            <a:r>
              <a:rPr lang="ru-RU" sz="2000" b="1" smtClean="0">
                <a:solidFill>
                  <a:srgbClr val="C991CB"/>
                </a:solidFill>
                <a:latin typeface="Arial" charset="0"/>
              </a:rPr>
              <a:t>.</a:t>
            </a:r>
            <a:r>
              <a:rPr lang="ru-RU" sz="2000" b="1" smtClean="0">
                <a:solidFill>
                  <a:srgbClr val="C991CB"/>
                </a:solidFill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endParaRPr lang="ru-RU" smtClean="0"/>
          </a:p>
        </p:txBody>
      </p:sp>
      <p:pic>
        <p:nvPicPr>
          <p:cNvPr id="16387" name="Рисунок 3" descr="270111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26038" y="-212725"/>
            <a:ext cx="4090987" cy="458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5" descr="img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8588" y="566738"/>
            <a:ext cx="3902076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7" descr="img_user_file_562d08eea1123_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82875" y="3700463"/>
            <a:ext cx="3992563" cy="299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3" descr="i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9388" y="255588"/>
            <a:ext cx="2620962" cy="148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55563" y="109538"/>
            <a:ext cx="8339137" cy="1444625"/>
          </a:xfrm>
        </p:spPr>
      </p:pic>
      <p:sp>
        <p:nvSpPr>
          <p:cNvPr id="174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1557338"/>
            <a:ext cx="7854950" cy="5300662"/>
          </a:xfrm>
        </p:spPr>
        <p:txBody>
          <a:bodyPr/>
          <a:lstStyle/>
          <a:p>
            <a:pPr marR="0" algn="ctr" eaLnBrk="1" hangingPunct="1">
              <a:lnSpc>
                <a:spcPct val="80000"/>
              </a:lnSpc>
            </a:pPr>
            <a:r>
              <a:rPr lang="ru-RU" sz="2200" smtClean="0">
                <a:solidFill>
                  <a:srgbClr val="C991CB"/>
                </a:solidFill>
              </a:rPr>
              <a:t>Многие любят отдыхать в лесополосах. К сожалению , такая прогулка может привести к неприятным последствиям. Особую опасность представляют клещи. Они могут заразить человека инфекционными  болезнями , из которых одной из  самых опасных является </a:t>
            </a:r>
            <a:r>
              <a:rPr lang="ru-RU" sz="2200" b="1" i="1" u="sng" smtClean="0">
                <a:solidFill>
                  <a:schemeClr val="bg1"/>
                </a:solidFill>
              </a:rPr>
              <a:t>клещевой энцефалит</a:t>
            </a:r>
            <a:r>
              <a:rPr lang="ru-RU" sz="2200" smtClean="0">
                <a:solidFill>
                  <a:schemeClr val="bg1"/>
                </a:solidFill>
              </a:rPr>
              <a:t> .</a:t>
            </a:r>
            <a:r>
              <a:rPr lang="ru-RU" sz="2200" smtClean="0">
                <a:solidFill>
                  <a:srgbClr val="C991CB"/>
                </a:solidFill>
              </a:rPr>
              <a:t> В целях профилактики рекомендуется :</a:t>
            </a:r>
          </a:p>
          <a:p>
            <a:pPr marR="0" algn="ctr" eaLnBrk="1" hangingPunct="1">
              <a:lnSpc>
                <a:spcPct val="80000"/>
              </a:lnSpc>
              <a:buFont typeface="Arial" charset="0"/>
              <a:buChar char="•"/>
            </a:pPr>
            <a:r>
              <a:rPr lang="ru-RU" sz="2200" smtClean="0">
                <a:solidFill>
                  <a:srgbClr val="C991CB"/>
                </a:solidFill>
              </a:rPr>
              <a:t>При входе в зел</a:t>
            </a:r>
            <a:r>
              <a:rPr lang="ru-RU" sz="2200" smtClean="0">
                <a:solidFill>
                  <a:srgbClr val="C991CB"/>
                </a:solidFill>
                <a:latin typeface="Arial" charset="0"/>
              </a:rPr>
              <a:t>ё</a:t>
            </a:r>
            <a:r>
              <a:rPr lang="ru-RU" sz="2200" smtClean="0">
                <a:solidFill>
                  <a:srgbClr val="C991CB"/>
                </a:solidFill>
              </a:rPr>
              <a:t>ную зону иметь одежду, плотно прилегающую к телу, куртку заправлять в брюки, брюки в сапоги, рукава и ворот должны быть заст</a:t>
            </a:r>
            <a:r>
              <a:rPr lang="ru-RU" sz="2200" smtClean="0">
                <a:solidFill>
                  <a:srgbClr val="C991CB"/>
                </a:solidFill>
                <a:latin typeface="Arial" charset="0"/>
              </a:rPr>
              <a:t>ё</a:t>
            </a:r>
            <a:r>
              <a:rPr lang="ru-RU" sz="2200" smtClean="0">
                <a:solidFill>
                  <a:srgbClr val="C991CB"/>
                </a:solidFill>
              </a:rPr>
              <a:t>гнуты</a:t>
            </a:r>
            <a:r>
              <a:rPr lang="ru-RU" sz="2200" smtClean="0">
                <a:solidFill>
                  <a:srgbClr val="C991CB"/>
                </a:solidFill>
                <a:latin typeface="Arial" charset="0"/>
              </a:rPr>
              <a:t>.</a:t>
            </a:r>
          </a:p>
          <a:p>
            <a:pPr marR="0" algn="ctr" eaLnBrk="1" hangingPunct="1">
              <a:lnSpc>
                <a:spcPct val="80000"/>
              </a:lnSpc>
              <a:buFont typeface="Arial" charset="0"/>
              <a:buChar char="•"/>
            </a:pPr>
            <a:r>
              <a:rPr lang="ru-RU" sz="2200" smtClean="0">
                <a:solidFill>
                  <a:srgbClr val="C991CB"/>
                </a:solidFill>
              </a:rPr>
              <a:t>В целях обнаружения клещей каждые 2 часа проводить самоосмотры и взаимоосмотры  открытых частей тела и поверхности одежды</a:t>
            </a:r>
            <a:r>
              <a:rPr lang="ru-RU" sz="2200" smtClean="0">
                <a:solidFill>
                  <a:srgbClr val="C991CB"/>
                </a:solidFill>
                <a:latin typeface="Arial" charset="0"/>
              </a:rPr>
              <a:t>.</a:t>
            </a:r>
          </a:p>
          <a:p>
            <a:pPr marR="0" algn="ctr" eaLnBrk="1" hangingPunct="1">
              <a:lnSpc>
                <a:spcPct val="80000"/>
              </a:lnSpc>
              <a:buFont typeface="Arial" charset="0"/>
              <a:buChar char="•"/>
            </a:pPr>
            <a:r>
              <a:rPr lang="ru-RU" sz="2200" smtClean="0">
                <a:solidFill>
                  <a:srgbClr val="1E048E"/>
                </a:solidFill>
              </a:rPr>
              <a:t>При жаркой погоде, когда нет возможности надеть плотно прилегающую одежду перед выходом в зел</a:t>
            </a:r>
            <a:r>
              <a:rPr lang="ru-RU" sz="2200" smtClean="0">
                <a:solidFill>
                  <a:srgbClr val="1E048E"/>
                </a:solidFill>
                <a:latin typeface="Arial" charset="0"/>
              </a:rPr>
              <a:t>ё</a:t>
            </a:r>
            <a:r>
              <a:rPr lang="ru-RU" sz="2200" smtClean="0">
                <a:solidFill>
                  <a:srgbClr val="1E048E"/>
                </a:solidFill>
              </a:rPr>
              <a:t>ную зону</a:t>
            </a:r>
            <a:r>
              <a:rPr lang="ru-RU" sz="2200" smtClean="0">
                <a:solidFill>
                  <a:srgbClr val="1E048E"/>
                </a:solidFill>
                <a:latin typeface="Arial" charset="0"/>
              </a:rPr>
              <a:t>, </a:t>
            </a:r>
            <a:r>
              <a:rPr lang="ru-RU" sz="2200" smtClean="0">
                <a:solidFill>
                  <a:srgbClr val="1E048E"/>
                </a:solidFill>
              </a:rPr>
              <a:t> применять мази и лосьоны отпугивающие насекомых</a:t>
            </a:r>
            <a:r>
              <a:rPr lang="ru-RU" sz="2200" smtClean="0">
                <a:solidFill>
                  <a:srgbClr val="1E048E"/>
                </a:solidFill>
                <a:latin typeface="Arial" charset="0"/>
              </a:rPr>
              <a:t>.</a:t>
            </a:r>
          </a:p>
          <a:p>
            <a:pPr marR="0" algn="ctr" eaLnBrk="1" hangingPunct="1">
              <a:lnSpc>
                <a:spcPct val="80000"/>
              </a:lnSpc>
              <a:buFont typeface="Arial" charset="0"/>
              <a:buChar char="•"/>
            </a:pPr>
            <a:r>
              <a:rPr lang="ru-RU" sz="2200" smtClean="0">
                <a:solidFill>
                  <a:srgbClr val="1E048E"/>
                </a:solidFill>
              </a:rPr>
              <a:t> При присасывание клещей немедленно обратитесь в ближайшее лечебное учреждение</a:t>
            </a:r>
            <a:r>
              <a:rPr lang="ru-RU" sz="2200" smtClean="0">
                <a:solidFill>
                  <a:srgbClr val="1E048E"/>
                </a:solidFill>
                <a:latin typeface="Arial" charset="0"/>
              </a:rPr>
              <a:t>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4" descr="i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80175" y="4803775"/>
            <a:ext cx="2670175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Рисунок 3" descr="eV9X45PbHU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350" y="4773613"/>
            <a:ext cx="2786063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4"/>
          <a:srcRect/>
          <a:stretch>
            <a:fillRect/>
          </a:stretch>
        </p:blipFill>
        <p:spPr>
          <a:xfrm>
            <a:off x="1619250" y="-6350"/>
            <a:ext cx="7524750" cy="1585913"/>
          </a:xfrm>
        </p:spPr>
      </p:pic>
      <p:sp>
        <p:nvSpPr>
          <p:cNvPr id="1843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1412875"/>
            <a:ext cx="7854950" cy="4824413"/>
          </a:xfrm>
        </p:spPr>
        <p:txBody>
          <a:bodyPr/>
          <a:lstStyle/>
          <a:p>
            <a:pPr marR="0" algn="ctr" eaLnBrk="1" hangingPunct="1"/>
            <a:r>
              <a:rPr lang="ru-RU" smtClean="0">
                <a:solidFill>
                  <a:srgbClr val="C991CB"/>
                </a:solidFill>
                <a:latin typeface="Times New Roman" pitchFamily="18" charset="0"/>
              </a:rPr>
              <a:t>Велосипед является транспортным средством. Управлять велосипедом  при перемещении по дорогам следует с 14 лет. Велосипед должен иметь исправные тормоз, руль и звуковой сигнал, быть оборудован спереди световозвращателем  и фонарём или фарой белого цвета, сзади- фонарь красного цвета, а с каждой боковой стороны- световозвращатель  красного или оранжевого  цвета.</a:t>
            </a:r>
          </a:p>
          <a:p>
            <a:pPr marR="0" algn="l" eaLnBrk="1" hangingPunct="1"/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45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620713"/>
            <a:ext cx="7854950" cy="6237287"/>
          </a:xfrm>
        </p:spPr>
        <p:txBody>
          <a:bodyPr/>
          <a:lstStyle/>
          <a:p>
            <a:pPr marR="0" algn="ctr" eaLnBrk="1" hangingPunct="1"/>
            <a:r>
              <a:rPr lang="ru-RU" sz="2800" smtClean="0">
                <a:solidFill>
                  <a:srgbClr val="783A7A"/>
                </a:solidFill>
              </a:rPr>
              <a:t>Движение:</a:t>
            </a:r>
          </a:p>
          <a:p>
            <a:pPr marR="0" algn="ctr" eaLnBrk="1" hangingPunct="1"/>
            <a:r>
              <a:rPr lang="ru-RU" sz="2400" smtClean="0">
                <a:solidFill>
                  <a:srgbClr val="C991CB"/>
                </a:solidFill>
              </a:rPr>
              <a:t>Велосипеды должны двигаться по велосипедной дорожке , а при её отсутствие- по крайней правой полосе проезжей части в один ряд как можно правее. Допускается движение по обочине, если это не создаёт помех пешеходам. Движение велосипедов по тротуарам  запрещено.</a:t>
            </a:r>
          </a:p>
          <a:p>
            <a:pPr marR="0" algn="ctr" eaLnBrk="1" hangingPunct="1"/>
            <a:r>
              <a:rPr lang="ru-RU" sz="2400" smtClean="0">
                <a:solidFill>
                  <a:srgbClr val="783A7A"/>
                </a:solidFill>
              </a:rPr>
              <a:t>Водителям велосипеда запрещается</a:t>
            </a:r>
            <a:r>
              <a:rPr lang="ru-RU" sz="2400" smtClean="0">
                <a:solidFill>
                  <a:srgbClr val="C991CB"/>
                </a:solidFill>
              </a:rPr>
              <a:t>:</a:t>
            </a:r>
          </a:p>
          <a:p>
            <a:pPr marR="0" algn="ctr" eaLnBrk="1" hangingPunct="1">
              <a:buFont typeface="Arial" charset="0"/>
              <a:buChar char="•"/>
            </a:pPr>
            <a:r>
              <a:rPr lang="ru-RU" sz="2400" smtClean="0">
                <a:solidFill>
                  <a:srgbClr val="C991CB"/>
                </a:solidFill>
              </a:rPr>
              <a:t>Ездить, не держась за руль хотя бы одной рукой.</a:t>
            </a:r>
          </a:p>
          <a:p>
            <a:pPr marR="0" algn="ctr" eaLnBrk="1" hangingPunct="1">
              <a:buFont typeface="Arial" charset="0"/>
              <a:buChar char="•"/>
            </a:pPr>
            <a:r>
              <a:rPr lang="ru-RU" sz="2400" smtClean="0">
                <a:solidFill>
                  <a:srgbClr val="C991CB"/>
                </a:solidFill>
              </a:rPr>
              <a:t>Двигаться по дороге при наличии рядом велосипедной дорожки. </a:t>
            </a:r>
          </a:p>
          <a:p>
            <a:pPr marR="0" algn="ctr" eaLnBrk="1" hangingPunct="1">
              <a:buFont typeface="Arial" charset="0"/>
              <a:buChar char="•"/>
            </a:pPr>
            <a:r>
              <a:rPr lang="ru-RU" sz="2400" smtClean="0">
                <a:solidFill>
                  <a:srgbClr val="C991CB"/>
                </a:solidFill>
              </a:rPr>
              <a:t>Двигаться по дороге в тёмное время суток без включённого белого фонаря. </a:t>
            </a:r>
          </a:p>
          <a:p>
            <a:pPr marR="0" algn="ctr" eaLnBrk="1" hangingPunct="1">
              <a:buFont typeface="Arial" charset="0"/>
              <a:buChar char="•"/>
            </a:pPr>
            <a:r>
              <a:rPr lang="ru-RU" sz="2400" smtClean="0">
                <a:solidFill>
                  <a:srgbClr val="C991CB"/>
                </a:solidFill>
              </a:rPr>
              <a:t>Запрещается буксировка велосипедов , а так же велосипедами.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530225" y="-6350"/>
            <a:ext cx="7864475" cy="1420813"/>
          </a:xfrm>
        </p:spPr>
      </p:pic>
      <p:sp>
        <p:nvSpPr>
          <p:cNvPr id="204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141663"/>
            <a:ext cx="7854950" cy="2879725"/>
          </a:xfrm>
        </p:spPr>
        <p:txBody>
          <a:bodyPr/>
          <a:lstStyle/>
          <a:p>
            <a:pPr marR="0" algn="ctr" eaLnBrk="1" hangingPunct="1"/>
            <a:r>
              <a:rPr lang="ru-RU" sz="7200" smtClean="0">
                <a:solidFill>
                  <a:srgbClr val="DBB6DC"/>
                </a:solidFill>
              </a:rPr>
              <a:t>Твоя безопасность - в твоих руках. </a:t>
            </a:r>
          </a:p>
        </p:txBody>
      </p:sp>
      <p:pic>
        <p:nvPicPr>
          <p:cNvPr id="20483" name="Рисунок 4" descr="IMG_7741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4588" y="828675"/>
            <a:ext cx="2925762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5" descr="i (5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" y="688975"/>
            <a:ext cx="25781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Городская">
    <a:dk1>
      <a:sysClr val="windowText" lastClr="000000"/>
    </a:dk1>
    <a:lt1>
      <a:sysClr val="window" lastClr="FFFFFF"/>
    </a:lt1>
    <a:dk2>
      <a:srgbClr val="424456"/>
    </a:dk2>
    <a:lt2>
      <a:srgbClr val="DEDEDE"/>
    </a:lt2>
    <a:accent1>
      <a:srgbClr val="53548A"/>
    </a:accent1>
    <a:accent2>
      <a:srgbClr val="438086"/>
    </a:accent2>
    <a:accent3>
      <a:srgbClr val="A04DA3"/>
    </a:accent3>
    <a:accent4>
      <a:srgbClr val="C4652D"/>
    </a:accent4>
    <a:accent5>
      <a:srgbClr val="8B5D3D"/>
    </a:accent5>
    <a:accent6>
      <a:srgbClr val="5C92B5"/>
    </a:accent6>
    <a:hlink>
      <a:srgbClr val="67AFBD"/>
    </a:hlink>
    <a:folHlink>
      <a:srgbClr val="C2A874"/>
    </a:folHlink>
  </a:clrScheme>
</a:themeOverride>
</file>

<file path=ppt/theme/themeOverride2.xml><?xml version="1.0" encoding="utf-8"?>
<a:themeOverride xmlns:a="http://schemas.openxmlformats.org/drawingml/2006/main">
  <a:clrScheme name="Городская">
    <a:dk1>
      <a:sysClr val="windowText" lastClr="000000"/>
    </a:dk1>
    <a:lt1>
      <a:sysClr val="window" lastClr="FFFFFF"/>
    </a:lt1>
    <a:dk2>
      <a:srgbClr val="424456"/>
    </a:dk2>
    <a:lt2>
      <a:srgbClr val="DEDEDE"/>
    </a:lt2>
    <a:accent1>
      <a:srgbClr val="53548A"/>
    </a:accent1>
    <a:accent2>
      <a:srgbClr val="438086"/>
    </a:accent2>
    <a:accent3>
      <a:srgbClr val="A04DA3"/>
    </a:accent3>
    <a:accent4>
      <a:srgbClr val="C4652D"/>
    </a:accent4>
    <a:accent5>
      <a:srgbClr val="8B5D3D"/>
    </a:accent5>
    <a:accent6>
      <a:srgbClr val="5C92B5"/>
    </a:accent6>
    <a:hlink>
      <a:srgbClr val="67AFBD"/>
    </a:hlink>
    <a:folHlink>
      <a:srgbClr val="C2A87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407</TotalTime>
  <Words>388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Arial</vt:lpstr>
      <vt:lpstr>Cambria</vt:lpstr>
      <vt:lpstr>Wingdings 2</vt:lpstr>
      <vt:lpstr>Calibri</vt:lpstr>
      <vt:lpstr>Rockwell</vt:lpstr>
      <vt:lpstr>Times New Roman</vt:lpstr>
      <vt:lpstr>Поток</vt:lpstr>
      <vt:lpstr>Поток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Безопасный отдых летом</dc:title>
  <dc:creator>Admin</dc:creator>
  <cp:lastModifiedBy>а</cp:lastModifiedBy>
  <cp:revision>39</cp:revision>
  <dcterms:created xsi:type="dcterms:W3CDTF">2017-05-20T17:23:06Z</dcterms:created>
  <dcterms:modified xsi:type="dcterms:W3CDTF">2018-01-28T15:24:15Z</dcterms:modified>
</cp:coreProperties>
</file>