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0" r:id="rId3"/>
    <p:sldId id="271" r:id="rId4"/>
    <p:sldId id="272" r:id="rId5"/>
    <p:sldId id="273" r:id="rId6"/>
    <p:sldId id="275" r:id="rId7"/>
    <p:sldId id="274" r:id="rId8"/>
    <p:sldId id="257" r:id="rId9"/>
    <p:sldId id="258" r:id="rId10"/>
    <p:sldId id="259" r:id="rId11"/>
    <p:sldId id="260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28.01.2018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8.jpeg"/><Relationship Id="rId4" Type="http://schemas.openxmlformats.org/officeDocument/2006/relationships/image" Target="../media/image37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1.png"/><Relationship Id="rId4" Type="http://schemas.openxmlformats.org/officeDocument/2006/relationships/image" Target="../media/image40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1.png"/><Relationship Id="rId4" Type="http://schemas.openxmlformats.org/officeDocument/2006/relationships/image" Target="../media/image43.jpe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jpeg"/><Relationship Id="rId3" Type="http://schemas.openxmlformats.org/officeDocument/2006/relationships/image" Target="../media/image44.jpeg"/><Relationship Id="rId7" Type="http://schemas.microsoft.com/office/2007/relationships/hdphoto" Target="../media/hdphoto2.wdp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6.png"/><Relationship Id="rId5" Type="http://schemas.microsoft.com/office/2007/relationships/hdphoto" Target="../media/hdphoto1.wdp"/><Relationship Id="rId10" Type="http://schemas.openxmlformats.org/officeDocument/2006/relationships/image" Target="../media/image49.png"/><Relationship Id="rId4" Type="http://schemas.openxmlformats.org/officeDocument/2006/relationships/image" Target="../media/image45.png"/><Relationship Id="rId9" Type="http://schemas.openxmlformats.org/officeDocument/2006/relationships/image" Target="../media/image48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2.jpeg"/><Relationship Id="rId4" Type="http://schemas.openxmlformats.org/officeDocument/2006/relationships/image" Target="../media/image51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5.jpeg"/><Relationship Id="rId4" Type="http://schemas.openxmlformats.org/officeDocument/2006/relationships/image" Target="../media/image54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7" Type="http://schemas.openxmlformats.org/officeDocument/2006/relationships/image" Target="../media/image14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jpeg"/><Relationship Id="rId3" Type="http://schemas.openxmlformats.org/officeDocument/2006/relationships/image" Target="../media/image15.jpeg"/><Relationship Id="rId7" Type="http://schemas.openxmlformats.org/officeDocument/2006/relationships/image" Target="../media/image1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10" Type="http://schemas.openxmlformats.org/officeDocument/2006/relationships/image" Target="../media/image22.jpeg"/><Relationship Id="rId4" Type="http://schemas.openxmlformats.org/officeDocument/2006/relationships/image" Target="../media/image16.jpeg"/><Relationship Id="rId9" Type="http://schemas.openxmlformats.org/officeDocument/2006/relationships/image" Target="../media/image21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Картинки по запросу шаблоны презентаций powerpoint скачать бесплатно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028" name="AutoShape 4" descr="Картинки по запросу значок &quot;сердце отдаю детям&quot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0" name="AutoShape 6" descr="Картинки по запросу значок &quot;сердце отдаю детям&quot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2" name="AutoShape 8" descr="Картинки по запросу значок &quot;сердце отдаю детям&quot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4" name="AutoShape 10" descr="Картинки по запросу значок &quot;сердце отдаю детям&quot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6" name="AutoShape 12" descr="Картинки по запросу символ  &quot;сердце отдаю детям&quot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8" name="AutoShape 14" descr="Картинки по запросу символ  &quot;сердце отдаю детям&quot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41" name="WordArt 17"/>
          <p:cNvSpPr>
            <a:spLocks noChangeArrowheads="1" noChangeShapeType="1" noTextEdit="1"/>
          </p:cNvSpPr>
          <p:nvPr/>
        </p:nvSpPr>
        <p:spPr bwMode="auto">
          <a:xfrm>
            <a:off x="899592" y="2564904"/>
            <a:ext cx="6984776" cy="20882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endParaRPr lang="ru-RU" sz="2000" kern="10" spc="0" dirty="0">
              <a:ln w="9525">
                <a:noFill/>
                <a:round/>
                <a:headEnd/>
                <a:tailEnd/>
              </a:ln>
              <a:solidFill>
                <a:srgbClr val="336699"/>
              </a:solidFill>
              <a:effectLst>
                <a:outerShdw dist="45791" dir="2021404" algn="ctr" rotWithShape="0">
                  <a:srgbClr val="B2B2B2">
                    <a:alpha val="80000"/>
                  </a:srgbClr>
                </a:outerShdw>
              </a:effectLst>
              <a:latin typeface="Times New Roman"/>
              <a:cs typeface="Times New Roman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2699792" y="2420888"/>
            <a:ext cx="5544616" cy="32932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000" kern="10" dirty="0" smtClean="0">
              <a:ln w="9525">
                <a:noFill/>
                <a:round/>
                <a:headEnd/>
                <a:tailEnd/>
              </a:ln>
              <a:solidFill>
                <a:srgbClr val="002060"/>
              </a:solidFill>
              <a:effectLst>
                <a:outerShdw dist="45791" dir="2021404" algn="ctr" rotWithShape="0">
                  <a:srgbClr val="B2B2B2">
                    <a:alpha val="80000"/>
                  </a:srgbClr>
                </a:outerShdw>
              </a:effectLst>
              <a:latin typeface="Times New Roman"/>
              <a:cs typeface="Times New Roman"/>
            </a:endParaRPr>
          </a:p>
          <a:p>
            <a:pPr algn="ctr"/>
            <a:r>
              <a:rPr lang="ru-RU" sz="2400" b="1" i="1" kern="10" dirty="0" smtClean="0">
                <a:ln w="9525">
                  <a:noFill/>
                  <a:round/>
                  <a:headEnd/>
                  <a:tailEnd/>
                </a:ln>
                <a:solidFill>
                  <a:srgbClr val="002060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Еричева Ася Александровна,</a:t>
            </a:r>
          </a:p>
          <a:p>
            <a:pPr algn="ctr"/>
            <a:r>
              <a:rPr lang="ru-RU" sz="2400" b="1" i="1" kern="10" dirty="0" smtClean="0">
                <a:ln w="9525">
                  <a:noFill/>
                  <a:round/>
                  <a:headEnd/>
                  <a:tailEnd/>
                </a:ln>
                <a:solidFill>
                  <a:srgbClr val="002060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руководитель студии раннего развития «Умка»</a:t>
            </a:r>
          </a:p>
          <a:p>
            <a:pPr algn="ctr"/>
            <a:r>
              <a:rPr lang="ru-RU" sz="2400" b="1" i="1" kern="10" dirty="0" smtClean="0">
                <a:ln w="9525">
                  <a:noFill/>
                  <a:round/>
                  <a:headEnd/>
                  <a:tailEnd/>
                </a:ln>
                <a:solidFill>
                  <a:srgbClr val="002060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педагог дополнительного образования 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первая квалификационная категория</a:t>
            </a:r>
            <a:endParaRPr lang="ru-RU" sz="2400" b="1" i="1" kern="10" dirty="0" smtClean="0">
              <a:ln w="9525">
                <a:noFill/>
                <a:round/>
                <a:headEnd/>
                <a:tailEnd/>
              </a:ln>
              <a:solidFill>
                <a:srgbClr val="002060"/>
              </a:solidFill>
              <a:effectLst>
                <a:outerShdw dist="45791" dir="2021404" algn="ctr" rotWithShape="0">
                  <a:srgbClr val="B2B2B2">
                    <a:alpha val="8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 i="1" kern="10" dirty="0" smtClean="0">
                <a:ln w="9525">
                  <a:noFill/>
                  <a:round/>
                  <a:headEnd/>
                  <a:tailEnd/>
                </a:ln>
                <a:solidFill>
                  <a:srgbClr val="002060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МБОУ ДО «Крутинский районный </a:t>
            </a:r>
          </a:p>
          <a:p>
            <a:pPr algn="ctr"/>
            <a:r>
              <a:rPr lang="ru-RU" sz="2400" b="1" i="1" kern="10" dirty="0" smtClean="0">
                <a:ln w="9525">
                  <a:noFill/>
                  <a:round/>
                  <a:headEnd/>
                  <a:tailEnd/>
                </a:ln>
                <a:solidFill>
                  <a:srgbClr val="002060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Дом детского творчества» </a:t>
            </a:r>
          </a:p>
          <a:p>
            <a:pPr algn="ctr"/>
            <a:endParaRPr lang="ru-RU" sz="2000" kern="10" dirty="0">
              <a:ln w="9525">
                <a:noFill/>
                <a:round/>
                <a:headEnd/>
                <a:tailEnd/>
              </a:ln>
              <a:solidFill>
                <a:srgbClr val="002060"/>
              </a:solidFill>
              <a:effectLst>
                <a:outerShdw dist="45791" dir="2021404" algn="ctr" rotWithShape="0">
                  <a:srgbClr val="B2B2B2">
                    <a:alpha val="80000"/>
                  </a:srgbClr>
                </a:outerShdw>
              </a:effectLst>
              <a:latin typeface="Times New Roman"/>
              <a:cs typeface="Times New Roman"/>
            </a:endParaRPr>
          </a:p>
        </p:txBody>
      </p:sp>
      <p:pic>
        <p:nvPicPr>
          <p:cNvPr id="15" name="Рисунок 14" descr="IMG_7667"/>
          <p:cNvPicPr/>
          <p:nvPr/>
        </p:nvPicPr>
        <p:blipFill>
          <a:blip r:embed="rId3" cstate="email"/>
          <a:stretch>
            <a:fillRect/>
          </a:stretch>
        </p:blipFill>
        <p:spPr bwMode="auto">
          <a:xfrm>
            <a:off x="971600" y="1484784"/>
            <a:ext cx="1821692" cy="257636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 advTm="10640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Похожее изображение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026" name="Picture 2" descr="D:\еричева аа\сердце отдаю детям\сердце отдаю детям\титульный лист программы.jpe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483768" y="332656"/>
            <a:ext cx="1835680" cy="252028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028" name="Picture 4" descr="http://cdn.st100sp.com/cache_pictures/021973033/thumb150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483768" y="3356992"/>
            <a:ext cx="1860798" cy="2691954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4860032" y="332656"/>
            <a:ext cx="4283968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Дополнительная образовательная программа «Умники и умницы»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1год обучения, 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старший дошкольный возраст</a:t>
            </a:r>
          </a:p>
          <a:p>
            <a:pPr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Программные модули: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«Развивай-ка», «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АБВГДей-ка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», «Лесовичок», «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Игралочка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», «Здоровей-ка», «Я Сам», «Умелые ручки».</a:t>
            </a:r>
          </a:p>
          <a:p>
            <a:pPr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Основная общеобразовательная  программа дошкольного образования «От рождения до школы» 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под редакцией Николая Евгеньевича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Вераксы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Тамары Семеновны Комаровой, Маргариты Александровны Васильевой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122" name="Picture 2" descr="Похожее изображение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7" name="Содержимое 17" descr="IMG_2012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2123728" y="4437112"/>
            <a:ext cx="3523130" cy="1980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8" name="Содержимое 17" descr="IMG_2012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2339761" y="332656"/>
            <a:ext cx="3523130" cy="1980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6084168" y="0"/>
            <a:ext cx="2880320" cy="1628800"/>
          </a:xfrm>
          <a:prstGeom prst="star6">
            <a:avLst/>
          </a:prstGeom>
          <a:solidFill>
            <a:srgbClr val="FFCCFF"/>
          </a:solidFill>
          <a:ln w="28575">
            <a:solidFill>
              <a:srgbClr val="FF00FF"/>
            </a:solidFill>
          </a:ln>
          <a:scene3d>
            <a:camera prst="perspectiveHeroicExtremeLeftFacing"/>
            <a:lightRig rig="threePt" dir="t"/>
          </a:scene3d>
          <a:sp3d>
            <a:bevelT w="114300" prst="artDeco"/>
          </a:sp3d>
        </p:spPr>
        <p:txBody>
          <a:bodyPr vert="horz" lIns="91440" tIns="45720" rIns="91440" bIns="45720" rtlCol="0" anchor="ctr">
            <a:normAutofit fontScale="92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32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Georgia" pitchFamily="18" charset="0"/>
                <a:ea typeface="+mj-ea"/>
                <a:cs typeface="Times New Roman" pitchFamily="18" charset="0"/>
              </a:rPr>
              <a:t>Занятия</a:t>
            </a:r>
            <a:endParaRPr kumimoji="0" lang="ru-RU" sz="3200" b="1" i="0" u="none" strike="noStrike" kern="1200" cap="none" spc="0" normalizeH="0" baseline="0" noProof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Georgia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>
            <a:off x="5687616" y="4293096"/>
            <a:ext cx="3456384" cy="1872208"/>
          </a:xfrm>
          <a:prstGeom prst="star6">
            <a:avLst/>
          </a:prstGeom>
          <a:solidFill>
            <a:srgbClr val="FFCCFF"/>
          </a:solidFill>
          <a:ln w="28575">
            <a:solidFill>
              <a:srgbClr val="FF00FF"/>
            </a:solidFill>
          </a:ln>
          <a:scene3d>
            <a:camera prst="perspectiveHeroicExtremeLeftFacing"/>
            <a:lightRig rig="threePt" dir="t"/>
          </a:scene3d>
          <a:sp3d>
            <a:bevelT w="114300" prst="artDeco"/>
          </a:sp3d>
        </p:spPr>
        <p:txBody>
          <a:bodyPr vert="horz" lIns="91440" tIns="45720" rIns="91440" bIns="45720" rtlCol="0" anchor="ctr">
            <a:normAutofit fontScale="70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32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Georgia" pitchFamily="18" charset="0"/>
                <a:ea typeface="+mj-ea"/>
                <a:cs typeface="Times New Roman" pitchFamily="18" charset="0"/>
              </a:rPr>
              <a:t>Игровая деятельность</a:t>
            </a:r>
            <a:endParaRPr kumimoji="0" lang="ru-RU" sz="3200" b="1" i="0" u="none" strike="noStrike" kern="1200" cap="none" spc="0" normalizeH="0" baseline="0" noProof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Georgia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10" name="Содержимое 17" descr="IMG_2012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5436096" y="2420888"/>
            <a:ext cx="3523130" cy="197999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  <p:transition advTm="10281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Картинки по запросу шаблоны презентаций powerpoint скачать бесплатно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699792" y="188640"/>
            <a:ext cx="6264696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Проектная деятельность</a:t>
            </a:r>
          </a:p>
          <a:p>
            <a:pPr algn="ctr"/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Областная творческая олимпиада </a:t>
            </a:r>
          </a:p>
          <a:p>
            <a:pPr algn="ctr"/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«Академия творческих наук» </a:t>
            </a:r>
          </a:p>
          <a:p>
            <a:pPr algn="ctr"/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2014-2015г</a:t>
            </a:r>
          </a:p>
          <a:p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Вахрушева Елизавета – лауреат </a:t>
            </a:r>
            <a:r>
              <a:rPr lang="en-US" sz="2400" b="1" i="1" dirty="0" smtClean="0">
                <a:ln/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II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степени;</a:t>
            </a:r>
          </a:p>
          <a:p>
            <a:pPr algn="ctr"/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Камагоров Кирилл – приз зрительских симпатий</a:t>
            </a:r>
            <a:endParaRPr lang="ru-RU" sz="2000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C:\Documents and Settings\Администратор\Мои документы\Downloads\132.jpg"/>
          <p:cNvPicPr/>
          <p:nvPr/>
        </p:nvPicPr>
        <p:blipFill>
          <a:blip r:embed="rId3" cstate="email"/>
          <a:stretch>
            <a:fillRect/>
          </a:stretch>
        </p:blipFill>
        <p:spPr bwMode="auto">
          <a:xfrm>
            <a:off x="2555776" y="4869160"/>
            <a:ext cx="2952328" cy="172819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8" name="Рисунок 7" descr="C:\Documents and Settings\Администратор\Мои документы\Downloads\132.jpg"/>
          <p:cNvPicPr/>
          <p:nvPr/>
        </p:nvPicPr>
        <p:blipFill>
          <a:blip r:embed="rId4" cstate="email"/>
          <a:stretch>
            <a:fillRect/>
          </a:stretch>
        </p:blipFill>
        <p:spPr bwMode="auto">
          <a:xfrm>
            <a:off x="2555776" y="2852936"/>
            <a:ext cx="2880320" cy="187220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9" name="Прямоугольник 8"/>
          <p:cNvSpPr/>
          <p:nvPr/>
        </p:nvSpPr>
        <p:spPr>
          <a:xfrm>
            <a:off x="2555776" y="4725144"/>
            <a:ext cx="4572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endParaRPr lang="ru-RU" dirty="0"/>
          </a:p>
        </p:txBody>
      </p:sp>
      <p:pic>
        <p:nvPicPr>
          <p:cNvPr id="11" name="Picture 12" descr="http://nsportal.ru/sites/default/files/portfolio_photos/2016/01/19/gramota_8.jpeg"/>
          <p:cNvPicPr>
            <a:picLocks noChangeAspect="1" noChangeArrowheads="1"/>
          </p:cNvPicPr>
          <p:nvPr/>
        </p:nvPicPr>
        <p:blipFill>
          <a:blip r:embed="rId5" cstate="email"/>
          <a:stretch>
            <a:fillRect/>
          </a:stretch>
        </p:blipFill>
        <p:spPr bwMode="auto">
          <a:xfrm>
            <a:off x="6074661" y="3021185"/>
            <a:ext cx="2283926" cy="339492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  <p:transition advTm="10469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Картинки по запросу темы презентаций дети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" name="Picture 12" descr="http://nsportal.ru/sites/default/files/portfolio_photos/2016/01/19/gramota_8.jpeg"/>
          <p:cNvPicPr>
            <a:picLocks noChangeAspect="1" noChangeArrowheads="1"/>
          </p:cNvPicPr>
          <p:nvPr/>
        </p:nvPicPr>
        <p:blipFill>
          <a:blip r:embed="rId3" cstate="email"/>
          <a:stretch>
            <a:fillRect/>
          </a:stretch>
        </p:blipFill>
        <p:spPr bwMode="auto">
          <a:xfrm>
            <a:off x="4404088" y="2420888"/>
            <a:ext cx="2328152" cy="3312048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2987824" y="476672"/>
            <a:ext cx="597666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2015-2016г</a:t>
            </a:r>
          </a:p>
          <a:p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Ильченко Полина - лауреат </a:t>
            </a:r>
            <a:r>
              <a:rPr lang="en-US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II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степени</a:t>
            </a:r>
          </a:p>
          <a:p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Хузягулова Ариадна - лауреат </a:t>
            </a:r>
            <a:r>
              <a:rPr lang="en-US" sz="2400" b="1" i="1" dirty="0" smtClean="0">
                <a:ln/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II 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степени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2267744" y="188640"/>
            <a:ext cx="648072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Областная творческая олимпиада </a:t>
            </a:r>
          </a:p>
          <a:p>
            <a:pPr algn="ctr"/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«Академия творческих наук»</a:t>
            </a:r>
          </a:p>
        </p:txBody>
      </p:sp>
      <p:pic>
        <p:nvPicPr>
          <p:cNvPr id="9" name="Picture 12" descr="http://nsportal.ru/sites/default/files/portfolio_photos/2016/01/19/gramota_8.jpeg"/>
          <p:cNvPicPr>
            <a:picLocks noChangeAspect="1" noChangeArrowheads="1"/>
          </p:cNvPicPr>
          <p:nvPr/>
        </p:nvPicPr>
        <p:blipFill>
          <a:blip r:embed="rId4" cstate="email"/>
          <a:stretch>
            <a:fillRect/>
          </a:stretch>
        </p:blipFill>
        <p:spPr bwMode="auto">
          <a:xfrm>
            <a:off x="2299071" y="2924944"/>
            <a:ext cx="1865504" cy="2880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0" name="Picture 12" descr="http://nsportal.ru/sites/default/files/portfolio_photos/2016/01/19/gramota_8.jpeg"/>
          <p:cNvPicPr>
            <a:picLocks noChangeAspect="1" noChangeArrowheads="1"/>
          </p:cNvPicPr>
          <p:nvPr/>
        </p:nvPicPr>
        <p:blipFill>
          <a:blip r:embed="rId5" cstate="email"/>
          <a:stretch>
            <a:fillRect/>
          </a:stretch>
        </p:blipFill>
        <p:spPr bwMode="auto">
          <a:xfrm>
            <a:off x="6937900" y="2924944"/>
            <a:ext cx="1865504" cy="2880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  <p:transition advTm="10578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Картинки по запросу темы презентаций дети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2987824" y="908720"/>
            <a:ext cx="597666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115798" y="272838"/>
            <a:ext cx="4896544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 smtClean="0">
                <a:ln/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Открытый городской конкурс детского творчества «Рептишка» </a:t>
            </a:r>
            <a:r>
              <a:rPr lang="ru-RU" sz="2400" i="1" dirty="0" smtClean="0">
                <a:ln/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-2015г</a:t>
            </a:r>
          </a:p>
          <a:p>
            <a:pPr algn="ctr"/>
            <a:r>
              <a:rPr lang="ru-RU" sz="2400" b="1" i="1" dirty="0" smtClean="0">
                <a:ln/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Денюшина Арина – </a:t>
            </a:r>
            <a:r>
              <a:rPr lang="en-US" sz="2400" b="1" i="1" dirty="0" smtClean="0">
                <a:ln/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II </a:t>
            </a:r>
            <a:r>
              <a:rPr lang="ru-RU" sz="2400" b="1" i="1" dirty="0" smtClean="0">
                <a:ln/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место</a:t>
            </a:r>
          </a:p>
          <a:p>
            <a:pPr algn="ctr"/>
            <a:r>
              <a:rPr lang="ru-RU" sz="2400" b="1" i="1" dirty="0" smtClean="0">
                <a:ln/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Российская Олимпиада дошкольников «Здравствуй, Азбука!» </a:t>
            </a:r>
            <a:r>
              <a:rPr lang="ru-RU" sz="2400" i="1" dirty="0" smtClean="0">
                <a:ln/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– 2015г</a:t>
            </a:r>
          </a:p>
          <a:p>
            <a:pPr algn="ctr"/>
            <a:r>
              <a:rPr lang="ru-RU" sz="2400" b="1" i="1" dirty="0" smtClean="0">
                <a:ln/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Вахрушева Елизавета -</a:t>
            </a:r>
            <a:r>
              <a:rPr lang="en-US" sz="2400" b="1" i="1" dirty="0" smtClean="0">
                <a:ln/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III </a:t>
            </a:r>
            <a:r>
              <a:rPr lang="ru-RU" sz="2400" b="1" i="1" dirty="0" smtClean="0">
                <a:ln/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место</a:t>
            </a:r>
            <a:endParaRPr lang="ru-RU" sz="2400" b="1" i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" name="Picture 12" descr="http://nsportal.ru/sites/default/files/portfolio_photos/2016/01/19/gramota_8.jpeg"/>
          <p:cNvPicPr>
            <a:picLocks noChangeAspect="1" noChangeArrowheads="1"/>
          </p:cNvPicPr>
          <p:nvPr/>
        </p:nvPicPr>
        <p:blipFill>
          <a:blip r:embed="rId3" cstate="email"/>
          <a:stretch>
            <a:fillRect/>
          </a:stretch>
        </p:blipFill>
        <p:spPr bwMode="auto">
          <a:xfrm>
            <a:off x="2238511" y="274392"/>
            <a:ext cx="1944216" cy="2880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9" name="Содержимое 27" descr="IMG_2474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2267744" y="3429000"/>
            <a:ext cx="2160000" cy="2880000"/>
          </a:xfrm>
          <a:prstGeom prst="rect">
            <a:avLst/>
          </a:prstGeom>
        </p:spPr>
      </p:pic>
      <p:pic>
        <p:nvPicPr>
          <p:cNvPr id="10" name="Содержимое 27" descr="IMG_2474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4637535" y="3429000"/>
            <a:ext cx="4228226" cy="2880000"/>
          </a:xfrm>
          <a:prstGeom prst="rect">
            <a:avLst/>
          </a:prstGeom>
        </p:spPr>
      </p:pic>
      <p:sp>
        <p:nvSpPr>
          <p:cNvPr id="13" name="Солнце 12"/>
          <p:cNvSpPr/>
          <p:nvPr/>
        </p:nvSpPr>
        <p:spPr>
          <a:xfrm rot="562473">
            <a:off x="4001991" y="5312886"/>
            <a:ext cx="2376268" cy="1565240"/>
          </a:xfrm>
          <a:prstGeom prst="sun">
            <a:avLst>
              <a:gd name="adj" fmla="val 22163"/>
            </a:avLst>
          </a:prstGeom>
          <a:solidFill>
            <a:srgbClr val="FFFF00"/>
          </a:solidFill>
          <a:ln>
            <a:solidFill>
              <a:srgbClr val="FF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9 мая</a:t>
            </a:r>
            <a:endParaRPr lang="ru-RU" sz="2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14</a:t>
            </a:fld>
            <a:endParaRPr lang="ru-RU"/>
          </a:p>
        </p:txBody>
      </p:sp>
    </p:spTree>
  </p:cSld>
  <p:clrMapOvr>
    <a:masterClrMapping/>
  </p:clrMapOvr>
  <p:transition advTm="10547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122" name="Picture 2" descr="Похожее изображение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2123728" y="188640"/>
            <a:ext cx="460851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8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8" name="Содержимое 27" descr="IMG_2474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1691680" y="3448009"/>
            <a:ext cx="4832026" cy="3221350"/>
          </a:xfrm>
          <a:prstGeom prst="rect">
            <a:avLst/>
          </a:prstGeom>
        </p:spPr>
      </p:pic>
      <p:pic>
        <p:nvPicPr>
          <p:cNvPr id="8" name="Picture 2" descr="G:\умка фото\33554006364_6650e417e8_b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175956" y="188640"/>
            <a:ext cx="4695500" cy="3131870"/>
          </a:xfrm>
          <a:prstGeom prst="rect">
            <a:avLst/>
          </a:prstGeom>
          <a:noFill/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267744" y="0"/>
            <a:ext cx="1457325" cy="1427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164288" y="5430837"/>
            <a:ext cx="1457325" cy="1427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Солнце 12"/>
          <p:cNvSpPr/>
          <p:nvPr/>
        </p:nvSpPr>
        <p:spPr>
          <a:xfrm rot="562473">
            <a:off x="5945673" y="3314014"/>
            <a:ext cx="4070919" cy="2169849"/>
          </a:xfrm>
          <a:prstGeom prst="sun">
            <a:avLst>
              <a:gd name="adj" fmla="val 22163"/>
            </a:avLst>
          </a:prstGeom>
          <a:solidFill>
            <a:srgbClr val="FFFF00"/>
          </a:solidFill>
          <a:ln>
            <a:solidFill>
              <a:srgbClr val="FF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FF00FF"/>
                </a:solidFill>
                <a:latin typeface="Georgia" pitchFamily="18" charset="0"/>
              </a:rPr>
              <a:t>Отчетный концерт ДДТ</a:t>
            </a:r>
            <a:endParaRPr lang="ru-RU" sz="2000" b="1" dirty="0">
              <a:solidFill>
                <a:srgbClr val="FF00FF"/>
              </a:solidFill>
              <a:latin typeface="Georgia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15</a:t>
            </a:fld>
            <a:endParaRPr lang="ru-RU"/>
          </a:p>
        </p:txBody>
      </p:sp>
    </p:spTree>
  </p:cSld>
  <p:clrMapOvr>
    <a:masterClrMapping/>
  </p:clrMapOvr>
  <p:transition advTm="10375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122" name="Picture 2" descr="Похожее изображение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2123728" y="188640"/>
            <a:ext cx="460851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8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Содержимое 27" descr="IMG_2474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2411760" y="188640"/>
            <a:ext cx="4320000" cy="242784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13" name="Солнце 12"/>
          <p:cNvSpPr/>
          <p:nvPr/>
        </p:nvSpPr>
        <p:spPr>
          <a:xfrm rot="562473">
            <a:off x="5120861" y="273837"/>
            <a:ext cx="4747031" cy="1412468"/>
          </a:xfrm>
          <a:prstGeom prst="sun">
            <a:avLst>
              <a:gd name="adj" fmla="val 22163"/>
            </a:avLst>
          </a:prstGeom>
          <a:solidFill>
            <a:srgbClr val="FFFF00"/>
          </a:solidFill>
          <a:ln>
            <a:solidFill>
              <a:srgbClr val="FF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Работа с родителями</a:t>
            </a:r>
            <a:endParaRPr lang="ru-RU" sz="2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2286000" y="2564904"/>
            <a:ext cx="639045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FontTx/>
              <a:buChar char="-"/>
            </a:pP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родительские собрания;</a:t>
            </a:r>
          </a:p>
          <a:p>
            <a:pPr algn="ctr">
              <a:buFontTx/>
              <a:buChar char="-"/>
            </a:pP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участие родителей в проведении  праздников</a:t>
            </a:r>
          </a:p>
        </p:txBody>
      </p:sp>
      <p:pic>
        <p:nvPicPr>
          <p:cNvPr id="14" name="Содержимое 27" descr="IMG_2474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1979712" y="3717032"/>
            <a:ext cx="4104456" cy="273630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15" name="Солнце 14"/>
          <p:cNvSpPr/>
          <p:nvPr/>
        </p:nvSpPr>
        <p:spPr>
          <a:xfrm rot="562473">
            <a:off x="5168650" y="3506848"/>
            <a:ext cx="4616668" cy="1515432"/>
          </a:xfrm>
          <a:prstGeom prst="sun">
            <a:avLst>
              <a:gd name="adj" fmla="val 22163"/>
            </a:avLst>
          </a:prstGeom>
          <a:solidFill>
            <a:srgbClr val="FFFF00"/>
          </a:solidFill>
          <a:ln>
            <a:solidFill>
              <a:srgbClr val="FF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Выпускной </a:t>
            </a:r>
          </a:p>
          <a:p>
            <a:pPr algn="ctr"/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бал!!!</a:t>
            </a:r>
            <a:endParaRPr lang="ru-RU" sz="2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6" name="Picture 3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948264" y="5013176"/>
            <a:ext cx="1457325" cy="1427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16</a:t>
            </a:fld>
            <a:endParaRPr lang="ru-RU"/>
          </a:p>
        </p:txBody>
      </p:sp>
    </p:spTree>
  </p:cSld>
  <p:clrMapOvr>
    <a:masterClrMapping/>
  </p:clrMapOvr>
  <p:transition advTm="10469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122" name="Picture 2" descr="Похожее изображение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2123728" y="188640"/>
            <a:ext cx="460851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8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" name="Содержимое 17" descr="IMG_2012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572000" y="548680"/>
            <a:ext cx="4128918" cy="3096344"/>
          </a:xfrm>
          <a:prstGeom prst="rect">
            <a:avLst/>
          </a:prstGeom>
        </p:spPr>
      </p:pic>
      <p:pic>
        <p:nvPicPr>
          <p:cNvPr id="13" name="Picture 9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BEBA8EAE-BF5A-486C-A8C5-ECC9F3942E4B}">
                <a14:imgProps xmlns:a14="http://schemas.microsoft.com/office/drawing/2010/main" xmlns="">
                  <a14:imgLayer r:embed="rId5">
                    <a14:imgEffect>
                      <a14:backgroundRemoval t="9981" b="92514" l="10000" r="90000">
                        <a14:foregroundMark x1="40400" y1="92514" x2="40400" y2="92514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779912" y="476672"/>
            <a:ext cx="1413771" cy="14731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" name="Picture 14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BEBA8EAE-BF5A-486C-A8C5-ECC9F3942E4B}">
                <a14:imgProps xmlns:a14="http://schemas.microsoft.com/office/drawing/2010/main" xmlns="">
                  <a14:imgLayer r:embed="rId7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347864" y="2132856"/>
            <a:ext cx="1909942" cy="16298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" name="Прямоугольник 15"/>
          <p:cNvSpPr/>
          <p:nvPr/>
        </p:nvSpPr>
        <p:spPr>
          <a:xfrm>
            <a:off x="1977730" y="172716"/>
            <a:ext cx="274026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Наши традиции:</a:t>
            </a:r>
          </a:p>
        </p:txBody>
      </p:sp>
      <p:sp>
        <p:nvSpPr>
          <p:cNvPr id="11" name="Облако 10"/>
          <p:cNvSpPr/>
          <p:nvPr/>
        </p:nvSpPr>
        <p:spPr>
          <a:xfrm>
            <a:off x="6588224" y="1"/>
            <a:ext cx="2232248" cy="1268760"/>
          </a:xfrm>
          <a:prstGeom prst="cloud">
            <a:avLst/>
          </a:prstGeom>
          <a:solidFill>
            <a:srgbClr val="66FFFF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Золотая осень!</a:t>
            </a:r>
            <a:endParaRPr lang="ru-RU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8" name="Содержимое 27" descr="IMG_2474.JPG"/>
          <p:cNvPicPr>
            <a:picLocks noChangeAspect="1"/>
          </p:cNvPicPr>
          <p:nvPr/>
        </p:nvPicPr>
        <p:blipFill>
          <a:blip r:embed="rId8" cstate="email"/>
          <a:stretch>
            <a:fillRect/>
          </a:stretch>
        </p:blipFill>
        <p:spPr>
          <a:xfrm>
            <a:off x="1763688" y="3789040"/>
            <a:ext cx="4430760" cy="2880000"/>
          </a:xfrm>
          <a:prstGeom prst="rect">
            <a:avLst/>
          </a:prstGeom>
        </p:spPr>
      </p:pic>
      <p:pic>
        <p:nvPicPr>
          <p:cNvPr id="19" name="Содержимое 27" descr="IMG_2474.JPG"/>
          <p:cNvPicPr>
            <a:picLocks noChangeAspect="1"/>
          </p:cNvPicPr>
          <p:nvPr/>
        </p:nvPicPr>
        <p:blipFill>
          <a:blip r:embed="rId9" cstate="email"/>
          <a:stretch>
            <a:fillRect/>
          </a:stretch>
        </p:blipFill>
        <p:spPr>
          <a:xfrm>
            <a:off x="6732240" y="3789040"/>
            <a:ext cx="1920000" cy="2880000"/>
          </a:xfrm>
          <a:prstGeom prst="rect">
            <a:avLst/>
          </a:prstGeom>
        </p:spPr>
      </p:pic>
      <p:sp>
        <p:nvSpPr>
          <p:cNvPr id="21" name="Облако 20"/>
          <p:cNvSpPr/>
          <p:nvPr/>
        </p:nvSpPr>
        <p:spPr>
          <a:xfrm>
            <a:off x="5292080" y="5589240"/>
            <a:ext cx="2232248" cy="1268760"/>
          </a:xfrm>
          <a:prstGeom prst="cloud">
            <a:avLst/>
          </a:prstGeom>
          <a:solidFill>
            <a:srgbClr val="66FFFF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Новый год!</a:t>
            </a:r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5" name="Picture 4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75656" y="6021288"/>
            <a:ext cx="377825" cy="317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7" name="7-конечная звезда 16"/>
          <p:cNvSpPr/>
          <p:nvPr/>
        </p:nvSpPr>
        <p:spPr>
          <a:xfrm>
            <a:off x="8604448" y="3789040"/>
            <a:ext cx="360040" cy="296824"/>
          </a:xfrm>
          <a:prstGeom prst="star7">
            <a:avLst/>
          </a:prstGeom>
          <a:solidFill>
            <a:srgbClr val="FF0000"/>
          </a:solidFill>
          <a:ln>
            <a:solidFill>
              <a:srgbClr val="00C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7-конечная звезда 19"/>
          <p:cNvSpPr/>
          <p:nvPr/>
        </p:nvSpPr>
        <p:spPr>
          <a:xfrm>
            <a:off x="2483768" y="3140968"/>
            <a:ext cx="360040" cy="296824"/>
          </a:xfrm>
          <a:prstGeom prst="star7">
            <a:avLst/>
          </a:prstGeom>
          <a:solidFill>
            <a:srgbClr val="00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17</a:t>
            </a:fld>
            <a:endParaRPr lang="ru-RU"/>
          </a:p>
        </p:txBody>
      </p:sp>
    </p:spTree>
  </p:cSld>
  <p:clrMapOvr>
    <a:masterClrMapping/>
  </p:clrMapOvr>
  <p:transition advTm="10453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122" name="Picture 2" descr="Похожее изображение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2123728" y="188640"/>
            <a:ext cx="460851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8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8" name="Содержимое 27" descr="IMG_2474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1295494" y="3536815"/>
            <a:ext cx="4590806" cy="3060537"/>
          </a:xfrm>
          <a:prstGeom prst="rect">
            <a:avLst/>
          </a:prstGeom>
        </p:spPr>
      </p:pic>
      <p:sp>
        <p:nvSpPr>
          <p:cNvPr id="13" name="Солнце 12"/>
          <p:cNvSpPr/>
          <p:nvPr/>
        </p:nvSpPr>
        <p:spPr>
          <a:xfrm rot="562473">
            <a:off x="6432605" y="4449534"/>
            <a:ext cx="2547951" cy="2215747"/>
          </a:xfrm>
          <a:prstGeom prst="sun">
            <a:avLst>
              <a:gd name="adj" fmla="val 22163"/>
            </a:avLst>
          </a:prstGeom>
          <a:solidFill>
            <a:srgbClr val="FFFF00"/>
          </a:solidFill>
          <a:ln>
            <a:solidFill>
              <a:srgbClr val="FF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Сказка для мамы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Содержимое 27" descr="IMG_2474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1259632" y="184142"/>
            <a:ext cx="4626668" cy="3096344"/>
          </a:xfrm>
          <a:prstGeom prst="rect">
            <a:avLst/>
          </a:prstGeom>
        </p:spPr>
      </p:pic>
      <p:sp>
        <p:nvSpPr>
          <p:cNvPr id="11" name="Солнце 10"/>
          <p:cNvSpPr/>
          <p:nvPr/>
        </p:nvSpPr>
        <p:spPr>
          <a:xfrm rot="562473">
            <a:off x="5558000" y="241437"/>
            <a:ext cx="3160554" cy="2391714"/>
          </a:xfrm>
          <a:prstGeom prst="sun">
            <a:avLst>
              <a:gd name="adj" fmla="val 22163"/>
            </a:avLst>
          </a:prstGeom>
          <a:solidFill>
            <a:srgbClr val="FFFF00"/>
          </a:solidFill>
          <a:ln>
            <a:solidFill>
              <a:srgbClr val="FF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23 февраля</a:t>
            </a:r>
            <a:endParaRPr lang="ru-RU" sz="2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" name="Содержимое 27" descr="IMG_2474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6444208" y="2855362"/>
            <a:ext cx="2160000" cy="1439999"/>
          </a:xfrm>
          <a:prstGeom prst="rect">
            <a:avLst/>
          </a:prstGeom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18</a:t>
            </a:fld>
            <a:endParaRPr lang="ru-RU"/>
          </a:p>
        </p:txBody>
      </p:sp>
    </p:spTree>
  </p:cSld>
  <p:clrMapOvr>
    <a:masterClrMapping/>
  </p:clrMapOvr>
  <p:transition advTm="10422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2" descr="Похожее изображение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7" name="Picture 12" descr="http://nsportal.ru/sites/default/files/portfolio_photos/2016/01/19/gramota_8.jpeg"/>
          <p:cNvPicPr>
            <a:picLocks noChangeAspect="1" noChangeArrowheads="1"/>
          </p:cNvPicPr>
          <p:nvPr/>
        </p:nvPicPr>
        <p:blipFill>
          <a:blip r:embed="rId3" cstate="email"/>
          <a:stretch>
            <a:fillRect/>
          </a:stretch>
        </p:blipFill>
        <p:spPr bwMode="auto">
          <a:xfrm>
            <a:off x="7164288" y="3429000"/>
            <a:ext cx="1618560" cy="2880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9" name="Содержимое 27" descr="IMG_2474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1691681" y="3523619"/>
            <a:ext cx="4961120" cy="278814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0" name="Содержимое 27" descr="IMG_2474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3131840" y="332656"/>
            <a:ext cx="4745095" cy="266674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19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7410" name="Picture 2" descr="Картинки по запросу шаблоны презентаций powerpoint скачать бесплатно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95536" y="764704"/>
            <a:ext cx="6120680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800" b="1" i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«В каждом человеке – солнце,</a:t>
            </a:r>
          </a:p>
          <a:p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Только дайте ему светить »</a:t>
            </a:r>
          </a:p>
          <a:p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Сократ</a:t>
            </a:r>
          </a:p>
          <a:p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"Если хотите озарить светом других, носите солнце в себе."            </a:t>
            </a:r>
          </a:p>
          <a:p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Р.Роллан</a:t>
            </a:r>
          </a:p>
          <a:p>
            <a:endParaRPr lang="ru-RU" sz="2800" b="1" i="1" dirty="0" smtClean="0">
              <a:solidFill>
                <a:srgbClr val="00206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«Самое главное в моей профессии - любить детей, любить просто так, ни за что, отдавать им своё сердце, душу, свой жизненный опыт.»</a:t>
            </a:r>
            <a:endParaRPr lang="ru-RU" sz="28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Tm="10329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6386" name="Picture 2" descr="Похожее изображение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0" y="3501008"/>
            <a:ext cx="9144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Образование: высшее. </a:t>
            </a:r>
          </a:p>
          <a:p>
            <a:pPr algn="ctr"/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Окончила Омский государственный педагогический университет </a:t>
            </a:r>
          </a:p>
          <a:p>
            <a:pPr algn="ctr"/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2005 году; специальность: социальная педагогика</a:t>
            </a:r>
            <a:endParaRPr lang="ru-RU" sz="24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C:\Documents and Settings\Администратор\Мои документы\Downloads\132.jpg"/>
          <p:cNvPicPr/>
          <p:nvPr/>
        </p:nvPicPr>
        <p:blipFill>
          <a:blip r:embed="rId3" cstate="email"/>
          <a:stretch>
            <a:fillRect/>
          </a:stretch>
        </p:blipFill>
        <p:spPr bwMode="auto">
          <a:xfrm>
            <a:off x="3563888" y="4653136"/>
            <a:ext cx="2571750" cy="18731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323528" y="404664"/>
            <a:ext cx="842493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Образование: среднее специальное</a:t>
            </a:r>
          </a:p>
          <a:p>
            <a:pPr algn="ctr"/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Окончила Тюкалинское педагогическое училище в 1993 году;</a:t>
            </a:r>
          </a:p>
          <a:p>
            <a:pPr algn="ctr"/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Специальность: дошкольное воспитание</a:t>
            </a:r>
          </a:p>
        </p:txBody>
      </p:sp>
      <p:pic>
        <p:nvPicPr>
          <p:cNvPr id="10" name="Рисунок 9" descr="C:\Documents and Settings\Администратор\Мои документы\Downloads\132.jpg"/>
          <p:cNvPicPr/>
          <p:nvPr/>
        </p:nvPicPr>
        <p:blipFill>
          <a:blip r:embed="rId4" cstate="email"/>
          <a:stretch>
            <a:fillRect/>
          </a:stretch>
        </p:blipFill>
        <p:spPr bwMode="auto">
          <a:xfrm>
            <a:off x="3275856" y="1844824"/>
            <a:ext cx="2880000" cy="169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96514" y="4653136"/>
            <a:ext cx="1947486" cy="19474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advTm="10281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15" name="Содержимое 14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7632849" cy="1656183"/>
        </p:xfrm>
        <a:graphic>
          <a:graphicData uri="http://schemas.openxmlformats.org/drawingml/2006/table">
            <a:tbl>
              <a:tblPr firstRow="1" bandRow="1"/>
              <a:tblGrid>
                <a:gridCol w="1966212"/>
                <a:gridCol w="2426277"/>
                <a:gridCol w="3240360"/>
              </a:tblGrid>
              <a:tr h="546997">
                <a:tc>
                  <a:txBody>
                    <a:bodyPr/>
                    <a:lstStyle>
                      <a:defPPr>
                        <a:defRPr lang="ru-RU"/>
                      </a:defPPr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9pPr>
                    </a:lstStyle>
                    <a:p>
                      <a:pPr algn="ctr"/>
                      <a:r>
                        <a:rPr lang="ru-RU" dirty="0" smtClean="0"/>
                        <a:t>ГОД</a:t>
                      </a:r>
                      <a:endParaRPr lang="ru-RU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4C600"/>
                    </a:solidFill>
                  </a:tcPr>
                </a:tc>
                <a:tc>
                  <a:txBody>
                    <a:bodyPr/>
                    <a:lstStyle>
                      <a:defPPr>
                        <a:defRPr lang="ru-RU"/>
                      </a:defPPr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9pPr>
                    </a:lstStyle>
                    <a:p>
                      <a:pPr algn="ctr"/>
                      <a:r>
                        <a:rPr lang="ru-RU" dirty="0" smtClean="0"/>
                        <a:t>КАТЕГОРИЯ</a:t>
                      </a:r>
                      <a:endParaRPr lang="ru-RU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4C600"/>
                    </a:solidFill>
                  </a:tcPr>
                </a:tc>
                <a:tc>
                  <a:txBody>
                    <a:bodyPr/>
                    <a:lstStyle>
                      <a:defPPr>
                        <a:defRPr lang="ru-RU"/>
                      </a:defPPr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9pPr>
                    </a:lstStyle>
                    <a:p>
                      <a:pPr algn="ctr"/>
                      <a:r>
                        <a:rPr lang="ru-RU" dirty="0" smtClean="0"/>
                        <a:t>№ ПРИКАЗА</a:t>
                      </a:r>
                      <a:endParaRPr lang="ru-RU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4C600"/>
                    </a:solidFill>
                  </a:tcPr>
                </a:tc>
              </a:tr>
              <a:tr h="554593">
                <a:tc>
                  <a:txBody>
                    <a:bodyPr/>
                    <a:lstStyle>
                      <a:defPPr>
                        <a:defRPr lang="ru-RU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pPr algn="ctr"/>
                      <a:r>
                        <a:rPr lang="ru-RU" b="1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Georgia" pitchFamily="18" charset="0"/>
                        </a:rPr>
                        <a:t>27.02.2014 год</a:t>
                      </a:r>
                      <a:endParaRPr lang="ru-RU" b="1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Georgia" pitchFamily="18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4C600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defPPr>
                        <a:defRPr lang="ru-RU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pPr algn="ctr"/>
                      <a:r>
                        <a:rPr lang="ru-RU" b="1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Georgia" pitchFamily="18" charset="0"/>
                        </a:rPr>
                        <a:t>первая</a:t>
                      </a:r>
                      <a:endParaRPr lang="ru-RU" b="1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Georgia" pitchFamily="18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4C600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defPPr>
                        <a:defRPr lang="ru-RU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pPr algn="ctr"/>
                      <a:r>
                        <a:rPr lang="ru-RU" b="1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Georgia" pitchFamily="18" charset="0"/>
                        </a:rPr>
                        <a:t>№793</a:t>
                      </a:r>
                      <a:endParaRPr lang="ru-RU" b="1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Georgia" pitchFamily="18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4C600">
                        <a:tint val="40000"/>
                      </a:srgbClr>
                    </a:solidFill>
                  </a:tcPr>
                </a:tc>
              </a:tr>
              <a:tr h="554593">
                <a:tc>
                  <a:txBody>
                    <a:bodyPr/>
                    <a:lstStyle>
                      <a:defPPr>
                        <a:defRPr lang="ru-RU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marL="91455" marR="91455" marT="45727" marB="45727" horzOverflow="overflow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4C60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defPPr>
                        <a:defRPr lang="ru-RU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Georgia" pitchFamily="18" charset="0"/>
                        <a:cs typeface="Times New Roman" pitchFamily="18" charset="0"/>
                      </a:endParaRPr>
                    </a:p>
                  </a:txBody>
                  <a:tcPr marL="91455" marR="91455" marT="45727" marB="45727" horzOverflow="overflow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4C60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defPPr>
                        <a:defRPr lang="ru-RU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Georgia" pitchFamily="18" charset="0"/>
                        <a:cs typeface="Times New Roman" pitchFamily="18" charset="0"/>
                      </a:endParaRPr>
                    </a:p>
                  </a:txBody>
                  <a:tcPr marL="91455" marR="91455" marT="45727" marB="45727" horzOverflow="overflow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4C600">
                        <a:tint val="20000"/>
                      </a:srgbClr>
                    </a:solidFill>
                  </a:tcPr>
                </a:tc>
              </a:tr>
            </a:tbl>
          </a:graphicData>
        </a:graphic>
      </p:graphicFrame>
      <p:pic>
        <p:nvPicPr>
          <p:cNvPr id="16386" name="Picture 2" descr="Похожее изображение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899592" y="3501008"/>
            <a:ext cx="792088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0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83568" y="404664"/>
            <a:ext cx="7848872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Сведения об аттестации:</a:t>
            </a:r>
          </a:p>
          <a:p>
            <a:pPr algn="ctr"/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27.02.2014 год </a:t>
            </a:r>
          </a:p>
          <a:p>
            <a:pPr algn="ctr"/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Первая квалификационная категория</a:t>
            </a:r>
          </a:p>
          <a:p>
            <a:pPr algn="ctr"/>
            <a:endParaRPr lang="ru-RU" sz="2000" b="1" i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6256" y="4653136"/>
            <a:ext cx="1947486" cy="19474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Picture 10" descr="http://nsportal.ru/sites/default/files/portfolio_photos/2016/01/19/gramota_7.jpeg"/>
          <p:cNvPicPr>
            <a:picLocks noChangeAspect="1" noChangeArrowheads="1"/>
          </p:cNvPicPr>
          <p:nvPr/>
        </p:nvPicPr>
        <p:blipFill>
          <a:blip r:embed="rId4" cstate="email"/>
          <a:stretch>
            <a:fillRect/>
          </a:stretch>
        </p:blipFill>
        <p:spPr bwMode="auto">
          <a:xfrm>
            <a:off x="1763688" y="1772816"/>
            <a:ext cx="1992728" cy="2880000"/>
          </a:xfrm>
          <a:prstGeom prst="rect">
            <a:avLst/>
          </a:prstGeom>
          <a:noFill/>
        </p:spPr>
      </p:pic>
      <p:pic>
        <p:nvPicPr>
          <p:cNvPr id="13" name="Picture 10" descr="http://nsportal.ru/sites/default/files/portfolio_photos/2016/01/19/gramota_7.jpeg"/>
          <p:cNvPicPr>
            <a:picLocks noChangeAspect="1" noChangeArrowheads="1"/>
          </p:cNvPicPr>
          <p:nvPr/>
        </p:nvPicPr>
        <p:blipFill>
          <a:blip r:embed="rId5" cstate="email"/>
          <a:stretch>
            <a:fillRect/>
          </a:stretch>
        </p:blipFill>
        <p:spPr bwMode="auto">
          <a:xfrm>
            <a:off x="5148064" y="1772816"/>
            <a:ext cx="1992728" cy="2880000"/>
          </a:xfrm>
          <a:prstGeom prst="rect">
            <a:avLst/>
          </a:prstGeom>
          <a:noFill/>
        </p:spPr>
      </p:pic>
    </p:spTree>
  </p:cSld>
  <p:clrMapOvr>
    <a:masterClrMapping/>
  </p:clrMapOvr>
  <p:transition advTm="9578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6386" name="Picture 2" descr="Похожее изображение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51520" y="476672"/>
            <a:ext cx="856895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0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" name="Рисунок 12" descr="C:\Documents and Settings\Администратор\Мои документы\Downloads\132.jpg"/>
          <p:cNvPicPr/>
          <p:nvPr/>
        </p:nvPicPr>
        <p:blipFill>
          <a:blip r:embed="rId3" cstate="email"/>
          <a:stretch>
            <a:fillRect/>
          </a:stretch>
        </p:blipFill>
        <p:spPr bwMode="auto">
          <a:xfrm>
            <a:off x="683568" y="1124744"/>
            <a:ext cx="2880000" cy="21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Picture 12" descr="http://nsportal.ru/sites/default/files/portfolio_photos/2016/01/19/gramota_8.jpeg"/>
          <p:cNvPicPr>
            <a:picLocks noChangeAspect="1" noChangeArrowheads="1"/>
          </p:cNvPicPr>
          <p:nvPr/>
        </p:nvPicPr>
        <p:blipFill>
          <a:blip r:embed="rId4" cstate="email"/>
          <a:stretch>
            <a:fillRect/>
          </a:stretch>
        </p:blipFill>
        <p:spPr bwMode="auto">
          <a:xfrm>
            <a:off x="3851920" y="3356992"/>
            <a:ext cx="2097686" cy="2880000"/>
          </a:xfrm>
          <a:prstGeom prst="rect">
            <a:avLst/>
          </a:prstGeom>
          <a:noFill/>
        </p:spPr>
      </p:pic>
      <p:pic>
        <p:nvPicPr>
          <p:cNvPr id="17" name="Рисунок 16" descr="C:\Documents and Settings\Администратор\Мои документы\Downloads\132.jpg"/>
          <p:cNvPicPr/>
          <p:nvPr/>
        </p:nvPicPr>
        <p:blipFill>
          <a:blip r:embed="rId5" cstate="email"/>
          <a:stretch>
            <a:fillRect/>
          </a:stretch>
        </p:blipFill>
        <p:spPr bwMode="auto">
          <a:xfrm>
            <a:off x="1043608" y="3356992"/>
            <a:ext cx="2088232" cy="28670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Рисунок 18" descr="C:\Documents and Settings\Администратор\Мои документы\Downloads\132.jpg"/>
          <p:cNvPicPr/>
          <p:nvPr/>
        </p:nvPicPr>
        <p:blipFill>
          <a:blip r:embed="rId6" cstate="email"/>
          <a:stretch>
            <a:fillRect/>
          </a:stretch>
        </p:blipFill>
        <p:spPr bwMode="auto">
          <a:xfrm>
            <a:off x="6516216" y="3429000"/>
            <a:ext cx="2027185" cy="28670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Рисунок 19" descr="C:\Documents and Settings\Администратор\Мои документы\Downloads\132.jpg"/>
          <p:cNvPicPr/>
          <p:nvPr/>
        </p:nvPicPr>
        <p:blipFill>
          <a:blip r:embed="rId7" cstate="email"/>
          <a:stretch>
            <a:fillRect/>
          </a:stretch>
        </p:blipFill>
        <p:spPr bwMode="auto">
          <a:xfrm>
            <a:off x="5868144" y="1412776"/>
            <a:ext cx="2880000" cy="16185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" name="Прямоугольник 22"/>
          <p:cNvSpPr/>
          <p:nvPr/>
        </p:nvSpPr>
        <p:spPr>
          <a:xfrm>
            <a:off x="1259632" y="548680"/>
            <a:ext cx="72008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Курсы повышения квалификации</a:t>
            </a:r>
            <a:endParaRPr lang="ru-RU" sz="24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Tm="10125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6386" name="Picture 2" descr="Похожее изображение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51520" y="476672"/>
            <a:ext cx="856895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0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971600" y="332656"/>
            <a:ext cx="777686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Мои достижения</a:t>
            </a:r>
            <a:endParaRPr lang="ru-RU" sz="2400" b="1" i="1" dirty="0">
              <a:ln w="0"/>
              <a:solidFill>
                <a:srgbClr val="002060"/>
              </a:solidFill>
              <a:effectLst>
                <a:reflection blurRad="12700" stA="50000" endPos="50000" dist="5000" dir="5400000" sy="-100000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1506" name="Picture 2" descr="http://nsportal.ru/sites/default/files/portfolio_photos/2016/01/19/gramota_1.jpe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95536" y="3717032"/>
            <a:ext cx="1939200" cy="2880000"/>
          </a:xfrm>
          <a:prstGeom prst="rect">
            <a:avLst/>
          </a:prstGeom>
          <a:noFill/>
        </p:spPr>
      </p:pic>
      <p:pic>
        <p:nvPicPr>
          <p:cNvPr id="21508" name="Picture 4" descr="http://nsportal.ru/sites/default/files/portfolio_photos/2016/01/19/gramota_2.jpe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716016" y="908720"/>
            <a:ext cx="2097600" cy="2880000"/>
          </a:xfrm>
          <a:prstGeom prst="rect">
            <a:avLst/>
          </a:prstGeom>
          <a:noFill/>
        </p:spPr>
      </p:pic>
      <p:pic>
        <p:nvPicPr>
          <p:cNvPr id="21510" name="Picture 6" descr="http://nsportal.ru/sites/default/files/portfolio_photos/2016/01/19/gramota_3.jpe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716016" y="3789040"/>
            <a:ext cx="2097600" cy="2880000"/>
          </a:xfrm>
          <a:prstGeom prst="rect">
            <a:avLst/>
          </a:prstGeom>
          <a:noFill/>
        </p:spPr>
      </p:pic>
      <p:pic>
        <p:nvPicPr>
          <p:cNvPr id="21512" name="Picture 8" descr="http://nsportal.ru/sites/default/files/portfolio_photos/2016/01/19/gramota_4.jpe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2555776" y="3789040"/>
            <a:ext cx="2097600" cy="2880000"/>
          </a:xfrm>
          <a:prstGeom prst="rect">
            <a:avLst/>
          </a:prstGeom>
          <a:noFill/>
        </p:spPr>
      </p:pic>
      <p:pic>
        <p:nvPicPr>
          <p:cNvPr id="21514" name="Picture 10" descr="http://nsportal.ru/sites/default/files/portfolio_photos/2016/01/19/gramota_7.jpe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2483768" y="836712"/>
            <a:ext cx="2097600" cy="2880000"/>
          </a:xfrm>
          <a:prstGeom prst="rect">
            <a:avLst/>
          </a:prstGeom>
          <a:noFill/>
        </p:spPr>
      </p:pic>
      <p:pic>
        <p:nvPicPr>
          <p:cNvPr id="21516" name="Picture 12" descr="http://nsportal.ru/sites/default/files/portfolio_photos/2016/01/19/gramota_8.jpeg"/>
          <p:cNvPicPr>
            <a:picLocks noChangeAspect="1" noChangeArrowheads="1"/>
          </p:cNvPicPr>
          <p:nvPr/>
        </p:nvPicPr>
        <p:blipFill>
          <a:blip r:embed="rId8" cstate="email"/>
          <a:stretch>
            <a:fillRect/>
          </a:stretch>
        </p:blipFill>
        <p:spPr bwMode="auto">
          <a:xfrm>
            <a:off x="323528" y="836712"/>
            <a:ext cx="2097687" cy="2880000"/>
          </a:xfrm>
          <a:prstGeom prst="rect">
            <a:avLst/>
          </a:prstGeom>
          <a:noFill/>
        </p:spPr>
      </p:pic>
      <p:pic>
        <p:nvPicPr>
          <p:cNvPr id="17" name="Picture 2" descr="http://nsportal.ru/sites/default/files/portfolio_photos/2017/02/08/dsc03397.jpg"/>
          <p:cNvPicPr>
            <a:picLocks noChangeAspect="1" noChangeArrowheads="1"/>
          </p:cNvPicPr>
          <p:nvPr/>
        </p:nvPicPr>
        <p:blipFill>
          <a:blip r:embed="rId9" cstate="email"/>
          <a:stretch>
            <a:fillRect/>
          </a:stretch>
        </p:blipFill>
        <p:spPr bwMode="auto">
          <a:xfrm>
            <a:off x="7020272" y="3717032"/>
            <a:ext cx="1618559" cy="2880000"/>
          </a:xfrm>
          <a:prstGeom prst="rect">
            <a:avLst/>
          </a:prstGeom>
          <a:noFill/>
        </p:spPr>
      </p:pic>
      <p:pic>
        <p:nvPicPr>
          <p:cNvPr id="14" name="Picture 12" descr="http://nsportal.ru/sites/default/files/portfolio_photos/2016/01/19/gramota_8.jpeg"/>
          <p:cNvPicPr>
            <a:picLocks noChangeAspect="1" noChangeArrowheads="1"/>
          </p:cNvPicPr>
          <p:nvPr/>
        </p:nvPicPr>
        <p:blipFill>
          <a:blip r:embed="rId10" cstate="email"/>
          <a:srcRect/>
          <a:stretch>
            <a:fillRect/>
          </a:stretch>
        </p:blipFill>
        <p:spPr bwMode="auto">
          <a:xfrm>
            <a:off x="6804248" y="908720"/>
            <a:ext cx="2097600" cy="2880000"/>
          </a:xfrm>
          <a:prstGeom prst="rect">
            <a:avLst/>
          </a:prstGeom>
          <a:noFill/>
        </p:spPr>
      </p:pic>
    </p:spTree>
  </p:cSld>
  <p:clrMapOvr>
    <a:masterClrMapping/>
  </p:clrMapOvr>
  <p:transition advTm="10546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12" name="Содержимое 11"/>
          <p:cNvGraphicFramePr>
            <a:graphicFrameLocks noGrp="1"/>
          </p:cNvGraphicFramePr>
          <p:nvPr>
            <p:ph idx="1"/>
          </p:nvPr>
        </p:nvGraphicFramePr>
        <p:xfrm>
          <a:off x="1466532" y="2583021"/>
          <a:ext cx="6210935" cy="2560320"/>
        </p:xfrm>
        <a:graphic>
          <a:graphicData uri="http://schemas.openxmlformats.org/drawingml/2006/table">
            <a:tbl>
              <a:tblPr/>
              <a:tblGrid>
                <a:gridCol w="1080770"/>
                <a:gridCol w="1350010"/>
                <a:gridCol w="2430145"/>
                <a:gridCol w="1350010"/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Учебный год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Количество часов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Предмет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Класс/группа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2011 – 2012 учебный год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22 учебных часа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«Познаем других людей и себя», «Познаем мир», «Учимся думать, рассуждать, фантазировать», «Учимся родному языку», «Учимся рисовать»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группа 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по подготовке детей к обучению в школе «Непоседы»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2012 – 2013 учебный год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22 учебных часа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«Познаем других людей и себя», «Познаем мир», «Учимся думать, рассуждать, фантазировать», «Учимся родному языку», «Учимся рисовать»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группа 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по подготовке детей к обучению в школе «Непоседы»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2013 – 2014 учебный год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22 учебных часа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«Журавушка», «Игралочка», «Здоровей-ка», «Акварелька», «Знай-ка», «Учимся рассуждать»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студия раннего развития 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«Умка»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16386" name="Picture 2" descr="Похожее изображение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51520" y="476672"/>
            <a:ext cx="856895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0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1259632" y="548680"/>
            <a:ext cx="72008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Характеристика условий профессиональной деятельности</a:t>
            </a:r>
            <a:endParaRPr lang="ru-RU" sz="24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4" name="Таблица 13"/>
          <p:cNvGraphicFramePr>
            <a:graphicFrameLocks noGrp="1"/>
          </p:cNvGraphicFramePr>
          <p:nvPr/>
        </p:nvGraphicFramePr>
        <p:xfrm>
          <a:off x="2411760" y="1484784"/>
          <a:ext cx="4770972" cy="5041736"/>
        </p:xfrm>
        <a:graphic>
          <a:graphicData uri="http://schemas.openxmlformats.org/drawingml/2006/table">
            <a:tbl>
              <a:tblPr/>
              <a:tblGrid>
                <a:gridCol w="1060770"/>
                <a:gridCol w="2385174"/>
                <a:gridCol w="1325028"/>
              </a:tblGrid>
              <a:tr h="235456">
                <a:tc>
                  <a:txBody>
                    <a:bodyPr/>
                    <a:lstStyle/>
                    <a:p>
                      <a:pPr algn="ctr"/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Учебный год</a:t>
                      </a:r>
                    </a:p>
                  </a:txBody>
                  <a:tcPr marL="67311" marR="673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Программа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311" marR="673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Класс/группа</a:t>
                      </a:r>
                    </a:p>
                  </a:txBody>
                  <a:tcPr marL="67311" marR="673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16672">
                <a:tc>
                  <a:txBody>
                    <a:bodyPr/>
                    <a:lstStyle/>
                    <a:p>
                      <a:pPr algn="ctr"/>
                      <a:r>
                        <a:rPr lang="ru-RU" sz="12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2011 – 2012 учебный год</a:t>
                      </a:r>
                    </a:p>
                  </a:txBody>
                  <a:tcPr marL="67311" marR="673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адаптированная образовательная программа «Непоседы» </a:t>
                      </a:r>
                      <a:endParaRPr lang="ru-RU" sz="1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7311" marR="673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группа 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по подготовке детей к обучению в школе «Непоседы»</a:t>
                      </a:r>
                    </a:p>
                  </a:txBody>
                  <a:tcPr marL="67311" marR="673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63528">
                <a:tc>
                  <a:txBody>
                    <a:bodyPr/>
                    <a:lstStyle/>
                    <a:p>
                      <a:pPr algn="ctr"/>
                      <a:r>
                        <a:rPr lang="ru-RU" sz="12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2012 – 2013 учебный год</a:t>
                      </a:r>
                    </a:p>
                  </a:txBody>
                  <a:tcPr marL="67311" marR="673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адаптированная образовательная программа «Непоседы» </a:t>
                      </a:r>
                      <a:endParaRPr lang="ru-RU" sz="1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7311" marR="673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группа 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по подготовке детей к обучению в школе «Непоседы»</a:t>
                      </a:r>
                    </a:p>
                  </a:txBody>
                  <a:tcPr marL="67311" marR="673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06368">
                <a:tc>
                  <a:txBody>
                    <a:bodyPr/>
                    <a:lstStyle/>
                    <a:p>
                      <a:pPr algn="ctr"/>
                      <a:r>
                        <a:rPr lang="ru-RU" sz="12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2013 – 2014 учебный год</a:t>
                      </a:r>
                    </a:p>
                  </a:txBody>
                  <a:tcPr marL="67311" marR="673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дополнительная образовательная программа студии раннего развития «Умники и умницы».</a:t>
                      </a:r>
                    </a:p>
                    <a:p>
                      <a:pPr algn="ctr"/>
                      <a:endParaRPr lang="ru-RU" sz="1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7311" marR="673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студия раннего развития 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«Умка»</a:t>
                      </a:r>
                    </a:p>
                  </a:txBody>
                  <a:tcPr marL="67311" marR="673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06368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2014 – 2015 учебный год</a:t>
                      </a:r>
                    </a:p>
                    <a:p>
                      <a:pPr algn="ctr"/>
                      <a:endParaRPr lang="ru-RU" sz="1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7311" marR="673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дополнительная образовательная программа студии раннего развития «Умники и умницы».</a:t>
                      </a:r>
                    </a:p>
                    <a:p>
                      <a:pPr algn="ctr"/>
                      <a:endParaRPr lang="ru-RU" sz="1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7311" marR="673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группа 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по подготовке детей к обучению в школе </a:t>
                      </a:r>
                      <a:endParaRPr lang="ru-RU" sz="1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7311" marR="673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06368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2015 – 2016 учебный год</a:t>
                      </a:r>
                    </a:p>
                    <a:p>
                      <a:pPr algn="ctr"/>
                      <a:endParaRPr lang="ru-RU" sz="1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7311" marR="673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дополнительная образовательная программа студии раннего развития «Умники и умницы».</a:t>
                      </a:r>
                    </a:p>
                    <a:p>
                      <a:pPr algn="ctr"/>
                      <a:endParaRPr lang="ru-RU" sz="1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7311" marR="673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студия раннего развития 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«Умка»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7311" marR="673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06368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2016– 2017 учебный год</a:t>
                      </a:r>
                    </a:p>
                    <a:p>
                      <a:pPr algn="ctr"/>
                      <a:endParaRPr lang="ru-RU" sz="1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7311" marR="673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дополнительная образовательная программа студии раннего развития «Умники и умницы».</a:t>
                      </a:r>
                    </a:p>
                    <a:p>
                      <a:pPr algn="ctr"/>
                      <a:endParaRPr lang="ru-RU" sz="1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7311" marR="673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студия раннего развития 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«Умка»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7311" marR="673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 advTm="10485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122" name="Picture 2" descr="Похожее изображение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2123728" y="548680"/>
            <a:ext cx="669674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Студия раннего развития «Умка»</a:t>
            </a:r>
          </a:p>
          <a:p>
            <a:pPr algn="ctr"/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2017г</a:t>
            </a:r>
            <a:endParaRPr lang="ru-RU" sz="28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Содержимое 17" descr="IMG_2012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2627784" y="1916832"/>
            <a:ext cx="6240000" cy="4680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  <p:transition advTm="10422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Картинки по запросу шаблоны презентаций powerpoint скачать бесплатно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755576" y="980728"/>
            <a:ext cx="7488832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Задачи:</a:t>
            </a:r>
          </a:p>
          <a:p>
            <a:pPr>
              <a:buFont typeface="Wingdings" pitchFamily="2" charset="2"/>
              <a:buChar char="v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Создание условий, максимально обеспечивающих комплексное развитие детей дошкольного возраста: развитие речи, памяти, мыслительных операций, творческих способностей;</a:t>
            </a:r>
          </a:p>
          <a:p>
            <a:pPr>
              <a:buFont typeface="Wingdings" pitchFamily="2" charset="2"/>
              <a:buChar char="v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Создание условий для социально-ориентированных форм работы с детьми;</a:t>
            </a:r>
          </a:p>
          <a:p>
            <a:pPr>
              <a:buFont typeface="Wingdings" pitchFamily="2" charset="2"/>
              <a:buChar char="v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Использование современных технологий в практической работе;</a:t>
            </a:r>
          </a:p>
          <a:p>
            <a:pPr>
              <a:buFont typeface="Wingdings" pitchFamily="2" charset="2"/>
              <a:buChar char="v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Помощь ребенку приобрести уверенность в своих силах и закрепить полученные результаты в практике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662</Words>
  <Application>Microsoft Office PowerPoint</Application>
  <PresentationFormat>Экран (4:3)</PresentationFormat>
  <Paragraphs>137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4</cp:revision>
  <dcterms:created xsi:type="dcterms:W3CDTF">2018-01-28T13:27:33Z</dcterms:created>
  <dcterms:modified xsi:type="dcterms:W3CDTF">2018-01-28T13:44:38Z</dcterms:modified>
</cp:coreProperties>
</file>