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Georgia" pitchFamily="18" charset="0"/>
      <p:regular r:id="rId9"/>
      <p:bold r:id="rId10"/>
      <p:italic r:id="rId11"/>
      <p:boldItalic r:id="rId12"/>
    </p:embeddedFont>
    <p:embeddedFont>
      <p:font typeface="Roboto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6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dk2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dk2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dk2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dk2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rot="10800000" flipH="1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dk2"/>
                </a:solidFill>
              </a:rPr>
              <a:pPr lvl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pPr lvl="0" algn="r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335675" y="620550"/>
            <a:ext cx="4650300" cy="838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" sz="415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  <a:ea typeface="Georgia"/>
                <a:cs typeface="Georgia"/>
                <a:sym typeface="Georgia"/>
              </a:rPr>
              <a:t>Леонард Эйлер</a:t>
            </a:r>
          </a:p>
        </p:txBody>
      </p:sp>
      <p:pic>
        <p:nvPicPr>
          <p:cNvPr id="87" name="Shape 87" descr="219px-Leonhard_Euler_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1587" y="1804800"/>
            <a:ext cx="2085975" cy="260985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/>
          <p:nvPr/>
        </p:nvSpPr>
        <p:spPr>
          <a:xfrm>
            <a:off x="5327225" y="1739200"/>
            <a:ext cx="3227700" cy="3030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 dirty="0">
                <a:solidFill>
                  <a:schemeClr val="bg1">
                    <a:lumMod val="95000"/>
                  </a:schemeClr>
                </a:solidFill>
              </a:rPr>
              <a:t>Швейцарский, немецкий и российский математик и механик, внёсший фундаментальный вклад в развитие этих наук (а также физики, астрономии и ряда прикладных наук)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/>
              <a:t>Детство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3048400" y="496850"/>
            <a:ext cx="3965700" cy="573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6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Швейцария (1707—1727)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95" name="Shape 95" descr="895b76a82b5befab72a0e1b70947a726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9150" y="954350"/>
            <a:ext cx="3887049" cy="293024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/>
        </p:nvSpPr>
        <p:spPr>
          <a:xfrm>
            <a:off x="747925" y="954350"/>
            <a:ext cx="2676600" cy="269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/>
              <a:t>Леонард Эйлер родился в 1707 году в семье базельского пастора Пауля Эйлера,Начальное обучение Леонард получил дома</a:t>
            </a:r>
          </a:p>
          <a:p>
            <a:pPr lvl="0">
              <a:spcBef>
                <a:spcPts val="0"/>
              </a:spcBef>
              <a:buNone/>
            </a:pPr>
            <a:r>
              <a:rPr lang="ru" sz="1800"/>
              <a:t>под руководством отца.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/>
              <a:t>Жизнь в России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3592000" y="607800"/>
            <a:ext cx="1787700" cy="725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6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(1727—1741)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03" name="Shape 103" descr="euler_big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699" y="974362"/>
            <a:ext cx="2747499" cy="319477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/>
        </p:nvSpPr>
        <p:spPr>
          <a:xfrm>
            <a:off x="5599575" y="1066837"/>
            <a:ext cx="3306300" cy="246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/>
              <a:t>В начале зимы 1726—1727 гг. Эйлер получил известие из Санкт-Петербурга: по рекомендации братьев Бернулли он приглашён</a:t>
            </a:r>
          </a:p>
          <a:p>
            <a:pPr lvl="0">
              <a:spcBef>
                <a:spcPts val="0"/>
              </a:spcBef>
              <a:buNone/>
            </a:pPr>
            <a:r>
              <a:rPr lang="ru" sz="1800"/>
              <a:t>на должность адъюнкта (помощника профессора) по кафедре физиологии.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6604500" cy="1152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/>
              <a:t>Жизнь в Пруссии,  возвращение в Россию </a:t>
            </a:r>
            <a:r>
              <a:rPr lang="ru" sz="1550" b="1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(1741—1766)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311700" y="1673100"/>
            <a:ext cx="3163800" cy="2875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" b="1"/>
              <a:t>Условия:</a:t>
            </a:r>
          </a:p>
          <a:p>
            <a:pPr marL="685800" lvl="0" indent="-317500" rtl="0">
              <a:spcBef>
                <a:spcPts val="300"/>
              </a:spcBef>
              <a:spcAft>
                <a:spcPts val="100"/>
              </a:spcAft>
              <a:buClr>
                <a:srgbClr val="222222"/>
              </a:buClr>
              <a:buSzPct val="100000"/>
              <a:buFont typeface="Arial"/>
            </a:pPr>
            <a:r>
              <a:rPr lang="ru" sz="14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оклад 3000 рублей в год и пост вице-президента Академии;</a:t>
            </a:r>
          </a:p>
          <a:p>
            <a:pPr marL="685800" lvl="0" indent="-317500" rtl="0">
              <a:spcBef>
                <a:spcPts val="300"/>
              </a:spcBef>
              <a:spcAft>
                <a:spcPts val="100"/>
              </a:spcAft>
              <a:buClr>
                <a:srgbClr val="222222"/>
              </a:buClr>
              <a:buSzPct val="100000"/>
              <a:buFont typeface="Arial"/>
            </a:pPr>
            <a:r>
              <a:rPr lang="ru" sz="14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квартира, свободная от солдатского постоя;</a:t>
            </a:r>
          </a:p>
          <a:p>
            <a:pPr marL="685800" lvl="0" indent="-317500" rtl="0">
              <a:spcBef>
                <a:spcPts val="300"/>
              </a:spcBef>
              <a:spcAft>
                <a:spcPts val="100"/>
              </a:spcAft>
              <a:buClr>
                <a:srgbClr val="222222"/>
              </a:buClr>
              <a:buSzPct val="100000"/>
              <a:buFont typeface="Arial"/>
            </a:pPr>
            <a:r>
              <a:rPr lang="ru" sz="14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оплачиваемые должности для троих его сыновей, в том числе пост секретаря Академии для старшего.</a:t>
            </a:r>
          </a:p>
          <a:p>
            <a:pPr lvl="0">
              <a:spcBef>
                <a:spcPts val="0"/>
              </a:spcBef>
              <a:buNone/>
            </a:pPr>
            <a:endParaRPr b="1"/>
          </a:p>
        </p:txBody>
      </p:sp>
      <p:sp>
        <p:nvSpPr>
          <p:cNvPr id="111" name="Shape 111"/>
          <p:cNvSpPr txBox="1"/>
          <p:nvPr/>
        </p:nvSpPr>
        <p:spPr>
          <a:xfrm>
            <a:off x="4676975" y="2764200"/>
            <a:ext cx="1527900" cy="23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12" name="Shape 112" descr="eiler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7600" y="1143775"/>
            <a:ext cx="2088804" cy="327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/>
          <p:nvPr/>
        </p:nvSpPr>
        <p:spPr>
          <a:xfrm>
            <a:off x="6041575" y="1143775"/>
            <a:ext cx="2496000" cy="218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>
                <a:solidFill>
                  <a:srgbClr val="222222"/>
                </a:solidFill>
                <a:highlight>
                  <a:srgbClr val="FFFFFF"/>
                </a:highlight>
              </a:rPr>
              <a:t>К несчастью, после возвращения в Петербург у Эйлера образовалась катаракта левого глаза — он перестал видеть. Вероятно, по этой причине обещанный пост вице-президента Академии он так и не получил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311700" y="18840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/>
              <a:t>Математика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0" y="714362"/>
            <a:ext cx="5046118" cy="3627891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spcBef>
                <a:spcPts val="0"/>
              </a:spcBef>
              <a:buSzPct val="100000"/>
              <a:buFont typeface="Arial"/>
              <a:buChar char="●"/>
            </a:pPr>
            <a:r>
              <a:rPr lang="ru" sz="1400" dirty="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Основание натуральных логарифмов</a:t>
            </a:r>
            <a:r>
              <a:rPr lang="ru" sz="14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было известно ещё со времён Непера и Якоба Бернулли, однако Эйлер выполнил настолько глубокое исследование этой важнейшей константы, что с тех пор она носит его имя.</a:t>
            </a:r>
          </a:p>
          <a:p>
            <a:pPr marL="457200" lvl="0" indent="-317500" rtl="0">
              <a:spcBef>
                <a:spcPts val="0"/>
              </a:spcBef>
              <a:buClr>
                <a:srgbClr val="222222"/>
              </a:buClr>
              <a:buSzPct val="100000"/>
              <a:buFont typeface="Arial"/>
              <a:buChar char="●"/>
            </a:pPr>
            <a:r>
              <a:rPr lang="ru" sz="14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Он открыл (1729—1730) имеющие сейчас многообразные приложения «эйлеровы интегралы» — специальные функции, вошедшие в науку как гамма-функция и бета-функция Эйлера.</a:t>
            </a:r>
          </a:p>
          <a:p>
            <a:pPr marL="457200" lvl="0" indent="-317500" rtl="0">
              <a:spcBef>
                <a:spcPts val="300"/>
              </a:spcBef>
              <a:spcAft>
                <a:spcPts val="100"/>
              </a:spcAft>
              <a:buClr>
                <a:srgbClr val="222222"/>
              </a:buClr>
              <a:buSzPct val="100000"/>
              <a:buFont typeface="Arial"/>
              <a:buChar char="●"/>
            </a:pPr>
            <a:r>
              <a:rPr lang="ru" sz="1400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основания трёх высот произвольного треугольника, середины трёх его сторон и середины трёх отрезков, соединяющих его вершины с ортоцентром, лежат все на одной окружности («окружности Эйлера»);</a:t>
            </a:r>
          </a:p>
          <a:p>
            <a:pPr lvl="0">
              <a:spcBef>
                <a:spcPts val="0"/>
              </a:spcBef>
              <a:buNone/>
            </a:pPr>
            <a:endParaRPr sz="105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lvl="0">
              <a:spcBef>
                <a:spcPts val="0"/>
              </a:spcBef>
              <a:buNone/>
            </a:pPr>
            <a:endParaRPr sz="105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Shape 120" descr="260px-Knights_tour_(Euler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6380" y="2500312"/>
            <a:ext cx="2461745" cy="2089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https://d18l82el6cdm1i.cloudfront.net/image_optimizer/0aa4a185fc7168ddcdc16b78feb29e26a3e7ae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42858"/>
            <a:ext cx="2745566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311700" y="200050"/>
            <a:ext cx="8520600" cy="60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/>
              <a:t>Астрономия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7967700" cy="333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685800" lvl="0" indent="-342900" rtl="0">
              <a:spcBef>
                <a:spcPts val="300"/>
              </a:spcBef>
              <a:spcAft>
                <a:spcPts val="100"/>
              </a:spcAft>
              <a:buClr>
                <a:srgbClr val="222222"/>
              </a:buClr>
              <a:buSzPct val="100000"/>
              <a:buFont typeface="Arial" pitchFamily="34" charset="0"/>
              <a:buChar char="•"/>
            </a:pPr>
            <a:r>
              <a:rPr lang="ru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«Теория движения Луны», 1753;</a:t>
            </a:r>
          </a:p>
          <a:p>
            <a:pPr marL="685800" lvl="0" indent="-342900" rtl="0">
              <a:spcBef>
                <a:spcPts val="300"/>
              </a:spcBef>
              <a:spcAft>
                <a:spcPts val="100"/>
              </a:spcAft>
              <a:buClr>
                <a:srgbClr val="222222"/>
              </a:buClr>
              <a:buSzPct val="100000"/>
              <a:buFont typeface="Arial" pitchFamily="34" charset="0"/>
              <a:buChar char="•"/>
            </a:pPr>
            <a:r>
              <a:rPr lang="ru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«Теория движения планет и комет», 1774;</a:t>
            </a:r>
          </a:p>
          <a:p>
            <a:pPr marL="685800" lvl="0" indent="-342900" rtl="0">
              <a:spcBef>
                <a:spcPts val="300"/>
              </a:spcBef>
              <a:spcAft>
                <a:spcPts val="100"/>
              </a:spcAft>
              <a:buClr>
                <a:srgbClr val="222222"/>
              </a:buClr>
              <a:buSzPct val="100000"/>
              <a:buFont typeface="Arial" pitchFamily="34" charset="0"/>
              <a:buChar char="•"/>
            </a:pPr>
            <a:r>
              <a:rPr lang="ru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«Новая теория движения Луны», 1772.</a:t>
            </a:r>
          </a:p>
          <a:p>
            <a:pPr marL="685800" lvl="0" indent="-342900" rtl="0">
              <a:spcBef>
                <a:spcPts val="300"/>
              </a:spcBef>
              <a:spcAft>
                <a:spcPts val="100"/>
              </a:spcAft>
              <a:buClr>
                <a:srgbClr val="222222"/>
              </a:buClr>
              <a:buSzPct val="100000"/>
              <a:buFont typeface="Arial" pitchFamily="34" charset="0"/>
              <a:buChar char="•"/>
            </a:pPr>
            <a:r>
              <a:rPr lang="ru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 1748 году, задолго до работ П. Н. Лебедева, Эйлер выдвинул гипотезу, что хвосты комет, полярные сияния и зодиакальный свет имеют общим источником воздействие солнечного излучения на атмосферу или вещество небесных </a:t>
            </a:r>
            <a:r>
              <a:rPr lang="ru" dirty="0" smtClean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те</a:t>
            </a:r>
            <a:r>
              <a:rPr lang="ru-RU" dirty="0" smtClean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л.</a:t>
            </a:r>
            <a:endParaRPr lang="ru" baseline="30000" dirty="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321</Words>
  <PresentationFormat>Экран (16:9)</PresentationFormat>
  <Paragraphs>25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Georgia</vt:lpstr>
      <vt:lpstr>Roboto</vt:lpstr>
      <vt:lpstr>geometric</vt:lpstr>
      <vt:lpstr>Леонард Эйлер</vt:lpstr>
      <vt:lpstr>Детство</vt:lpstr>
      <vt:lpstr>Жизнь в России</vt:lpstr>
      <vt:lpstr>Жизнь в Пруссии,  возвращение в Россию (1741—1766) </vt:lpstr>
      <vt:lpstr>Математика</vt:lpstr>
      <vt:lpstr>Астрономия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Леонард Эйлер</dc:title>
  <cp:lastModifiedBy>Шарихина</cp:lastModifiedBy>
  <cp:revision>2</cp:revision>
  <dcterms:modified xsi:type="dcterms:W3CDTF">2017-03-23T09:58:33Z</dcterms:modified>
</cp:coreProperties>
</file>