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210D"/>
    <a:srgbClr val="554A1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81EAE5-396D-46AD-996B-9211354DD69F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C164E8-1275-438E-AE39-A749484B3B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C164E8-1275-438E-AE39-A749484B3B30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9A50-03A5-4CCE-956E-3A5AFEFF6B98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F5D5D90-230B-4DFA-B080-B6B5E03F82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9A50-03A5-4CCE-956E-3A5AFEFF6B98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D5D90-230B-4DFA-B080-B6B5E03F82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9A50-03A5-4CCE-956E-3A5AFEFF6B98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D5D90-230B-4DFA-B080-B6B5E03F82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9A50-03A5-4CCE-956E-3A5AFEFF6B98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D5D90-230B-4DFA-B080-B6B5E03F82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9A50-03A5-4CCE-956E-3A5AFEFF6B98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F5D5D90-230B-4DFA-B080-B6B5E03F82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9A50-03A5-4CCE-956E-3A5AFEFF6B98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D5D90-230B-4DFA-B080-B6B5E03F82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9A50-03A5-4CCE-956E-3A5AFEFF6B98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D5D90-230B-4DFA-B080-B6B5E03F82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9A50-03A5-4CCE-956E-3A5AFEFF6B98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D5D90-230B-4DFA-B080-B6B5E03F82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9A50-03A5-4CCE-956E-3A5AFEFF6B98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D5D90-230B-4DFA-B080-B6B5E03F82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9A50-03A5-4CCE-956E-3A5AFEFF6B98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D5D90-230B-4DFA-B080-B6B5E03F82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19A50-03A5-4CCE-956E-3A5AFEFF6B98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F5D5D90-230B-4DFA-B080-B6B5E03F82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FA19A50-03A5-4CCE-956E-3A5AFEFF6B98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F5D5D90-230B-4DFA-B080-B6B5E03F82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000636"/>
            <a:ext cx="7383194" cy="1285884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i="1" dirty="0" smtClean="0">
                <a:latin typeface="+mj-lt"/>
              </a:rPr>
              <a:t>Составила: </a:t>
            </a:r>
          </a:p>
          <a:p>
            <a:pPr algn="r"/>
            <a:r>
              <a:rPr lang="ru-RU" i="1" dirty="0" smtClean="0">
                <a:latin typeface="+mj-lt"/>
              </a:rPr>
              <a:t>воспитатель </a:t>
            </a:r>
            <a:r>
              <a:rPr lang="en-US" i="1" dirty="0" smtClean="0">
                <a:latin typeface="+mj-lt"/>
              </a:rPr>
              <a:t>I </a:t>
            </a:r>
            <a:r>
              <a:rPr lang="ru-RU" i="1" dirty="0" smtClean="0">
                <a:latin typeface="+mj-lt"/>
              </a:rPr>
              <a:t>кв.кат.</a:t>
            </a:r>
          </a:p>
          <a:p>
            <a:pPr algn="r"/>
            <a:r>
              <a:rPr lang="ru-RU" i="1" dirty="0" err="1" smtClean="0">
                <a:latin typeface="+mj-lt"/>
              </a:rPr>
              <a:t>Гайдукова</a:t>
            </a:r>
            <a:r>
              <a:rPr lang="ru-RU" i="1" dirty="0" smtClean="0">
                <a:latin typeface="+mj-lt"/>
              </a:rPr>
              <a:t> М.А.</a:t>
            </a:r>
          </a:p>
          <a:p>
            <a:pPr algn="r"/>
            <a:endParaRPr lang="ru-RU" dirty="0" smtClean="0">
              <a:latin typeface="+mj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484784"/>
            <a:ext cx="8229600" cy="149117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Формы работы по социально-личностному развитию в режиме детской жизни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251520" y="404664"/>
          <a:ext cx="8713788" cy="60486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887"/>
                <a:gridCol w="2376264"/>
                <a:gridCol w="2447577"/>
                <a:gridCol w="2161060"/>
              </a:tblGrid>
              <a:tr h="614946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Режим дня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Методика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Цель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Материал</a:t>
                      </a:r>
                      <a:endParaRPr lang="ru-RU" dirty="0"/>
                    </a:p>
                  </a:txBody>
                  <a:tcPr/>
                </a:tc>
              </a:tr>
              <a:tr h="3741787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63210D"/>
                          </a:solidFill>
                        </a:rPr>
                        <a:t>Прогулка</a:t>
                      </a:r>
                      <a:endParaRPr lang="ru-RU" b="1" dirty="0">
                        <a:solidFill>
                          <a:srgbClr val="63210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Межвозрастное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общение (дети младшего и старшего возраста):</a:t>
                      </a: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600" b="1" kern="1200" dirty="0" smtClean="0">
                          <a:solidFill>
                            <a:srgbClr val="63210D"/>
                          </a:solidFill>
                          <a:latin typeface="+mn-lt"/>
                          <a:ea typeface="+mn-ea"/>
                          <a:cs typeface="+mn-cs"/>
                        </a:rPr>
                        <a:t>экскурсии с малышами</a:t>
                      </a: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вокруг детского сада, на</a:t>
                      </a: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участок старших детей;</a:t>
                      </a: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600" b="1" u="none" kern="1200" dirty="0" smtClean="0">
                          <a:solidFill>
                            <a:srgbClr val="63210D"/>
                          </a:solidFill>
                          <a:latin typeface="+mn-lt"/>
                          <a:ea typeface="+mn-ea"/>
                          <a:cs typeface="+mn-cs"/>
                        </a:rPr>
                        <a:t>подвижные игры</a:t>
                      </a:r>
                    </a:p>
                    <a:p>
                      <a:r>
                        <a:rPr kumimoji="0" lang="ru-RU" sz="1600" b="1" u="none" kern="1200" dirty="0" smtClean="0">
                          <a:solidFill>
                            <a:srgbClr val="63210D"/>
                          </a:solidFill>
                          <a:latin typeface="+mn-lt"/>
                          <a:ea typeface="+mn-ea"/>
                          <a:cs typeface="+mn-cs"/>
                        </a:rPr>
                        <a:t>с малышами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600" b="1" kern="1200" dirty="0" smtClean="0">
                          <a:solidFill>
                            <a:srgbClr val="63210D"/>
                          </a:solidFill>
                          <a:latin typeface="+mn-lt"/>
                          <a:ea typeface="+mn-ea"/>
                          <a:cs typeface="+mn-cs"/>
                        </a:rPr>
                        <a:t>хороводные игры</a:t>
                      </a:r>
                    </a:p>
                    <a:p>
                      <a:r>
                        <a:rPr kumimoji="0" lang="ru-RU" sz="1600" b="1" kern="1200" dirty="0" smtClean="0">
                          <a:solidFill>
                            <a:srgbClr val="63210D"/>
                          </a:solidFill>
                          <a:latin typeface="+mn-lt"/>
                          <a:ea typeface="+mn-ea"/>
                          <a:cs typeface="+mn-cs"/>
                        </a:rPr>
                        <a:t>с малышами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1600" b="1" kern="1200" dirty="0" smtClean="0">
                          <a:solidFill>
                            <a:srgbClr val="63210D"/>
                          </a:solidFill>
                          <a:latin typeface="+mn-lt"/>
                          <a:ea typeface="+mn-ea"/>
                          <a:cs typeface="+mn-cs"/>
                        </a:rPr>
                        <a:t>оформление участков</a:t>
                      </a:r>
                    </a:p>
                    <a:p>
                      <a:r>
                        <a:rPr kumimoji="0" lang="ru-RU" sz="1600" b="1" kern="1200" dirty="0" smtClean="0">
                          <a:solidFill>
                            <a:srgbClr val="63210D"/>
                          </a:solidFill>
                          <a:latin typeface="+mn-lt"/>
                          <a:ea typeface="+mn-ea"/>
                          <a:cs typeface="+mn-cs"/>
                        </a:rPr>
                        <a:t>малышам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работа со снегом, с песком.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buFont typeface="Arial" pitchFamily="34" charset="0"/>
                        <a:buChar char="•"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налаживание общения в ходе организации и проведения игры;</a:t>
                      </a:r>
                    </a:p>
                    <a:p>
                      <a:pPr>
                        <a:spcBef>
                          <a:spcPts val="600"/>
                        </a:spcBef>
                        <a:buFont typeface="Arial" pitchFamily="34" charset="0"/>
                        <a:buChar char="•"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  ответственности старших за</a:t>
                      </a:r>
                      <a:r>
                        <a:rPr kumimoji="0" lang="ru-RU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ее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успешное проведение; </a:t>
                      </a:r>
                    </a:p>
                    <a:p>
                      <a:pPr>
                        <a:spcBef>
                          <a:spcPts val="600"/>
                        </a:spcBef>
                        <a:buFont typeface="Arial" pitchFamily="34" charset="0"/>
                        <a:buChar char="•"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создание условий для развития взаимного расположения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Методические материалы к разделу «Социально-</a:t>
                      </a: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Личностное развитие» (С.Г. Якобсон)</a:t>
                      </a:r>
                      <a:endParaRPr lang="ru-RU" sz="1600" dirty="0"/>
                    </a:p>
                  </a:txBody>
                  <a:tcPr/>
                </a:tc>
              </a:tr>
              <a:tr h="169193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</a:t>
                      </a: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готовности ребенка</a:t>
                      </a: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повышать свою</a:t>
                      </a: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компетентность. </a:t>
                      </a:r>
                      <a:r>
                        <a:rPr kumimoji="0" lang="ru-RU" sz="1600" b="1" kern="1200" dirty="0" smtClean="0">
                          <a:solidFill>
                            <a:srgbClr val="63210D"/>
                          </a:solidFill>
                          <a:latin typeface="+mn-lt"/>
                          <a:ea typeface="+mn-ea"/>
                          <a:cs typeface="+mn-cs"/>
                        </a:rPr>
                        <a:t>Методика</a:t>
                      </a:r>
                    </a:p>
                    <a:p>
                      <a:r>
                        <a:rPr kumimoji="0" lang="ru-RU" sz="1600" b="1" kern="1200" dirty="0" smtClean="0">
                          <a:solidFill>
                            <a:srgbClr val="63210D"/>
                          </a:solidFill>
                          <a:latin typeface="+mn-lt"/>
                          <a:ea typeface="+mn-ea"/>
                          <a:cs typeface="+mn-cs"/>
                        </a:rPr>
                        <a:t>«Покажи и научи»</a:t>
                      </a:r>
                      <a:endParaRPr lang="ru-RU" sz="1600" b="1" dirty="0">
                        <a:solidFill>
                          <a:srgbClr val="63210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Поддержка взрослым стремления детей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овладевать новым содержанием,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используя просьбу взрослого, показать и научить его тому, чем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ребенок</a:t>
                      </a: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владеет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Методические материалы</a:t>
                      </a: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 разделу «Социально-</a:t>
                      </a: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личностное развитие»</a:t>
                      </a: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(С.Г. Якобсон)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179512" y="404664"/>
          <a:ext cx="8785224" cy="5904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300"/>
                <a:gridCol w="2592288"/>
                <a:gridCol w="2412330"/>
                <a:gridCol w="2196306"/>
              </a:tblGrid>
              <a:tr h="432337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Режим дня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Методика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Цель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Материал</a:t>
                      </a:r>
                      <a:endParaRPr lang="ru-RU" dirty="0"/>
                    </a:p>
                  </a:txBody>
                  <a:tcPr/>
                </a:tc>
              </a:tr>
              <a:tr h="1243709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63210D"/>
                          </a:solidFill>
                        </a:rPr>
                        <a:t>Подготовка к дневному сну</a:t>
                      </a:r>
                      <a:endParaRPr lang="ru-RU" b="1" dirty="0">
                        <a:solidFill>
                          <a:srgbClr val="63210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rgbClr val="63210D"/>
                          </a:solidFill>
                          <a:latin typeface="+mn-lt"/>
                          <a:ea typeface="+mn-ea"/>
                          <a:cs typeface="+mn-cs"/>
                        </a:rPr>
                        <a:t>«</a:t>
                      </a:r>
                      <a:r>
                        <a:rPr kumimoji="0" lang="ru-RU" sz="1800" b="1" kern="1200" dirty="0" err="1" smtClean="0">
                          <a:solidFill>
                            <a:srgbClr val="63210D"/>
                          </a:solidFill>
                          <a:latin typeface="+mn-lt"/>
                          <a:ea typeface="+mn-ea"/>
                          <a:cs typeface="+mn-cs"/>
                        </a:rPr>
                        <a:t>Засыпайка</a:t>
                      </a:r>
                      <a:r>
                        <a:rPr kumimoji="0" lang="ru-RU" sz="1800" b="1" kern="1200" dirty="0" smtClean="0">
                          <a:solidFill>
                            <a:srgbClr val="63210D"/>
                          </a:solidFill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  <a:endParaRPr lang="ru-RU" b="1" dirty="0">
                        <a:solidFill>
                          <a:srgbClr val="63210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 у ребенка умения занимать любую из двух позиций -</a:t>
                      </a: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ведущего и ведомого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ru-RU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847796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63210D"/>
                          </a:solidFill>
                        </a:rPr>
                        <a:t>Вторая половина дня</a:t>
                      </a:r>
                      <a:endParaRPr lang="ru-RU" b="1" dirty="0">
                        <a:solidFill>
                          <a:srgbClr val="63210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sz="1800" b="1" kern="1200" dirty="0" smtClean="0">
                          <a:solidFill>
                            <a:srgbClr val="63210D"/>
                          </a:solidFill>
                          <a:latin typeface="+mn-lt"/>
                          <a:ea typeface="+mn-ea"/>
                          <a:cs typeface="+mn-cs"/>
                        </a:rPr>
                        <a:t>Концерты для малышей.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1-2 раза в месяц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Развитие дружеских отношений, желание почувствовать себя нужным, заинтересовать и развлечь малышей</a:t>
                      </a:r>
                      <a:endParaRPr lang="ru-RU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Методические материалы к разделу «Социально-</a:t>
                      </a: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Личностное развитие» (С.Г. Якобсон)</a:t>
                      </a:r>
                      <a:endParaRPr lang="ru-RU" sz="1600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238081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sz="1800" b="1" kern="1200" dirty="0" smtClean="0">
                          <a:solidFill>
                            <a:srgbClr val="63210D"/>
                          </a:solidFill>
                          <a:latin typeface="+mn-lt"/>
                          <a:ea typeface="+mn-ea"/>
                          <a:cs typeface="+mn-cs"/>
                        </a:rPr>
                        <a:t> Изготовление подарков</a:t>
                      </a:r>
                    </a:p>
                    <a:p>
                      <a:r>
                        <a:rPr kumimoji="0" lang="ru-RU" sz="1800" b="1" kern="1200" dirty="0" smtClean="0">
                          <a:solidFill>
                            <a:srgbClr val="63210D"/>
                          </a:solidFill>
                          <a:latin typeface="+mn-lt"/>
                          <a:ea typeface="+mn-ea"/>
                          <a:cs typeface="+mn-cs"/>
                        </a:rPr>
                        <a:t>малышам к праздникам</a:t>
                      </a:r>
                      <a:endParaRPr lang="ru-RU" b="1" dirty="0">
                        <a:solidFill>
                          <a:srgbClr val="63210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побуждать старших детей прикладывать определенные усилия, чтобы порадовать малышей;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укрепить взаимное расположение и интерес друг к другу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Дидактический материал к методикам по разделу «Социально - личностное развитие», </a:t>
                      </a:r>
                    </a:p>
                    <a:p>
                      <a:endParaRPr kumimoji="0" lang="ru-RU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179512" y="332656"/>
          <a:ext cx="8785224" cy="612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332"/>
                <a:gridCol w="2376264"/>
                <a:gridCol w="2340322"/>
                <a:gridCol w="2196306"/>
              </a:tblGrid>
              <a:tr h="397266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Режим дня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Методика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Цель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Материал</a:t>
                      </a:r>
                      <a:endParaRPr lang="ru-RU" dirty="0"/>
                    </a:p>
                  </a:txBody>
                  <a:tcPr/>
                </a:tc>
              </a:tr>
              <a:tr h="1423535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63210D"/>
                          </a:solidFill>
                        </a:rPr>
                        <a:t>Вторая половина дня</a:t>
                      </a:r>
                      <a:endParaRPr lang="ru-RU" b="1" dirty="0">
                        <a:solidFill>
                          <a:srgbClr val="63210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sz="1800" b="1" kern="1200" dirty="0" smtClean="0">
                          <a:solidFill>
                            <a:srgbClr val="63210D"/>
                          </a:solidFill>
                          <a:latin typeface="+mn-lt"/>
                          <a:ea typeface="+mn-ea"/>
                          <a:cs typeface="+mn-cs"/>
                        </a:rPr>
                        <a:t>Моральные пьески.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 мере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нобходимости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 личного отношения к</a:t>
                      </a: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соблюдению и нарушению норм</a:t>
                      </a: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морали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--//--</a:t>
                      </a:r>
                      <a:endParaRPr lang="ru-RU" dirty="0"/>
                    </a:p>
                  </a:txBody>
                  <a:tcPr/>
                </a:tc>
              </a:tr>
              <a:tr h="175459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sz="1800" b="1" kern="1200" dirty="0" smtClean="0">
                          <a:solidFill>
                            <a:srgbClr val="63210D"/>
                          </a:solidFill>
                          <a:latin typeface="+mn-lt"/>
                          <a:ea typeface="+mn-ea"/>
                          <a:cs typeface="+mn-cs"/>
                        </a:rPr>
                        <a:t>Сюжетно-ролевые игры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с участием взрослого в роли ведомого.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Ежедневно с одним-двумя детьми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 положительного отношения у ребенка к себе через опыт руководства действиями взрослого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--//--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254528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Смена функций ведущего и ведомого при выполнении словесной инструкции.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kern="1200" dirty="0" smtClean="0">
                          <a:solidFill>
                            <a:srgbClr val="63210D"/>
                          </a:solidFill>
                          <a:latin typeface="+mn-lt"/>
                          <a:ea typeface="+mn-ea"/>
                          <a:cs typeface="+mn-cs"/>
                        </a:rPr>
                        <a:t>Игра «Путешествия»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 использованием иллюстративного материала. 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 желанию детей.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Выполнение словесной инструкции с поочередным  выполнением детьми функций руководителя игры и исполнителя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--//--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179512" y="188640"/>
          <a:ext cx="8713788" cy="649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/>
                <a:gridCol w="2232248"/>
                <a:gridCol w="2646909"/>
                <a:gridCol w="2178447"/>
              </a:tblGrid>
              <a:tr h="361341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Режим дня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Методика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Цель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Материал</a:t>
                      </a:r>
                      <a:endParaRPr lang="ru-RU" dirty="0"/>
                    </a:p>
                  </a:txBody>
                  <a:tcPr/>
                </a:tc>
              </a:tr>
              <a:tr h="19007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rgbClr val="63210D"/>
                          </a:solidFill>
                        </a:rPr>
                        <a:t>Вторая половина дня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Организация</a:t>
                      </a:r>
                    </a:p>
                    <a:p>
                      <a:r>
                        <a:rPr kumimoji="0" lang="ru-RU" sz="1800" b="1" kern="1200" dirty="0" smtClean="0">
                          <a:solidFill>
                            <a:srgbClr val="63210D"/>
                          </a:solidFill>
                          <a:latin typeface="+mn-lt"/>
                          <a:ea typeface="+mn-ea"/>
                          <a:cs typeface="+mn-cs"/>
                        </a:rPr>
                        <a:t>межгруппового общения</a:t>
                      </a:r>
                    </a:p>
                    <a:p>
                      <a:r>
                        <a:rPr kumimoji="0" lang="ru-RU" sz="1800" b="1" kern="1200" dirty="0" smtClean="0">
                          <a:solidFill>
                            <a:srgbClr val="63210D"/>
                          </a:solidFill>
                          <a:latin typeface="+mn-lt"/>
                          <a:ea typeface="+mn-ea"/>
                          <a:cs typeface="+mn-cs"/>
                        </a:rPr>
                        <a:t>сверстников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условиях детского сада.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Один раз в месяц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buFont typeface="Arial" pitchFamily="34" charset="0"/>
                        <a:buChar char="•"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Расширение круга общения детей,</a:t>
                      </a:r>
                    </a:p>
                    <a:p>
                      <a:pPr>
                        <a:spcBef>
                          <a:spcPts val="600"/>
                        </a:spcBef>
                        <a:buFont typeface="Arial" pitchFamily="34" charset="0"/>
                        <a:buChar char="•"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 способов их контактов с детьми из других групп,</a:t>
                      </a:r>
                    </a:p>
                    <a:p>
                      <a:pPr>
                        <a:spcBef>
                          <a:spcPts val="600"/>
                        </a:spcBef>
                        <a:buFont typeface="Arial" pitchFamily="34" charset="0"/>
                        <a:buChar char="•"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приобщение к ценностям сотрудничества и развитие инициативы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общении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ru-RU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14801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Итоговая беседа с детьми </a:t>
                      </a:r>
                      <a:r>
                        <a:rPr kumimoji="0" lang="ru-RU" sz="1800" b="1" kern="1200" dirty="0" smtClean="0">
                          <a:solidFill>
                            <a:srgbClr val="63210D"/>
                          </a:solidFill>
                          <a:latin typeface="+mn-lt"/>
                          <a:ea typeface="+mn-ea"/>
                          <a:cs typeface="+mn-cs"/>
                        </a:rPr>
                        <a:t>«МЫ - МОЛОДЦЫ»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Каждую пятницу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buFont typeface="Arial" pitchFamily="34" charset="0"/>
                        <a:buChar char="•"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Показ всей группе, что у каждого ребенка есть свои достоинства, </a:t>
                      </a:r>
                    </a:p>
                    <a:p>
                      <a:pPr>
                        <a:spcBef>
                          <a:spcPts val="600"/>
                        </a:spcBef>
                        <a:buFont typeface="Arial" pitchFamily="34" charset="0"/>
                        <a:buChar char="•"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 способности находить достоинства в каждом члене группы,</a:t>
                      </a:r>
                    </a:p>
                    <a:p>
                      <a:pPr>
                        <a:spcBef>
                          <a:spcPts val="600"/>
                        </a:spcBef>
                        <a:buFont typeface="Arial" pitchFamily="34" charset="0"/>
                        <a:buChar char="•"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формирование положительного отношения к себе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Программа «Радуга», </a:t>
                      </a:r>
                      <a:endParaRPr lang="ru-RU" sz="1600" dirty="0"/>
                    </a:p>
                  </a:txBody>
                  <a:tcPr/>
                </a:tc>
              </a:tr>
              <a:tr h="151466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Смена функций ведущего и ведомого на занятиях семейно - физкультурного клуба </a:t>
                      </a:r>
                      <a:r>
                        <a:rPr kumimoji="0" lang="ru-RU" sz="1800" b="1" kern="1200" dirty="0" smtClean="0">
                          <a:solidFill>
                            <a:srgbClr val="63210D"/>
                          </a:solidFill>
                          <a:latin typeface="+mn-lt"/>
                          <a:ea typeface="+mn-ea"/>
                          <a:cs typeface="+mn-cs"/>
                        </a:rPr>
                        <a:t>«Друзья спорта»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Каждый вторник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 интереса к здоровому образу жизни и спорту,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взаимодействие родителей и детей в разных социальных позициях («ведущий» и «ведомый») ,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накопление ценного опыта общения друг с другом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50825" y="333375"/>
          <a:ext cx="8642352" cy="58993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935"/>
                <a:gridCol w="3528392"/>
                <a:gridCol w="1224136"/>
                <a:gridCol w="172888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Режим дня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Методика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Цель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Материал</a:t>
                      </a:r>
                      <a:endParaRPr lang="ru-RU" dirty="0"/>
                    </a:p>
                  </a:txBody>
                  <a:tcPr/>
                </a:tc>
              </a:tr>
              <a:tr h="1188720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rgbClr val="63210D"/>
                          </a:solidFill>
                          <a:latin typeface="+mn-lt"/>
                          <a:ea typeface="+mn-ea"/>
                          <a:cs typeface="+mn-cs"/>
                        </a:rPr>
                        <a:t>Дома</a:t>
                      </a:r>
                      <a:endParaRPr lang="ru-RU" b="1" dirty="0">
                        <a:solidFill>
                          <a:srgbClr val="63210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sz="1800" b="1" kern="1200" dirty="0" smtClean="0">
                          <a:solidFill>
                            <a:srgbClr val="63210D"/>
                          </a:solidFill>
                          <a:latin typeface="+mn-lt"/>
                          <a:ea typeface="+mn-ea"/>
                          <a:cs typeface="+mn-cs"/>
                        </a:rPr>
                        <a:t>Изготовление подарков малышам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(дети).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30305"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63210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sz="1800" b="1" kern="1200" dirty="0" smtClean="0">
                          <a:solidFill>
                            <a:srgbClr val="63210D"/>
                          </a:solidFill>
                          <a:latin typeface="+mn-lt"/>
                          <a:ea typeface="+mn-ea"/>
                          <a:cs typeface="+mn-cs"/>
                        </a:rPr>
                        <a:t>Изготовление альбомов «Мой альбом»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(родители и дети)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97848"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63210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sz="1800" b="1" kern="1200" dirty="0" smtClean="0">
                          <a:solidFill>
                            <a:srgbClr val="63210D"/>
                          </a:solidFill>
                          <a:latin typeface="+mn-lt"/>
                          <a:ea typeface="+mn-ea"/>
                          <a:cs typeface="+mn-cs"/>
                        </a:rPr>
                        <a:t>Составление текста «</a:t>
                      </a:r>
                      <a:r>
                        <a:rPr kumimoji="0" lang="ru-RU" sz="1800" b="1" kern="1200" dirty="0" err="1" smtClean="0">
                          <a:solidFill>
                            <a:srgbClr val="63210D"/>
                          </a:solidFill>
                          <a:latin typeface="+mn-lt"/>
                          <a:ea typeface="+mn-ea"/>
                          <a:cs typeface="+mn-cs"/>
                        </a:rPr>
                        <a:t>Засыпайки</a:t>
                      </a:r>
                      <a:r>
                        <a:rPr kumimoji="0" lang="ru-RU" sz="1800" b="1" kern="1200" dirty="0" smtClean="0">
                          <a:solidFill>
                            <a:srgbClr val="63210D"/>
                          </a:solidFill>
                          <a:latin typeface="+mn-lt"/>
                          <a:ea typeface="+mn-ea"/>
                          <a:cs typeface="+mn-cs"/>
                        </a:rPr>
                        <a:t>»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(родители и дети)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05840"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63210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sz="1800" b="1" kern="1200" dirty="0" smtClean="0">
                          <a:solidFill>
                            <a:srgbClr val="63210D"/>
                          </a:solidFill>
                          <a:latin typeface="+mn-lt"/>
                          <a:ea typeface="+mn-ea"/>
                          <a:cs typeface="+mn-cs"/>
                        </a:rPr>
                        <a:t>Составление коллекции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(родители и дети)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05840"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63210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sz="1800" b="1" kern="1200" dirty="0" smtClean="0">
                          <a:solidFill>
                            <a:srgbClr val="63210D"/>
                          </a:solidFill>
                          <a:latin typeface="+mn-lt"/>
                          <a:ea typeface="+mn-ea"/>
                          <a:cs typeface="+mn-cs"/>
                        </a:rPr>
                        <a:t>Самостоятельная продуктивная деятельность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(дети).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Приоритетная проблема в образовании: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200" b="1" dirty="0" smtClean="0">
                <a:solidFill>
                  <a:srgbClr val="554A1B"/>
                </a:solidFill>
                <a:latin typeface="+mj-lt"/>
              </a:rPr>
              <a:t>«Как сформировать человека, который отвечал бы требованиям общества на нынешнем этапе исторического развития?»</a:t>
            </a:r>
          </a:p>
          <a:p>
            <a:r>
              <a:rPr lang="ru-RU" sz="3000" dirty="0" smtClean="0">
                <a:latin typeface="+mj-lt"/>
              </a:rPr>
              <a:t>Современному обществу необходимы:</a:t>
            </a:r>
          </a:p>
          <a:p>
            <a:pPr lvl="1">
              <a:buFont typeface="Symbol" pitchFamily="18" charset="2"/>
              <a:buChar char=""/>
            </a:pPr>
            <a:r>
              <a:rPr lang="ru-RU" sz="2800" dirty="0" smtClean="0">
                <a:latin typeface="+mj-lt"/>
              </a:rPr>
              <a:t> инициативные люди, </a:t>
            </a:r>
          </a:p>
          <a:p>
            <a:pPr lvl="1">
              <a:buFont typeface="Symbol" pitchFamily="18" charset="2"/>
              <a:buChar char=""/>
            </a:pPr>
            <a:r>
              <a:rPr lang="ru-RU" sz="2800" dirty="0" smtClean="0">
                <a:latin typeface="+mj-lt"/>
              </a:rPr>
              <a:t>способные найти «себя» и своё место в жизни, </a:t>
            </a:r>
          </a:p>
          <a:p>
            <a:pPr lvl="1">
              <a:buFont typeface="Symbol" pitchFamily="18" charset="2"/>
              <a:buChar char=""/>
            </a:pPr>
            <a:r>
              <a:rPr lang="ru-RU" sz="2800" dirty="0" smtClean="0">
                <a:latin typeface="+mj-lt"/>
              </a:rPr>
              <a:t>восстановить русскую духовную культуру, </a:t>
            </a:r>
          </a:p>
          <a:p>
            <a:pPr lvl="1">
              <a:buFont typeface="Symbol" pitchFamily="18" charset="2"/>
              <a:buChar char=""/>
            </a:pPr>
            <a:r>
              <a:rPr lang="ru-RU" sz="2800" dirty="0" smtClean="0">
                <a:latin typeface="+mj-lt"/>
              </a:rPr>
              <a:t>нравственно стойкие, </a:t>
            </a:r>
          </a:p>
          <a:p>
            <a:pPr lvl="1">
              <a:buFont typeface="Symbol" pitchFamily="18" charset="2"/>
              <a:buChar char=""/>
            </a:pPr>
            <a:r>
              <a:rPr lang="ru-RU" sz="2800" dirty="0" smtClean="0">
                <a:latin typeface="+mj-lt"/>
              </a:rPr>
              <a:t>социально адаптированные, </a:t>
            </a:r>
          </a:p>
          <a:p>
            <a:pPr lvl="1">
              <a:buFont typeface="Symbol" pitchFamily="18" charset="2"/>
              <a:buChar char=""/>
            </a:pPr>
            <a:r>
              <a:rPr lang="ru-RU" sz="2800" dirty="0" smtClean="0">
                <a:latin typeface="+mj-lt"/>
              </a:rPr>
              <a:t>готовые к саморазвитию, непрерывному самосовершенствованию.</a:t>
            </a:r>
            <a:endParaRPr lang="ru-RU" sz="2800" dirty="0">
              <a:latin typeface="+mj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Сензитивный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период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554A1B"/>
                </a:solidFill>
                <a:latin typeface="+mj-lt"/>
              </a:rPr>
              <a:t>Дошкольное детство</a:t>
            </a:r>
            <a:endParaRPr lang="ru-RU" b="1" dirty="0">
              <a:solidFill>
                <a:srgbClr val="554A1B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772400" cy="72494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Программно-методическое основание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latin typeface="+mj-lt"/>
              </a:rPr>
              <a:t>Федеральный институт развития образования</a:t>
            </a:r>
          </a:p>
          <a:p>
            <a:r>
              <a:rPr lang="ru-RU" i="1" dirty="0" smtClean="0">
                <a:latin typeface="+mj-lt"/>
              </a:rPr>
              <a:t>раздел «Социально-личностное развитие»</a:t>
            </a:r>
            <a:r>
              <a:rPr lang="ru-RU" dirty="0" smtClean="0">
                <a:latin typeface="+mj-lt"/>
              </a:rPr>
              <a:t> </a:t>
            </a:r>
            <a:r>
              <a:rPr lang="ru-RU" b="1" i="1" dirty="0" smtClean="0">
                <a:solidFill>
                  <a:srgbClr val="554A1B"/>
                </a:solidFill>
                <a:latin typeface="+mj-lt"/>
              </a:rPr>
              <a:t>(автор - С.Г. Якобсон)</a:t>
            </a:r>
            <a:endParaRPr lang="ru-RU" b="1" i="1" dirty="0">
              <a:solidFill>
                <a:srgbClr val="554A1B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Выявлены проблемы: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447800"/>
            <a:ext cx="8219256" cy="4789512"/>
          </a:xfrm>
        </p:spPr>
        <p:txBody>
          <a:bodyPr>
            <a:normAutofit fontScale="92500" lnSpcReduction="20000"/>
          </a:bodyPr>
          <a:lstStyle/>
          <a:p>
            <a:pPr lvl="0">
              <a:spcBef>
                <a:spcPts val="1800"/>
              </a:spcBef>
            </a:pPr>
            <a:r>
              <a:rPr lang="ru-RU" b="1" u="sng" dirty="0" smtClean="0">
                <a:solidFill>
                  <a:srgbClr val="554A1B"/>
                </a:solidFill>
                <a:latin typeface="+mj-lt"/>
              </a:rPr>
              <a:t>у детей </a:t>
            </a:r>
            <a:r>
              <a:rPr lang="ru-RU" dirty="0" smtClean="0">
                <a:latin typeface="+mj-lt"/>
              </a:rPr>
              <a:t>- неумение уступать друг другу, желание всегда и везде быть первым, несоблюдение правил поведения и взаимоотношений;</a:t>
            </a:r>
          </a:p>
          <a:p>
            <a:pPr lvl="0">
              <a:spcBef>
                <a:spcPts val="1800"/>
              </a:spcBef>
            </a:pPr>
            <a:r>
              <a:rPr lang="ru-RU" b="1" u="sng" dirty="0" smtClean="0">
                <a:solidFill>
                  <a:srgbClr val="554A1B"/>
                </a:solidFill>
                <a:latin typeface="+mj-lt"/>
              </a:rPr>
              <a:t>у педагогов </a:t>
            </a:r>
            <a:r>
              <a:rPr lang="ru-RU" dirty="0" smtClean="0">
                <a:latin typeface="+mj-lt"/>
              </a:rPr>
              <a:t>- неумение самостоятельно распределить и распла­нировать весь методический материал раздела «социально-личност­ное развитие» в течение дня;</a:t>
            </a:r>
          </a:p>
          <a:p>
            <a:pPr lvl="0">
              <a:spcBef>
                <a:spcPts val="1800"/>
              </a:spcBef>
            </a:pPr>
            <a:r>
              <a:rPr lang="ru-RU" b="1" u="sng" dirty="0" smtClean="0">
                <a:solidFill>
                  <a:srgbClr val="554A1B"/>
                </a:solidFill>
                <a:latin typeface="+mj-lt"/>
              </a:rPr>
              <a:t>у родителей </a:t>
            </a:r>
            <a:r>
              <a:rPr lang="ru-RU" dirty="0" smtClean="0">
                <a:latin typeface="+mj-lt"/>
              </a:rPr>
              <a:t>- занятость работой и домом; недостаток знаний по вопросам социально-личностного развития ребенка и неумение при­менить их на практике, трудности в общении с детьми, неумение по­мочь ребенку осознать значимость его личности, неумение взаимо­действовать с детьми в разных социальных позициях («ведущий» и «ведомый») и др.</a:t>
            </a:r>
          </a:p>
          <a:p>
            <a:endParaRPr lang="ru-RU" dirty="0">
              <a:latin typeface="+mj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Следующие задачи: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447800"/>
            <a:ext cx="8291264" cy="5077544"/>
          </a:xfrm>
        </p:spPr>
        <p:txBody>
          <a:bodyPr>
            <a:normAutofit fontScale="70000" lnSpcReduction="20000"/>
          </a:bodyPr>
          <a:lstStyle/>
          <a:p>
            <a:pPr lvl="0">
              <a:spcBef>
                <a:spcPts val="1200"/>
              </a:spcBef>
            </a:pPr>
            <a:r>
              <a:rPr lang="ru-RU" b="1" dirty="0" smtClean="0">
                <a:solidFill>
                  <a:srgbClr val="554A1B"/>
                </a:solidFill>
              </a:rPr>
              <a:t>Формировать у детей доброжелательные отношения к другим людям</a:t>
            </a:r>
            <a:r>
              <a:rPr lang="ru-RU" dirty="0" smtClean="0"/>
              <a:t>, в первую очередь, к сверстникам и младшим детям;</a:t>
            </a:r>
          </a:p>
          <a:p>
            <a:pPr lvl="0">
              <a:spcBef>
                <a:spcPts val="1200"/>
              </a:spcBef>
            </a:pPr>
            <a:r>
              <a:rPr lang="ru-RU" dirty="0" smtClean="0"/>
              <a:t>Обеспечить каждому ребенку </a:t>
            </a:r>
            <a:r>
              <a:rPr lang="ru-RU" b="1" dirty="0" smtClean="0">
                <a:solidFill>
                  <a:srgbClr val="554A1B"/>
                </a:solidFill>
              </a:rPr>
              <a:t>опыт взаимодействия с другими людьми в двух разных позициях:</a:t>
            </a:r>
            <a:r>
              <a:rPr lang="ru-RU" dirty="0" smtClean="0"/>
              <a:t> ведущего-ведомого, руководителя-исполнителя;</a:t>
            </a:r>
          </a:p>
          <a:p>
            <a:pPr lvl="0">
              <a:spcBef>
                <a:spcPts val="1200"/>
              </a:spcBef>
            </a:pPr>
            <a:r>
              <a:rPr lang="ru-RU" dirty="0" smtClean="0"/>
              <a:t>Создать </a:t>
            </a:r>
            <a:r>
              <a:rPr lang="ru-RU" b="1" dirty="0" smtClean="0">
                <a:solidFill>
                  <a:srgbClr val="554A1B"/>
                </a:solidFill>
              </a:rPr>
              <a:t>вариант планирования методик </a:t>
            </a:r>
            <a:r>
              <a:rPr lang="ru-RU" dirty="0" smtClean="0"/>
              <a:t>по разделу «Социально-личностное развитие ребенка» </a:t>
            </a:r>
            <a:r>
              <a:rPr lang="ru-RU" b="1" dirty="0" smtClean="0">
                <a:solidFill>
                  <a:srgbClr val="554A1B"/>
                </a:solidFill>
              </a:rPr>
              <a:t>в режиме дня</a:t>
            </a:r>
            <a:r>
              <a:rPr lang="ru-RU" dirty="0" smtClean="0"/>
              <a:t>;</a:t>
            </a:r>
          </a:p>
          <a:p>
            <a:pPr lvl="0">
              <a:spcBef>
                <a:spcPts val="1200"/>
              </a:spcBef>
            </a:pPr>
            <a:r>
              <a:rPr lang="ru-RU" b="1" dirty="0" smtClean="0">
                <a:solidFill>
                  <a:srgbClr val="554A1B"/>
                </a:solidFill>
              </a:rPr>
              <a:t>Разработать новые методики</a:t>
            </a:r>
            <a:r>
              <a:rPr lang="ru-RU" dirty="0" smtClean="0"/>
              <a:t>, дидактические материалы по социально-личностному развитию ребенка;</a:t>
            </a:r>
          </a:p>
          <a:p>
            <a:pPr lvl="0">
              <a:spcBef>
                <a:spcPts val="1200"/>
              </a:spcBef>
            </a:pPr>
            <a:r>
              <a:rPr lang="ru-RU" b="1" dirty="0" smtClean="0">
                <a:solidFill>
                  <a:srgbClr val="554A1B"/>
                </a:solidFill>
              </a:rPr>
              <a:t>Способствовать поиску возможностей использования форм работы </a:t>
            </a:r>
            <a:r>
              <a:rPr lang="ru-RU" dirty="0" smtClean="0"/>
              <a:t>с детьми </a:t>
            </a:r>
            <a:r>
              <a:rPr lang="ru-RU" b="1" dirty="0" smtClean="0">
                <a:solidFill>
                  <a:srgbClr val="554A1B"/>
                </a:solidFill>
              </a:rPr>
              <a:t>по другим разделам программы </a:t>
            </a:r>
            <a:r>
              <a:rPr lang="ru-RU" dirty="0" smtClean="0"/>
              <a:t>для решения задач социально-личностного развития ребенка</a:t>
            </a:r>
          </a:p>
          <a:p>
            <a:pPr lvl="0">
              <a:spcBef>
                <a:spcPts val="1200"/>
              </a:spcBef>
            </a:pPr>
            <a:r>
              <a:rPr lang="ru-RU" b="1" dirty="0" smtClean="0">
                <a:solidFill>
                  <a:srgbClr val="554A1B"/>
                </a:solidFill>
              </a:rPr>
              <a:t>Разработать и апробировать новую форму сотрудничества с семьей</a:t>
            </a:r>
            <a:r>
              <a:rPr lang="ru-RU" dirty="0" smtClean="0"/>
              <a:t>: Семейно-физкультурный клуб «Друзья спорта»;</a:t>
            </a:r>
          </a:p>
          <a:p>
            <a:pPr lvl="0">
              <a:spcBef>
                <a:spcPts val="1200"/>
              </a:spcBef>
            </a:pPr>
            <a:r>
              <a:rPr lang="ru-RU" b="1" dirty="0" smtClean="0">
                <a:solidFill>
                  <a:srgbClr val="554A1B"/>
                </a:solidFill>
              </a:rPr>
              <a:t>Использовать работу семейно-физкультурного клуба </a:t>
            </a:r>
            <a:r>
              <a:rPr lang="ru-RU" dirty="0" smtClean="0"/>
              <a:t>для создания для детей и родителей </a:t>
            </a:r>
            <a:r>
              <a:rPr lang="ru-RU" b="1" dirty="0" smtClean="0">
                <a:solidFill>
                  <a:srgbClr val="554A1B"/>
                </a:solidFill>
              </a:rPr>
              <a:t>опыта занятия позиции ведущего и ведомого </a:t>
            </a:r>
            <a:r>
              <a:rPr lang="ru-RU" dirty="0" smtClean="0"/>
              <a:t>по ходу спортивных занятий.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43000"/>
          </a:xfrm>
        </p:spPr>
        <p:txBody>
          <a:bodyPr>
            <a:noAutofit/>
          </a:bodyPr>
          <a:lstStyle/>
          <a:p>
            <a:pPr algn="ctr"/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Планирование </a:t>
            </a:r>
            <a:r>
              <a:rPr lang="ru-RU" sz="3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режиме дня 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методик раздела «Социально-личностное развитие детей»</a:t>
            </a:r>
            <a:endParaRPr lang="ru-RU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554A1B"/>
                </a:solidFill>
              </a:rPr>
              <a:t>Позитивные отношения детей между собой лучше всего осваиваются в процессе всех режимных моментов: </a:t>
            </a:r>
          </a:p>
          <a:p>
            <a:pPr>
              <a:buClr>
                <a:schemeClr val="accent1">
                  <a:lumMod val="50000"/>
                </a:schemeClr>
              </a:buClr>
              <a:buFont typeface="Symbol" pitchFamily="18" charset="2"/>
              <a:buChar char="-"/>
            </a:pPr>
            <a:r>
              <a:rPr lang="ru-RU" dirty="0" smtClean="0"/>
              <a:t>утренний прием, </a:t>
            </a:r>
          </a:p>
          <a:p>
            <a:pPr>
              <a:buClr>
                <a:schemeClr val="accent1">
                  <a:lumMod val="50000"/>
                </a:schemeClr>
              </a:buClr>
              <a:buFont typeface="Symbol" pitchFamily="18" charset="2"/>
              <a:buChar char="-"/>
            </a:pPr>
            <a:r>
              <a:rPr lang="ru-RU" dirty="0" smtClean="0"/>
              <a:t>организация деятельности, </a:t>
            </a:r>
          </a:p>
          <a:p>
            <a:pPr>
              <a:buClr>
                <a:schemeClr val="accent1">
                  <a:lumMod val="50000"/>
                </a:schemeClr>
              </a:buClr>
              <a:buFont typeface="Symbol" pitchFamily="18" charset="2"/>
              <a:buChar char="-"/>
            </a:pPr>
            <a:r>
              <a:rPr lang="ru-RU" dirty="0" smtClean="0"/>
              <a:t>прогулка, </a:t>
            </a:r>
          </a:p>
          <a:p>
            <a:pPr>
              <a:buClr>
                <a:schemeClr val="accent1">
                  <a:lumMod val="50000"/>
                </a:schemeClr>
              </a:buClr>
              <a:buFont typeface="Symbol" pitchFamily="18" charset="2"/>
              <a:buChar char="-"/>
            </a:pPr>
            <a:r>
              <a:rPr lang="ru-RU" dirty="0" smtClean="0"/>
              <a:t>подготовка ко сну;</a:t>
            </a:r>
          </a:p>
          <a:p>
            <a:pPr>
              <a:buClr>
                <a:schemeClr val="accent1">
                  <a:lumMod val="50000"/>
                </a:schemeClr>
              </a:buClr>
              <a:buFont typeface="Symbol" pitchFamily="18" charset="2"/>
              <a:buChar char="-"/>
            </a:pPr>
            <a:r>
              <a:rPr lang="ru-RU" dirty="0" smtClean="0"/>
              <a:t>самостоятельная деятельность детей (вторая половина дня);</a:t>
            </a:r>
          </a:p>
          <a:p>
            <a:pPr>
              <a:buClr>
                <a:schemeClr val="accent1">
                  <a:lumMod val="50000"/>
                </a:schemeClr>
              </a:buClr>
              <a:buFont typeface="Symbol" pitchFamily="18" charset="2"/>
              <a:buChar char="-"/>
            </a:pPr>
            <a:r>
              <a:rPr lang="ru-RU" dirty="0" smtClean="0"/>
              <a:t> в домашних условиях, вместе с родителями.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7780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Планирование </a:t>
            </a:r>
            <a:r>
              <a:rPr lang="ru-RU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режиме дня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методик раздела «Социально-личностное развитие детей»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51520" y="1052736"/>
          <a:ext cx="8712968" cy="551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2592288"/>
                <a:gridCol w="2502278"/>
                <a:gridCol w="2178242"/>
              </a:tblGrid>
              <a:tr h="361743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Режим дня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Методика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Цель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Материал</a:t>
                      </a:r>
                      <a:endParaRPr lang="ru-RU" dirty="0"/>
                    </a:p>
                  </a:txBody>
                  <a:tcPr/>
                </a:tc>
              </a:tr>
              <a:tr h="1446753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rgbClr val="63210D"/>
                          </a:solidFill>
                          <a:latin typeface="+mn-lt"/>
                          <a:ea typeface="+mn-ea"/>
                          <a:cs typeface="+mn-cs"/>
                        </a:rPr>
                        <a:t>Утро</a:t>
                      </a:r>
                      <a:endParaRPr lang="ru-RU" b="1" dirty="0">
                        <a:solidFill>
                          <a:srgbClr val="63210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Clr>
                          <a:srgbClr val="554A1B"/>
                        </a:buClr>
                        <a:buFont typeface="Arial" pitchFamily="34" charset="0"/>
                        <a:buChar char="•"/>
                      </a:pPr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Минутка для создания</a:t>
                      </a:r>
                    </a:p>
                    <a:p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эмоционального настроя</a:t>
                      </a:r>
                    </a:p>
                    <a:p>
                      <a:r>
                        <a:rPr kumimoji="0" lang="ru-RU" sz="1800" b="1" kern="1200" dirty="0" smtClean="0">
                          <a:solidFill>
                            <a:srgbClr val="63210D"/>
                          </a:solidFill>
                          <a:latin typeface="+mn-lt"/>
                          <a:ea typeface="+mn-ea"/>
                          <a:cs typeface="+mn-cs"/>
                        </a:rPr>
                        <a:t>«Мы - вместе!»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Ежедневно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 позитивного настроя на день, доброжелательного отношения детей друг к другу и к педагогу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14534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Clr>
                          <a:srgbClr val="554A1B"/>
                        </a:buClr>
                        <a:buFont typeface="Arial" pitchFamily="34" charset="0"/>
                        <a:buChar char="•"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kern="1200" dirty="0" smtClean="0">
                          <a:solidFill>
                            <a:srgbClr val="63210D"/>
                          </a:solidFill>
                          <a:latin typeface="+mn-lt"/>
                          <a:ea typeface="+mn-ea"/>
                          <a:cs typeface="+mn-cs"/>
                        </a:rPr>
                        <a:t>«</a:t>
                      </a:r>
                      <a:r>
                        <a:rPr kumimoji="0" lang="ru-RU" sz="1800" b="1" kern="1200" dirty="0" smtClean="0">
                          <a:solidFill>
                            <a:srgbClr val="63210D"/>
                          </a:solidFill>
                          <a:latin typeface="+mn-lt"/>
                          <a:ea typeface="+mn-ea"/>
                          <a:cs typeface="+mn-cs"/>
                        </a:rPr>
                        <a:t>Волшебная труба».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 необходимости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 способности находить достоинства в каждом члене группы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Методические материалы к разделу «Социально- личностное развитие» </a:t>
                      </a:r>
                    </a:p>
                    <a:p>
                      <a:r>
                        <a:rPr kumimoji="0" lang="ru-RU" sz="14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(С.Г.  Якобсон)</a:t>
                      </a:r>
                      <a:endParaRPr lang="ru-RU" sz="1400" dirty="0"/>
                    </a:p>
                  </a:txBody>
                  <a:tcPr/>
                </a:tc>
              </a:tr>
              <a:tr h="93436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Clr>
                          <a:srgbClr val="554A1B"/>
                        </a:buClr>
                        <a:buFont typeface="Arial" pitchFamily="34" charset="0"/>
                        <a:buChar char="•"/>
                      </a:pPr>
                      <a:r>
                        <a:rPr kumimoji="0" lang="ru-RU" sz="1800" b="1" kern="1200" dirty="0" smtClean="0">
                          <a:solidFill>
                            <a:srgbClr val="63210D"/>
                          </a:solidFill>
                          <a:latin typeface="+mn-lt"/>
                          <a:ea typeface="+mn-ea"/>
                          <a:cs typeface="+mn-cs"/>
                        </a:rPr>
                        <a:t>«Мой альбом</a:t>
                      </a:r>
                    </a:p>
                    <a:p>
                      <a:r>
                        <a:rPr kumimoji="0" lang="ru-RU" sz="1800" b="1" kern="1200" dirty="0" smtClean="0">
                          <a:solidFill>
                            <a:srgbClr val="63210D"/>
                          </a:solidFill>
                          <a:latin typeface="+mn-lt"/>
                          <a:ea typeface="+mn-ea"/>
                          <a:cs typeface="+mn-cs"/>
                        </a:rPr>
                        <a:t>с фотографиями».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 желанию детей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 интереса друг к другу в ходе общения, поднятие социального статуса ребенка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С.Г. Якобсон «Моральное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воспитание в детском саду»</a:t>
                      </a:r>
                      <a:endParaRPr lang="ru-RU" sz="1400" dirty="0"/>
                    </a:p>
                  </a:txBody>
                  <a:tcPr/>
                </a:tc>
              </a:tr>
              <a:tr h="15844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Clr>
                          <a:srgbClr val="554A1B"/>
                        </a:buClr>
                        <a:buFont typeface="Arial" pitchFamily="34" charset="0"/>
                        <a:buChar char="•"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1" kern="1200" dirty="0" smtClean="0">
                          <a:solidFill>
                            <a:srgbClr val="63210D"/>
                          </a:solidFill>
                          <a:latin typeface="+mn-lt"/>
                          <a:ea typeface="+mn-ea"/>
                          <a:cs typeface="+mn-cs"/>
                        </a:rPr>
                        <a:t>«Моя коллекция».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 желанию детей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Помочь ребенку осознать значимость своей личности, своих индивидуальных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предпочтений, результата собственной деятельности. 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Построение социальных отношений на этой основе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Т.И.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Гризик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Методические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материалы к разделу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«Ознакомление с окружающим миром»</a:t>
                      </a:r>
                    </a:p>
                    <a:p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539551" y="1916832"/>
          <a:ext cx="8280920" cy="3606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5622"/>
                <a:gridCol w="2463745"/>
                <a:gridCol w="2241323"/>
                <a:gridCol w="2070230"/>
              </a:tblGrid>
              <a:tr h="405864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Режим дня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Методика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Цель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Материал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63210D"/>
                          </a:solidFill>
                        </a:rPr>
                        <a:t>НОД</a:t>
                      </a:r>
                      <a:endParaRPr lang="ru-RU" b="1" dirty="0">
                        <a:solidFill>
                          <a:srgbClr val="63210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Организация</a:t>
                      </a:r>
                      <a:r>
                        <a:rPr lang="ru-RU" sz="1800" baseline="0" dirty="0" smtClean="0"/>
                        <a:t> любого вида детской деятельности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Поднятие социального статуса «неуспешного ребенка»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Программно - методические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материалы, разработанные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ФИРО</a:t>
                      </a:r>
                      <a:endParaRPr lang="ru-RU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НОД</a:t>
                      </a:r>
                      <a:r>
                        <a:rPr lang="ru-RU" sz="1800" baseline="0" dirty="0" smtClean="0"/>
                        <a:t> в форме организации детей в парах, тройках, коллективная работа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Стимулировать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внутригрупповое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взаимодействие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Занятия по развитию речи (Т.И.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Гризик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). Занятия по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Изодеятельности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(Т.Н.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Доронова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Планирование </a:t>
            </a:r>
            <a:r>
              <a:rPr lang="ru-RU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режиме дня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методик раздела «Социально-личностное развитие детей»</a:t>
            </a:r>
            <a:endParaRPr lang="ru-RU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120</TotalTime>
  <Words>1090</Words>
  <Application>Microsoft Office PowerPoint</Application>
  <PresentationFormat>Экран (4:3)</PresentationFormat>
  <Paragraphs>187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Справедливость</vt:lpstr>
      <vt:lpstr>Формы работы по социально-личностному развитию в режиме детской жизни</vt:lpstr>
      <vt:lpstr>Приоритетная проблема в образовании:</vt:lpstr>
      <vt:lpstr>Сензитивный период</vt:lpstr>
      <vt:lpstr>Программно-методическое основание</vt:lpstr>
      <vt:lpstr>Выявлены проблемы:</vt:lpstr>
      <vt:lpstr>Следующие задачи:</vt:lpstr>
      <vt:lpstr>Планирование в режиме дня методик раздела «Социально-личностное развитие детей»</vt:lpstr>
      <vt:lpstr>Планирование в режиме дня методик раздела «Социально-личностное развитие детей»</vt:lpstr>
      <vt:lpstr>Планирование в режиме дня методик раздела «Социально-личностное развитие детей»</vt:lpstr>
      <vt:lpstr>Слайд 10</vt:lpstr>
      <vt:lpstr>Слайд 11</vt:lpstr>
      <vt:lpstr>Слайд 12</vt:lpstr>
      <vt:lpstr>Слайд 13</vt:lpstr>
      <vt:lpstr>Слайд 14</vt:lpstr>
    </vt:vector>
  </TitlesOfParts>
  <Company>HomeLab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Формы работы по социально-личностному развитию в режиме детской жизни</dc:title>
  <dc:creator>SamkovaIA</dc:creator>
  <cp:lastModifiedBy>Acer</cp:lastModifiedBy>
  <cp:revision>13</cp:revision>
  <dcterms:created xsi:type="dcterms:W3CDTF">2013-03-01T10:56:04Z</dcterms:created>
  <dcterms:modified xsi:type="dcterms:W3CDTF">2018-01-28T11:17:14Z</dcterms:modified>
</cp:coreProperties>
</file>