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1369" autoAdjust="0"/>
    <p:restoredTop sz="94660"/>
  </p:normalViewPr>
  <p:slideViewPr>
    <p:cSldViewPr>
      <p:cViewPr varScale="1">
        <p:scale>
          <a:sx n="73" d="100"/>
          <a:sy n="73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8655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/>
              <a:t>Логарифмические уравнения и методы их решения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857232"/>
            <a:ext cx="8429684" cy="5268931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 </a:t>
            </a:r>
            <a:endParaRPr lang="ru-RU" dirty="0" smtClean="0"/>
          </a:p>
          <a:p>
            <a:r>
              <a:rPr lang="en-US" i="1" dirty="0" smtClean="0"/>
              <a:t>                1                2                  3                 4                   5 </a:t>
            </a:r>
            <a:endParaRPr lang="ru-RU" dirty="0" smtClean="0"/>
          </a:p>
          <a:p>
            <a:r>
              <a:rPr lang="ru-RU" i="1" dirty="0" smtClean="0"/>
              <a:t>А</a:t>
            </a:r>
            <a:r>
              <a:rPr lang="en-US" i="1" dirty="0" smtClean="0"/>
              <a:t>      log</a:t>
            </a:r>
            <a:r>
              <a:rPr lang="en-US" i="1" baseline="-25000" dirty="0" smtClean="0"/>
              <a:t>4</a:t>
            </a:r>
            <a:r>
              <a:rPr lang="en-US" i="1" dirty="0" smtClean="0"/>
              <a:t>16          log</a:t>
            </a:r>
            <a:r>
              <a:rPr lang="en-US" i="1" baseline="-25000" dirty="0" smtClean="0"/>
              <a:t>3</a:t>
            </a:r>
            <a:r>
              <a:rPr lang="en-US" i="1" dirty="0" smtClean="0"/>
              <a:t>27       log</a:t>
            </a:r>
            <a:r>
              <a:rPr lang="en-US" i="1" baseline="-25000" dirty="0" smtClean="0"/>
              <a:t>2</a:t>
            </a:r>
            <a:r>
              <a:rPr lang="en-US" i="1" dirty="0" smtClean="0"/>
              <a:t>64         log</a:t>
            </a:r>
            <a:r>
              <a:rPr lang="en-US" i="1" baseline="-25000" dirty="0" smtClean="0"/>
              <a:t>3</a:t>
            </a:r>
            <a:r>
              <a:rPr lang="en-US" i="1" dirty="0" smtClean="0"/>
              <a:t>81          log</a:t>
            </a:r>
            <a:r>
              <a:rPr lang="en-US" i="1" baseline="-25000" dirty="0" smtClean="0"/>
              <a:t>2</a:t>
            </a:r>
            <a:r>
              <a:rPr lang="en-US" i="1" dirty="0" smtClean="0"/>
              <a:t>32</a:t>
            </a:r>
            <a:endParaRPr lang="ru-RU" dirty="0" smtClean="0"/>
          </a:p>
          <a:p>
            <a:r>
              <a:rPr lang="en-US" i="1" dirty="0" smtClean="0"/>
              <a:t> </a:t>
            </a:r>
            <a:endParaRPr lang="ru-RU" dirty="0" smtClean="0"/>
          </a:p>
          <a:p>
            <a:r>
              <a:rPr lang="ru-RU" i="1" dirty="0" smtClean="0"/>
              <a:t>В</a:t>
            </a:r>
            <a:r>
              <a:rPr lang="en-US" i="1" dirty="0" smtClean="0"/>
              <a:t>    log</a:t>
            </a:r>
            <a:r>
              <a:rPr lang="en-US" i="1" baseline="-25000" dirty="0" smtClean="0"/>
              <a:t>25</a:t>
            </a:r>
            <a:r>
              <a:rPr lang="en-US" i="1" dirty="0" smtClean="0"/>
              <a:t>125        2 </a:t>
            </a:r>
            <a:r>
              <a:rPr lang="en-US" i="1" baseline="30000" dirty="0" smtClean="0"/>
              <a:t>log</a:t>
            </a:r>
            <a:r>
              <a:rPr lang="en-US" i="1" baseline="-25000" dirty="0" smtClean="0"/>
              <a:t>2</a:t>
            </a:r>
            <a:r>
              <a:rPr lang="en-US" i="1" baseline="30000" dirty="0" smtClean="0"/>
              <a:t>7</a:t>
            </a:r>
            <a:r>
              <a:rPr lang="en-US" i="1" dirty="0" smtClean="0"/>
              <a:t>         lg0,001        log</a:t>
            </a:r>
            <a:r>
              <a:rPr lang="en-US" i="1" baseline="-25000" dirty="0" smtClean="0"/>
              <a:t>27</a:t>
            </a:r>
            <a:r>
              <a:rPr lang="en-US" i="1" dirty="0" smtClean="0"/>
              <a:t>3           log</a:t>
            </a:r>
            <a:r>
              <a:rPr lang="en-US" i="1" baseline="-25000" dirty="0" smtClean="0"/>
              <a:t>121</a:t>
            </a:r>
            <a:r>
              <a:rPr lang="en-US" i="1" dirty="0" smtClean="0"/>
              <a:t>11</a:t>
            </a:r>
            <a:endParaRPr lang="ru-RU" dirty="0" smtClean="0"/>
          </a:p>
          <a:p>
            <a:r>
              <a:rPr lang="en-US" i="1" dirty="0" smtClean="0"/>
              <a:t> </a:t>
            </a:r>
            <a:endParaRPr lang="ru-RU" dirty="0" smtClean="0"/>
          </a:p>
          <a:p>
            <a:r>
              <a:rPr lang="ru-RU" i="1" dirty="0" smtClean="0"/>
              <a:t>С</a:t>
            </a:r>
            <a:r>
              <a:rPr lang="en-US" i="1" dirty="0" smtClean="0"/>
              <a:t>    8</a:t>
            </a:r>
            <a:r>
              <a:rPr lang="en-US" i="1" baseline="30000" dirty="0" smtClean="0"/>
              <a:t>log</a:t>
            </a:r>
            <a:r>
              <a:rPr lang="en-US" i="1" baseline="-25000" dirty="0" smtClean="0"/>
              <a:t>8</a:t>
            </a:r>
            <a:r>
              <a:rPr lang="en-US" i="1" baseline="30000" dirty="0" smtClean="0"/>
              <a:t>15+log</a:t>
            </a:r>
            <a:r>
              <a:rPr lang="en-US" i="1" baseline="-25000" dirty="0" smtClean="0"/>
              <a:t>8</a:t>
            </a:r>
            <a:r>
              <a:rPr lang="en-US" i="1" baseline="30000" dirty="0" smtClean="0"/>
              <a:t>3</a:t>
            </a:r>
            <a:r>
              <a:rPr lang="en-US" i="1" dirty="0" smtClean="0"/>
              <a:t>    lg0,01       5</a:t>
            </a:r>
            <a:r>
              <a:rPr lang="en-US" i="1" baseline="30000" dirty="0" smtClean="0"/>
              <a:t>log</a:t>
            </a:r>
            <a:r>
              <a:rPr lang="en-US" i="1" baseline="-25000" dirty="0" smtClean="0"/>
              <a:t>5</a:t>
            </a:r>
            <a:r>
              <a:rPr lang="en-US" i="1" baseline="30000" dirty="0" smtClean="0"/>
              <a:t>3-log</a:t>
            </a:r>
            <a:r>
              <a:rPr lang="en-US" i="1" baseline="-25000" dirty="0" smtClean="0"/>
              <a:t>5</a:t>
            </a:r>
            <a:r>
              <a:rPr lang="en-US" i="1" baseline="30000" dirty="0" smtClean="0"/>
              <a:t>6</a:t>
            </a:r>
            <a:r>
              <a:rPr lang="en-US" i="1" dirty="0" smtClean="0"/>
              <a:t>      log</a:t>
            </a:r>
            <a:r>
              <a:rPr lang="en-US" i="1" baseline="-25000" dirty="0" smtClean="0"/>
              <a:t>2</a:t>
            </a:r>
            <a:r>
              <a:rPr lang="en-US" i="1" dirty="0" smtClean="0"/>
              <a:t>128         log</a:t>
            </a:r>
            <a:r>
              <a:rPr lang="en-US" i="1" baseline="-25000" dirty="0" smtClean="0"/>
              <a:t>81</a:t>
            </a:r>
            <a:r>
              <a:rPr lang="en-US" i="1" dirty="0" smtClean="0"/>
              <a:t>27</a:t>
            </a:r>
            <a:endParaRPr lang="ru-RU" dirty="0" smtClean="0"/>
          </a:p>
          <a:p>
            <a:r>
              <a:rPr lang="en-US" i="1" dirty="0" smtClean="0"/>
              <a:t> </a:t>
            </a:r>
            <a:endParaRPr lang="ru-RU" dirty="0" smtClean="0"/>
          </a:p>
          <a:p>
            <a:r>
              <a:rPr lang="ru-RU" i="1" dirty="0" smtClean="0"/>
              <a:t>Д</a:t>
            </a:r>
            <a:r>
              <a:rPr lang="en-US" i="1" dirty="0" smtClean="0"/>
              <a:t>   –lg0,1          3</a:t>
            </a:r>
            <a:r>
              <a:rPr lang="en-US" i="1" baseline="30000" dirty="0" smtClean="0"/>
              <a:t>1/2 log</a:t>
            </a:r>
            <a:r>
              <a:rPr lang="en-US" i="1" baseline="-25000" dirty="0" smtClean="0"/>
              <a:t>3</a:t>
            </a:r>
            <a:r>
              <a:rPr lang="en-US" i="1" baseline="30000" dirty="0" smtClean="0"/>
              <a:t>144</a:t>
            </a:r>
            <a:r>
              <a:rPr lang="en-US" i="1" dirty="0" smtClean="0"/>
              <a:t>    </a:t>
            </a:r>
            <a:r>
              <a:rPr lang="ru-RU" i="1" dirty="0" smtClean="0"/>
              <a:t>3/</a:t>
            </a:r>
            <a:r>
              <a:rPr lang="en-US" i="1" dirty="0" smtClean="0"/>
              <a:t>lg1000     log</a:t>
            </a:r>
            <a:r>
              <a:rPr lang="en-US" i="1" baseline="-25000" dirty="0" smtClean="0"/>
              <a:t>4 </a:t>
            </a:r>
            <a:r>
              <a:rPr lang="en-US" i="1" dirty="0" smtClean="0"/>
              <a:t> 1/256    7</a:t>
            </a:r>
            <a:r>
              <a:rPr lang="en-US" i="1" baseline="30000" dirty="0" smtClean="0"/>
              <a:t>log</a:t>
            </a:r>
            <a:r>
              <a:rPr lang="en-US" i="1" baseline="-25000" dirty="0" smtClean="0"/>
              <a:t>7</a:t>
            </a:r>
            <a:r>
              <a:rPr lang="en-US" i="1" baseline="30000" dirty="0" smtClean="0"/>
              <a:t>0,6 </a:t>
            </a:r>
            <a:r>
              <a:rPr lang="en-US" baseline="30000" dirty="0" smtClean="0"/>
              <a:t>– log</a:t>
            </a:r>
            <a:r>
              <a:rPr lang="en-US" baseline="-25000" dirty="0" smtClean="0"/>
              <a:t>7</a:t>
            </a:r>
            <a:r>
              <a:rPr lang="en-US" baseline="30000" dirty="0" smtClean="0"/>
              <a:t>3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-3       5        3      0,5      0,2     1      0,75</a:t>
            </a:r>
          </a:p>
          <a:p>
            <a:r>
              <a:rPr lang="ru-RU" dirty="0" smtClean="0"/>
              <a:t>О       Ж       Д       Н          Р      П        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Изобретение логарифмов, сократив работу астронома, продлило ему жизнь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                      </a:t>
            </a:r>
            <a:r>
              <a:rPr lang="ru-RU" b="1" i="1" dirty="0" smtClean="0">
                <a:solidFill>
                  <a:schemeClr val="accent3"/>
                </a:solidFill>
              </a:rPr>
              <a:t>Лаплас</a:t>
            </a:r>
            <a:endParaRPr lang="en-US" b="1" i="1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412776"/>
            <a:ext cx="7889530" cy="4713387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Джон Непер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B050"/>
                </a:solidFill>
              </a:rPr>
              <a:t>1613 год </a:t>
            </a:r>
            <a:r>
              <a:rPr lang="ru-RU" dirty="0" smtClean="0"/>
              <a:t>– изобретение логарифма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</a:t>
            </a:r>
            <a:r>
              <a:rPr lang="ru-RU" dirty="0" smtClean="0">
                <a:solidFill>
                  <a:srgbClr val="00B050"/>
                </a:solidFill>
              </a:rPr>
              <a:t>1614 год </a:t>
            </a:r>
            <a:r>
              <a:rPr lang="ru-RU" dirty="0" smtClean="0"/>
              <a:t>– изобретение          	  			         логарифмической таблицы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Генри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</a:rPr>
              <a:t>Бригс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B050"/>
                </a:solidFill>
              </a:rPr>
              <a:t>1624 год </a:t>
            </a:r>
            <a:r>
              <a:rPr lang="ru-RU" dirty="0" smtClean="0"/>
              <a:t>– создание таблиц    	 		                          логарифмов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  1703 год </a:t>
            </a:r>
            <a:r>
              <a:rPr lang="ru-RU" dirty="0" smtClean="0"/>
              <a:t>– перевод таблиц на           		                             русский язык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Л. Магницкий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00B050"/>
                </a:solidFill>
              </a:rPr>
              <a:t>1716 год </a:t>
            </a:r>
            <a:r>
              <a:rPr lang="ru-RU" dirty="0" smtClean="0"/>
              <a:t>– издание семизначных       		                      логарифмических таблиц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 algn="ctr">
                  <a:buAutoNum type="arabicPeriod"/>
                </a:pPr>
                <a:r>
                  <a:rPr lang="ru-RU" b="1" dirty="0" smtClean="0"/>
                  <a:t>Какие из выражений имеют смысл?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3−2</m:t>
                        </m:r>
                        <m:rad>
                          <m:radPr>
                            <m:degHide m:val="on"/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e>
                    </m: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 ,</m:t>
                    </m:r>
                  </m:oMath>
                </a14:m>
                <a:r>
                  <a:rPr lang="en-US" sz="2800" dirty="0" smtClean="0"/>
                  <a:t/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f>
                          <m:f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800" dirty="0" smtClean="0"/>
                  <a:t> 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0.5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800" dirty="0" smtClean="0"/>
                  <a:t/>
                </a:r>
                <a:endParaRPr lang="ru-RU" sz="28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sz="2800" i="1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28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sz="2800" dirty="0"/>
              </a:p>
              <a:p>
                <a:pPr marL="0" indent="0" algn="ctr">
                  <a:buNone/>
                </a:pPr>
                <a:r>
                  <a:rPr lang="en-US" b="1" dirty="0" smtClean="0"/>
                  <a:t>2. </a:t>
                </a:r>
                <a:r>
                  <a:rPr lang="ru-RU" b="1" dirty="0" smtClean="0"/>
                  <a:t>Выяснить, при каких значениях </a:t>
                </a:r>
                <a:r>
                  <a:rPr lang="en-US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en-US" b="1" i="1" dirty="0" smtClean="0"/>
                  <a:t/>
                </a:r>
                <a:r>
                  <a:rPr lang="ru-RU" b="1" dirty="0" smtClean="0"/>
                  <a:t>существует логарифм:</a:t>
                </a:r>
              </a:p>
              <a:p>
                <a:pPr marL="0" indent="0" algn="ctr">
                  <a:buNone/>
                </a:pPr>
                <a:r>
                  <a:rPr lang="ru-RU" sz="2800" dirty="0" smtClean="0">
                    <a:solidFill>
                      <a:srgbClr val="FF0000"/>
                    </a:solidFill>
                  </a:rPr>
                  <a:t>а)</a:t>
                </a:r>
                <a14:m>
                  <m:oMath xmlns:m="http://schemas.openxmlformats.org/officeDocument/2006/math">
                    <m:r>
                      <a:rPr lang="ru-RU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4−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800" dirty="0" smtClean="0"/>
                  <a:t/>
                </a:r>
                <a:r>
                  <a:rPr lang="ru-RU" sz="2800" dirty="0" smtClean="0">
                    <a:solidFill>
                      <a:srgbClr val="FF0000"/>
                    </a:solidFill>
                  </a:rPr>
                  <a:t>б)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+9</m:t>
                        </m:r>
                      </m:e>
                    </m:d>
                  </m:oMath>
                </a14:m>
                <a:endParaRPr lang="ru-RU" sz="2800" dirty="0"/>
              </a:p>
              <a:p>
                <a:pPr marL="0" indent="0" algn="ctr">
                  <a:buNone/>
                </a:pPr>
                <a:r>
                  <a:rPr lang="ru-RU" sz="2800" dirty="0">
                    <a:solidFill>
                      <a:srgbClr val="FF0000"/>
                    </a:solidFill>
                  </a:rPr>
                  <a:t>в</a:t>
                </a:r>
                <a:r>
                  <a:rPr lang="ru-RU" sz="2800" dirty="0" smtClean="0">
                    <a:solidFill>
                      <a:srgbClr val="FF0000"/>
                    </a:solidFill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f>
                      <m:fPr>
                        <m:ctrlPr>
                          <a:rPr lang="ru-RU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1−2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sz="2800" dirty="0" smtClean="0"/>
                  <a:t/>
                </a:r>
                <a:r>
                  <a:rPr lang="ru-RU" sz="2800" dirty="0" smtClean="0">
                    <a:solidFill>
                      <a:srgbClr val="FF0000"/>
                    </a:solidFill>
                  </a:rPr>
                  <a:t>г)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11−</m:t>
                        </m:r>
                        <m:sSup>
                          <m:sSup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sz="2800" dirty="0"/>
              </a:p>
              <a:p>
                <a:pPr marL="0" indent="0" algn="ctr">
                  <a:buNone/>
                </a:pPr>
                <a:endParaRPr lang="ru-RU" sz="2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ru-RU" sz="28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ru-RU" sz="2800" b="1" i="1" dirty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626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692697"/>
                <a:ext cx="7848872" cy="5450948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b="1" dirty="0" smtClean="0"/>
                  <a:t>Решите уравнение:</a:t>
                </a:r>
                <a:endParaRPr lang="en-US" b="1" dirty="0" smtClean="0"/>
              </a:p>
              <a:p>
                <a:pPr marL="0" indent="0" algn="ctr">
                  <a:buNone/>
                </a:pPr>
                <a:endParaRPr lang="ru-RU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а)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sz="2400" dirty="0" smtClean="0"/>
                  <a:t/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е)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𝑙𝑔𝑥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4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>
                    <a:solidFill>
                      <a:srgbClr val="FF0000"/>
                    </a:solidFill>
                  </a:rPr>
                  <a:t>б</a:t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sz="2400" dirty="0" smtClean="0"/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ж)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𝑙𝑛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ru-RU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в)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=36</m:t>
                    </m:r>
                  </m:oMath>
                </a14:m>
                <a:r>
                  <a:rPr lang="en-US" sz="2400" dirty="0" smtClean="0"/>
                  <a:t/>
                </a:r>
                <a:r>
                  <a:rPr lang="ru-RU" sz="2400" dirty="0" smtClean="0"/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з)</a:t>
                </a:r>
                <a:r>
                  <a:rPr lang="ru-RU" sz="2400" dirty="0">
                    <a:solidFill>
                      <a:srgbClr val="FF0000"/>
                    </a:solidFill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2−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ru-RU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г)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=3</m:t>
                    </m:r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            </m:t>
                    </m:r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</a:rPr>
                  <a:t>и)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ru-RU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д)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𝑙𝑔</m:t>
                    </m:r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𝑙𝑔𝑥</m:t>
                    </m:r>
                  </m:oMath>
                </a14:m>
                <a:r>
                  <a:rPr lang="ru-RU" sz="2400" dirty="0" smtClean="0"/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к)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𝑙𝑜𝑔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sz="24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𝑙𝑜𝑔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ru-RU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endParaRPr lang="ru-RU" sz="2400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692697"/>
                <a:ext cx="7848872" cy="5450948"/>
              </a:xfrm>
              <a:blipFill rotWithShape="0">
                <a:blip r:embed="rId2"/>
                <a:stretch>
                  <a:fillRect l="-1165" t="-14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91302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907704" y="831863"/>
                <a:ext cx="4176464" cy="5311781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ru-RU" b="1" dirty="0" smtClean="0"/>
                  <a:t>Ответы: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а)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𝑙𝑜𝑔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ru-RU" sz="2400" dirty="0" smtClean="0"/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е) </a:t>
                </a:r>
                <a:r>
                  <a:rPr lang="ru-RU" sz="2400" dirty="0" smtClean="0"/>
                  <a:t>1</a:t>
                </a:r>
                <a:endParaRPr lang="en-US" sz="24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б) </a:t>
                </a:r>
                <a:r>
                  <a:rPr lang="ru-RU" sz="2400" dirty="0" smtClean="0"/>
                  <a:t>5                             </a:t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ж) </a:t>
                </a:r>
                <a:r>
                  <a:rPr lang="ru-RU" sz="2400" dirty="0" smtClean="0"/>
                  <a:t>2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в) </a:t>
                </a:r>
                <a:r>
                  <a:rPr lang="ru-RU" sz="2400" dirty="0" smtClean="0"/>
                  <a:t>-6;6                        </a:t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 з) </a:t>
                </a:r>
                <a:r>
                  <a:rPr lang="ru-RU" sz="2400" dirty="0" smtClean="0"/>
                  <a:t>8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г) </a:t>
                </a:r>
                <a:r>
                  <a:rPr lang="ru-RU" sz="2400" dirty="0" smtClean="0"/>
                  <a:t>12                            </a:t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и) </a:t>
                </a:r>
                <a:r>
                  <a:rPr lang="ru-RU" sz="2400" dirty="0" smtClean="0"/>
                  <a:t>9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dirty="0" smtClean="0">
                    <a:solidFill>
                      <a:srgbClr val="FF0000"/>
                    </a:solidFill>
                  </a:rPr>
                  <a:t>д) </a:t>
                </a:r>
                <a:r>
                  <a:rPr lang="ru-RU" sz="2400" dirty="0" smtClean="0"/>
                  <a:t>-1</a:t>
                </a:r>
                <a:r>
                  <a:rPr lang="ru-RU" sz="2400" dirty="0" smtClean="0"/>
                  <a:t/>
                </a:r>
                <a:r>
                  <a:rPr lang="ru-RU" sz="2400" dirty="0" smtClean="0">
                    <a:solidFill>
                      <a:srgbClr val="FF0000"/>
                    </a:solidFill>
                  </a:rPr>
                  <a:t>к) </a:t>
                </a:r>
                <a:r>
                  <a:rPr lang="ru-RU" sz="2400" dirty="0" smtClean="0"/>
                  <a:t>8</a:t>
                </a:r>
                <a:endParaRPr lang="ru-RU" sz="2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7704" y="831863"/>
                <a:ext cx="4176464" cy="5311781"/>
              </a:xfrm>
              <a:blipFill rotWithShape="1">
                <a:blip r:embed="rId2"/>
                <a:stretch>
                  <a:fillRect l="-2336" t="-14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8985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             Решите     уравнение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а)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+1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+ 1) =1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б)   2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- 1) = ½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√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в)  2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+ 5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3 = 0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г) 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lg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-2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= 1000</a:t>
            </a:r>
          </a:p>
          <a:p>
            <a:pPr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+ 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2 = 2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1/5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 = x - 6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500694" y="2071678"/>
            <a:ext cx="42862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3279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83568" y="692697"/>
            <a:ext cx="7848872" cy="5450948"/>
          </a:xfrm>
          <a:blipFill rotWithShape="1">
            <a:blip r:embed="rId2"/>
            <a:stretch>
              <a:fillRect l="-1165"/>
            </a:stretch>
          </a:blip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>
                <a:noFill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428868"/>
            <a:ext cx="3714776" cy="10001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b="1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(5x-2) – 2 log</a:t>
            </a:r>
            <a:r>
              <a:rPr lang="en-US" b="1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√ 3x + 1 = 1- log</a:t>
            </a:r>
            <a:r>
              <a:rPr lang="en-US" b="1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071802" y="2643182"/>
            <a:ext cx="50006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785786" y="5143512"/>
            <a:ext cx="3500462" cy="85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1714488"/>
            <a:ext cx="5643602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РЕррррррррррроо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000232" y="1714488"/>
            <a:ext cx="4939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Решить уравнение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3357562"/>
            <a:ext cx="3786214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3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 smtClean="0"/>
              <a:t>У великого геометра древности </a:t>
            </a:r>
            <a:r>
              <a:rPr lang="ru-RU" sz="4000" b="1" i="1" dirty="0" smtClean="0">
                <a:solidFill>
                  <a:schemeClr val="accent3"/>
                </a:solidFill>
              </a:rPr>
              <a:t>Фалеса</a:t>
            </a:r>
            <a:r>
              <a:rPr lang="ru-RU" sz="2800" b="1" i="1" dirty="0" smtClean="0"/>
              <a:t> спросили: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Что есть больше всего?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Пространство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</a:rPr>
              <a:t>,</a:t>
            </a:r>
            <a:r>
              <a:rPr lang="ru-RU" sz="2800" b="1" i="1" dirty="0" smtClean="0"/>
              <a:t> - ответил учёный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Что мудрее всего?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Время,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Что приятнее всего?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5">
                    <a:lumMod val="75000"/>
                  </a:schemeClr>
                </a:solidFill>
              </a:rPr>
              <a:t>Достичь желаемого!</a:t>
            </a:r>
          </a:p>
          <a:p>
            <a:pPr>
              <a:buFontTx/>
              <a:buChar char="-"/>
            </a:pPr>
            <a:endParaRPr lang="ru-RU" sz="2800" b="1" i="1" dirty="0"/>
          </a:p>
          <a:p>
            <a:pPr marL="0" indent="0" algn="ctr">
              <a:buNone/>
            </a:pPr>
            <a:r>
              <a:rPr lang="ru-RU" sz="2800" b="1" i="1" dirty="0" smtClean="0"/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Желаем Вам удачи в достижении Желаемого!!!</a:t>
            </a:r>
            <a:endParaRPr lang="ru-RU" sz="2800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9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329</TotalTime>
  <Words>163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8_math</vt:lpstr>
      <vt:lpstr>Логарифмические уравнения и методы их решения</vt:lpstr>
      <vt:lpstr>Слайд 2</vt:lpstr>
      <vt:lpstr>«Изобретение логарифмов, сократив работу астронома, продлило ему жизнь»                                                                                 Лаплас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Шаблон оформления</dc:subject>
  <dc:creator>Dmittry_ADM</dc:creator>
  <dc:description>Шаблон оформления
Корпорация Майкрософт</dc:description>
  <cp:lastModifiedBy>Галина Николаевна</cp:lastModifiedBy>
  <cp:revision>38</cp:revision>
  <dcterms:created xsi:type="dcterms:W3CDTF">2013-02-26T14:43:34Z</dcterms:created>
  <dcterms:modified xsi:type="dcterms:W3CDTF">2013-04-10T06:05:22Z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