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8" autoAdjust="0"/>
    <p:restoredTop sz="94660"/>
  </p:normalViewPr>
  <p:slideViewPr>
    <p:cSldViewPr snapToGrid="0">
      <p:cViewPr varScale="1">
        <p:scale>
          <a:sx n="63" d="100"/>
          <a:sy n="63" d="100"/>
        </p:scale>
        <p:origin x="4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69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altLang="zh-CN" smtClean="0"/>
              <a:t>Образец подзаголовка</a:t>
            </a:r>
            <a:endParaRPr lang="en-US" dirty="0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2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2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62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1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6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58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5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5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09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6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0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0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0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60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4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4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4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4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4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64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2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62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61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37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638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3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64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63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zh-CN" smtClean="0"/>
              <a:t>Вставка рисунка</a:t>
            </a:r>
            <a:endParaRPr lang="en-US" dirty="0"/>
          </a:p>
        </p:txBody>
      </p:sp>
      <p:sp>
        <p:nvSpPr>
          <p:cNvPr id="1048632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104863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63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zh-CN" smtClean="0"/>
              <a:t>Образец заголовка</a:t>
            </a:r>
            <a:endParaRPr lang="en-US" dirty="0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en-US" dirty="0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9C8F3-725A-4F9A-A507-94E9D5D4F6DB}" type="datetimeFigureOut">
              <a:rPr lang="zh-CN" altLang="en-US" smtClean="0"/>
              <a:t>2018/1/28</a:t>
            </a:fld>
            <a:endParaRPr lang="zh-CN" altLang="en-US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en-US"/>
              <a:t>Мастер</a:t>
            </a:r>
            <a:r>
              <a:rPr lang="en-US" altLang="ru-RU"/>
              <a:t>-</a:t>
            </a:r>
            <a:r>
              <a:rPr lang="ru-RU" altLang="en-US"/>
              <a:t>класс</a:t>
            </a:r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ru-RU"/>
              <a:t>"</a:t>
            </a:r>
            <a:r>
              <a:rPr lang="ru-RU" altLang="en-US"/>
              <a:t>Карандашница</a:t>
            </a:r>
            <a:r>
              <a:rPr lang="en-US" altLang="ru-RU"/>
              <a:t>"</a:t>
            </a:r>
            <a:endParaRPr lang="ru-RU" altLang="en-US"/>
          </a:p>
          <a:p>
            <a:r>
              <a:rPr lang="en-US" altLang="ru-RU"/>
              <a:t> </a:t>
            </a:r>
            <a:r>
              <a:rPr lang="ru-RU" altLang="en-US"/>
              <a:t>Нина</a:t>
            </a:r>
            <a:r>
              <a:rPr lang="en-US" altLang="ru-RU"/>
              <a:t> </a:t>
            </a:r>
            <a:r>
              <a:rPr lang="ru-RU" altLang="en-US"/>
              <a:t>Проколова</a:t>
            </a:r>
            <a:r>
              <a:rPr lang="en-US" altLang="ru-RU"/>
              <a:t>, </a:t>
            </a:r>
            <a:r>
              <a:rPr lang="ru-RU" altLang="en-US"/>
              <a:t>воспитатель</a:t>
            </a:r>
            <a:r>
              <a:rPr lang="en-US" altLang="ru-RU"/>
              <a:t> </a:t>
            </a:r>
            <a:r>
              <a:rPr lang="ru-RU" altLang="en-US"/>
              <a:t>МКДОУ</a:t>
            </a:r>
            <a:r>
              <a:rPr lang="en-US" altLang="ru-RU"/>
              <a:t> </a:t>
            </a:r>
            <a:r>
              <a:rPr lang="ru-RU" altLang="en-US"/>
              <a:t>д</a:t>
            </a:r>
            <a:r>
              <a:rPr lang="en-US" altLang="ru-RU"/>
              <a:t>\</a:t>
            </a:r>
            <a:r>
              <a:rPr lang="ru-RU" altLang="en-US"/>
              <a:t>с</a:t>
            </a:r>
            <a:r>
              <a:rPr lang="en-US" altLang="ru-RU"/>
              <a:t> </a:t>
            </a:r>
            <a:r>
              <a:rPr lang="ru-RU" altLang="en-US"/>
              <a:t>№</a:t>
            </a:r>
            <a:r>
              <a:rPr lang="en-US" altLang="ru-RU"/>
              <a:t> 86</a:t>
            </a:r>
            <a:endParaRPr lang="ru-RU" altLang="en-US"/>
          </a:p>
          <a:p>
            <a:endParaRPr lang="ru-RU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Рисунок 2097162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29" y="907916"/>
            <a:ext cx="3862603" cy="5042166"/>
          </a:xfrm>
          <a:prstGeom prst="rect">
            <a:avLst/>
          </a:prstGeom>
        </p:spPr>
      </p:pic>
      <p:sp>
        <p:nvSpPr>
          <p:cNvPr id="1048601" name="TextBox 1048600"/>
          <p:cNvSpPr txBox="1"/>
          <p:nvPr/>
        </p:nvSpPr>
        <p:spPr>
          <a:xfrm>
            <a:off x="4572000" y="1671524"/>
            <a:ext cx="4000000" cy="30251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Дети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должны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жить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в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мире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красоты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игры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сказки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музыки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рисунка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фантазии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творчества</a:t>
            </a:r>
            <a:r>
              <a:rPr lang="en-US" altLang="ru-RU" sz="2800">
                <a:solidFill>
                  <a:srgbClr val="000000"/>
                </a:solidFill>
              </a:rPr>
              <a:t>...</a:t>
            </a:r>
            <a:endParaRPr lang="ru-RU" sz="2800">
              <a:solidFill>
                <a:srgbClr val="000000"/>
              </a:solidFill>
            </a:endParaRPr>
          </a:p>
          <a:p>
            <a:endParaRPr lang="ru-RU" sz="2800">
              <a:solidFill>
                <a:srgbClr val="000000"/>
              </a:solidFill>
            </a:endParaRPr>
          </a:p>
          <a:p>
            <a:r>
              <a:rPr lang="en-US" altLang="ru-RU" sz="2800">
                <a:solidFill>
                  <a:srgbClr val="000000"/>
                </a:solidFill>
              </a:rPr>
              <a:t>      </a:t>
            </a:r>
            <a:r>
              <a:rPr lang="ru-RU" altLang="ru-RU" sz="2800">
                <a:solidFill>
                  <a:srgbClr val="000000"/>
                </a:solidFill>
              </a:rPr>
              <a:t>В</a:t>
            </a:r>
            <a:r>
              <a:rPr lang="en-US" altLang="ru-RU" sz="2800">
                <a:solidFill>
                  <a:srgbClr val="000000"/>
                </a:solidFill>
              </a:rPr>
              <a:t>. </a:t>
            </a:r>
            <a:r>
              <a:rPr lang="ru-RU" altLang="en-US" sz="2800">
                <a:solidFill>
                  <a:srgbClr val="000000"/>
                </a:solidFill>
              </a:rPr>
              <a:t>А</a:t>
            </a:r>
            <a:r>
              <a:rPr lang="en-US" altLang="ru-RU" sz="2800">
                <a:solidFill>
                  <a:srgbClr val="000000"/>
                </a:solidFill>
              </a:rPr>
              <a:t>. </a:t>
            </a:r>
            <a:r>
              <a:rPr lang="ru-RU" altLang="en-US" sz="2800">
                <a:solidFill>
                  <a:srgbClr val="000000"/>
                </a:solidFill>
              </a:rPr>
              <a:t>Сухомлинский</a:t>
            </a: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TextBox 1048592"/>
          <p:cNvSpPr txBox="1"/>
          <p:nvPr/>
        </p:nvSpPr>
        <p:spPr>
          <a:xfrm>
            <a:off x="1585976" y="1450248"/>
            <a:ext cx="6508240" cy="38633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Что такое предметно-развивающая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среда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sz="2800">
                <a:solidFill>
                  <a:srgbClr val="000000"/>
                </a:solidFill>
              </a:rPr>
              <a:t>в ДОУ</a:t>
            </a:r>
            <a:r>
              <a:rPr lang="en-US" altLang="ru-RU" sz="2800">
                <a:solidFill>
                  <a:srgbClr val="000000"/>
                </a:solidFill>
              </a:rPr>
              <a:t>? </a:t>
            </a:r>
            <a:r>
              <a:rPr lang="ru-RU" altLang="en-US" sz="2800">
                <a:solidFill>
                  <a:srgbClr val="000000"/>
                </a:solidFill>
              </a:rPr>
              <a:t>Это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то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что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дает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возможность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обеспечить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развитие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ребенка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sz="2800">
                <a:solidFill>
                  <a:srgbClr val="000000"/>
                </a:solidFill>
              </a:rPr>
              <a:t> различных видах деятельности. Она необходима для того, чтобы дети могли полноценно расти и знакомились с окружающим миром, умели взаимодействовать с ним и учились самостоятельности.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TextBox 1048593"/>
          <p:cNvSpPr txBox="1"/>
          <p:nvPr/>
        </p:nvSpPr>
        <p:spPr>
          <a:xfrm>
            <a:off x="818925" y="572100"/>
            <a:ext cx="7506148" cy="42824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Как создается развивающая среда?
Нужно помнить, что предметно-развивающая среда должна давать место развитию образовательной, воспитывающей, стимулирующей и коммуникативной функцией. Такая среда должна быть просторной и приятной для детей, удовлетворять их потребности и интересы. Важным также является дизайн предметов и их форма.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extBox 1048594"/>
          <p:cNvSpPr txBox="1"/>
          <p:nvPr/>
        </p:nvSpPr>
        <p:spPr>
          <a:xfrm>
            <a:off x="333691" y="555232"/>
            <a:ext cx="4000000" cy="30251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Вашему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вниманию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представлена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технология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изготовления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карандашницы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из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подручного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материала</a:t>
            </a:r>
            <a:r>
              <a:rPr lang="en-US" altLang="ru-RU" sz="2800">
                <a:solidFill>
                  <a:srgbClr val="000000"/>
                </a:solidFill>
              </a:rPr>
              <a:t>.</a:t>
            </a:r>
            <a:endParaRPr lang="ru-RU" sz="2800">
              <a:solidFill>
                <a:srgbClr val="000000"/>
              </a:solidFill>
            </a:endParaRPr>
          </a:p>
        </p:txBody>
      </p:sp>
      <p:pic>
        <p:nvPicPr>
          <p:cNvPr id="2097152" name="Рисунок 2097151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3691" y="818613"/>
            <a:ext cx="4309428" cy="490821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TextBox 1048595"/>
          <p:cNvSpPr txBox="1"/>
          <p:nvPr/>
        </p:nvSpPr>
        <p:spPr>
          <a:xfrm>
            <a:off x="2080492" y="1120820"/>
            <a:ext cx="5623463" cy="34442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Для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работы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вам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понадобятся</a:t>
            </a:r>
            <a:r>
              <a:rPr lang="en-US" altLang="ru-RU" sz="2800">
                <a:solidFill>
                  <a:srgbClr val="000000"/>
                </a:solidFill>
              </a:rPr>
              <a:t>:  </a:t>
            </a:r>
            <a:r>
              <a:rPr lang="ru-RU" altLang="en-US" sz="2800">
                <a:solidFill>
                  <a:srgbClr val="000000"/>
                </a:solidFill>
              </a:rPr>
              <a:t>пластиковые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баночки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из</a:t>
            </a:r>
            <a:r>
              <a:rPr lang="en-US" altLang="ru-RU" sz="2800">
                <a:solidFill>
                  <a:srgbClr val="000000"/>
                </a:solidFill>
              </a:rPr>
              <a:t>-</a:t>
            </a:r>
            <a:r>
              <a:rPr lang="ru-RU" altLang="en-US" sz="2800">
                <a:solidFill>
                  <a:srgbClr val="000000"/>
                </a:solidFill>
              </a:rPr>
              <a:t>под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йогрута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или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воды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шпагат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средней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толщины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клеевой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пистолет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нож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ножницы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различные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бусы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ленты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атласные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ракушки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и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прочие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украшения</a:t>
            </a:r>
            <a:r>
              <a:rPr lang="en-US" altLang="ru-RU" sz="2800">
                <a:solidFill>
                  <a:srgbClr val="000000"/>
                </a:solidFill>
              </a:rPr>
              <a:t>.</a:t>
            </a: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Рисунок 2097152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56" y="520932"/>
            <a:ext cx="3341308" cy="4119365"/>
          </a:xfrm>
          <a:prstGeom prst="rect">
            <a:avLst/>
          </a:prstGeom>
        </p:spPr>
      </p:pic>
      <p:pic>
        <p:nvPicPr>
          <p:cNvPr id="2097154" name="Рисунок 2097153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3361" y="535815"/>
            <a:ext cx="3698768" cy="4104481"/>
          </a:xfrm>
          <a:prstGeom prst="rect">
            <a:avLst/>
          </a:prstGeom>
        </p:spPr>
      </p:pic>
      <p:sp>
        <p:nvSpPr>
          <p:cNvPr id="1048597" name="TextBox 1048596"/>
          <p:cNvSpPr txBox="1"/>
          <p:nvPr/>
        </p:nvSpPr>
        <p:spPr>
          <a:xfrm>
            <a:off x="2177158" y="4777597"/>
            <a:ext cx="5772404" cy="17678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Освобождаем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баночку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от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этикетки</a:t>
            </a:r>
            <a:r>
              <a:rPr lang="en-US" altLang="ru-RU" sz="2800">
                <a:solidFill>
                  <a:srgbClr val="000000"/>
                </a:solidFill>
              </a:rPr>
              <a:t>. </a:t>
            </a:r>
            <a:r>
              <a:rPr lang="ru-RU" altLang="en-US" sz="2800">
                <a:solidFill>
                  <a:srgbClr val="000000"/>
                </a:solidFill>
              </a:rPr>
              <a:t>Обрезаем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горлышко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ножом</a:t>
            </a:r>
            <a:r>
              <a:rPr lang="en-US" altLang="ru-RU" sz="2800">
                <a:solidFill>
                  <a:srgbClr val="000000"/>
                </a:solidFill>
              </a:rPr>
              <a:t>. </a:t>
            </a:r>
            <a:r>
              <a:rPr lang="ru-RU" altLang="en-US" sz="2800">
                <a:solidFill>
                  <a:srgbClr val="000000"/>
                </a:solidFill>
              </a:rPr>
              <a:t>Затем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аккуратно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выравниваем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края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ножницами</a:t>
            </a:r>
            <a:r>
              <a:rPr lang="en-US" altLang="ru-RU" sz="2800">
                <a:solidFill>
                  <a:srgbClr val="000000"/>
                </a:solidFill>
              </a:rPr>
              <a:t>.</a:t>
            </a: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Рисунок 2097154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340" y="461401"/>
            <a:ext cx="3400884" cy="4208668"/>
          </a:xfrm>
          <a:prstGeom prst="rect">
            <a:avLst/>
          </a:prstGeom>
        </p:spPr>
      </p:pic>
      <p:pic>
        <p:nvPicPr>
          <p:cNvPr id="2097156" name="Рисунок 2097155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0162" y="446515"/>
            <a:ext cx="3237049" cy="4223553"/>
          </a:xfrm>
          <a:prstGeom prst="rect">
            <a:avLst/>
          </a:prstGeom>
        </p:spPr>
      </p:pic>
      <p:sp>
        <p:nvSpPr>
          <p:cNvPr id="1048598" name="TextBox 1048597"/>
          <p:cNvSpPr txBox="1"/>
          <p:nvPr/>
        </p:nvSpPr>
        <p:spPr>
          <a:xfrm>
            <a:off x="1023007" y="4767374"/>
            <a:ext cx="7841467" cy="17678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Теперь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начинаем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приклеивать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клеевым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пистолетом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нить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шпагата</a:t>
            </a:r>
            <a:r>
              <a:rPr lang="en-US" altLang="ru-RU" sz="2800">
                <a:solidFill>
                  <a:srgbClr val="000000"/>
                </a:solidFill>
              </a:rPr>
              <a:t>, </a:t>
            </a:r>
            <a:r>
              <a:rPr lang="ru-RU" altLang="en-US" sz="2800">
                <a:solidFill>
                  <a:srgbClr val="000000"/>
                </a:solidFill>
              </a:rPr>
              <a:t>наматывая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ее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вокруг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заготовки</a:t>
            </a:r>
            <a:r>
              <a:rPr lang="en-US" altLang="ru-RU" sz="2800">
                <a:solidFill>
                  <a:srgbClr val="000000"/>
                </a:solidFill>
              </a:rPr>
              <a:t>. </a:t>
            </a:r>
            <a:r>
              <a:rPr lang="ru-RU" altLang="en-US" sz="2800">
                <a:solidFill>
                  <a:srgbClr val="000000"/>
                </a:solidFill>
              </a:rPr>
              <a:t>Закончить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работу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можно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вот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таким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узором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из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нити</a:t>
            </a:r>
            <a:r>
              <a:rPr lang="en-US" altLang="ru-RU" sz="2800">
                <a:solidFill>
                  <a:srgbClr val="000000"/>
                </a:solidFill>
              </a:rPr>
              <a:t>.</a:t>
            </a: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Рисунок 2097156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114" y="320000"/>
            <a:ext cx="3423951" cy="4580765"/>
          </a:xfrm>
          <a:prstGeom prst="rect">
            <a:avLst/>
          </a:prstGeom>
        </p:spPr>
      </p:pic>
      <p:pic>
        <p:nvPicPr>
          <p:cNvPr id="2097158" name="Рисунок 2097157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354" y="312558"/>
            <a:ext cx="3341307" cy="4595649"/>
          </a:xfrm>
          <a:prstGeom prst="rect">
            <a:avLst/>
          </a:prstGeom>
        </p:spPr>
      </p:pic>
      <p:sp>
        <p:nvSpPr>
          <p:cNvPr id="1048599" name="TextBox 1048598"/>
          <p:cNvSpPr txBox="1"/>
          <p:nvPr/>
        </p:nvSpPr>
        <p:spPr>
          <a:xfrm>
            <a:off x="1250237" y="5137160"/>
            <a:ext cx="6800101" cy="13487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Приступаем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к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декору</a:t>
            </a:r>
            <a:r>
              <a:rPr lang="en-US" altLang="ru-RU" sz="2800">
                <a:solidFill>
                  <a:srgbClr val="000000"/>
                </a:solidFill>
              </a:rPr>
              <a:t>. </a:t>
            </a:r>
            <a:r>
              <a:rPr lang="ru-RU" altLang="en-US" sz="2800">
                <a:solidFill>
                  <a:srgbClr val="000000"/>
                </a:solidFill>
              </a:rPr>
              <a:t>С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помощью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клеевого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пистолета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приклеиваем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различные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украшения</a:t>
            </a:r>
            <a:r>
              <a:rPr lang="en-US" altLang="ru-RU" sz="2800">
                <a:solidFill>
                  <a:srgbClr val="000000"/>
                </a:solidFill>
              </a:rPr>
              <a:t>.</a:t>
            </a: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Рисунок 2097158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680" y="119069"/>
            <a:ext cx="3266838" cy="3553777"/>
          </a:xfrm>
          <a:prstGeom prst="rect">
            <a:avLst/>
          </a:prstGeom>
        </p:spPr>
      </p:pic>
      <p:pic>
        <p:nvPicPr>
          <p:cNvPr id="2097160" name="Рисунок 2097159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491" y="2024209"/>
            <a:ext cx="2864696" cy="3836570"/>
          </a:xfrm>
          <a:prstGeom prst="rect">
            <a:avLst/>
          </a:prstGeom>
        </p:spPr>
      </p:pic>
      <p:pic>
        <p:nvPicPr>
          <p:cNvPr id="2097161" name="Рисунок 2097160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7554" y="119069"/>
            <a:ext cx="3062695" cy="3526194"/>
          </a:xfrm>
          <a:prstGeom prst="rect">
            <a:avLst/>
          </a:prstGeom>
        </p:spPr>
      </p:pic>
      <p:pic>
        <p:nvPicPr>
          <p:cNvPr id="2097162" name="Рисунок 2097161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7193" y="2491313"/>
            <a:ext cx="3043425" cy="3494241"/>
          </a:xfrm>
          <a:prstGeom prst="rect">
            <a:avLst/>
          </a:prstGeom>
        </p:spPr>
      </p:pic>
      <p:sp>
        <p:nvSpPr>
          <p:cNvPr id="1048600" name="TextBox 1048599"/>
          <p:cNvSpPr txBox="1"/>
          <p:nvPr/>
        </p:nvSpPr>
        <p:spPr>
          <a:xfrm>
            <a:off x="730571" y="6136694"/>
            <a:ext cx="4000000" cy="5105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Мои</a:t>
            </a:r>
            <a:r>
              <a:rPr lang="en-US" altLang="ru-RU" sz="2800">
                <a:solidFill>
                  <a:srgbClr val="000000"/>
                </a:solidFill>
              </a:rPr>
              <a:t> </a:t>
            </a:r>
            <a:r>
              <a:rPr lang="ru-RU" altLang="en-US" sz="2800">
                <a:solidFill>
                  <a:srgbClr val="000000"/>
                </a:solidFill>
              </a:rPr>
              <a:t>работы</a:t>
            </a:r>
            <a:r>
              <a:rPr lang="en-US" altLang="ru-RU" sz="2800">
                <a:solidFill>
                  <a:srgbClr val="000000"/>
                </a:solidFill>
              </a:rPr>
              <a:t>)))</a:t>
            </a:r>
            <a:endParaRPr 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宋体</vt:lpstr>
      <vt:lpstr>Arial</vt:lpstr>
      <vt:lpstr>Calibri</vt:lpstr>
      <vt:lpstr>Calibri Light</vt:lpstr>
      <vt:lpstr>Тема Office</vt:lpstr>
      <vt:lpstr>Мастер-класс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садик</dc:creator>
  <cp:lastModifiedBy>садик</cp:lastModifiedBy>
  <cp:revision>1</cp:revision>
  <dcterms:created xsi:type="dcterms:W3CDTF">2015-05-11T01:36:16Z</dcterms:created>
  <dcterms:modified xsi:type="dcterms:W3CDTF">2018-01-28T12:05:25Z</dcterms:modified>
</cp:coreProperties>
</file>