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034" autoAdjust="0"/>
  </p:normalViewPr>
  <p:slideViewPr>
    <p:cSldViewPr>
      <p:cViewPr>
        <p:scale>
          <a:sx n="77" d="100"/>
          <a:sy n="77" d="100"/>
        </p:scale>
        <p:origin x="-94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185347-04A2-4215-99CD-B9A325BA698E}" type="doc">
      <dgm:prSet loTypeId="urn:microsoft.com/office/officeart/2005/8/layout/chevron2" loCatId="list" qsTypeId="urn:microsoft.com/office/officeart/2005/8/quickstyle/3d8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CCBA54D-50CA-4EA2-9904-4E6A125B387C}">
      <dgm:prSet phldrT="[Текст]" phldr="1"/>
      <dgm:spPr/>
      <dgm:t>
        <a:bodyPr/>
        <a:lstStyle/>
        <a:p>
          <a:endParaRPr lang="ru-RU" dirty="0"/>
        </a:p>
      </dgm:t>
    </dgm:pt>
    <dgm:pt modelId="{82A40ECB-221F-4120-94FF-2EE5A4F0E283}" type="parTrans" cxnId="{3F62B52C-120A-4190-8319-DBF8C1582344}">
      <dgm:prSet/>
      <dgm:spPr/>
      <dgm:t>
        <a:bodyPr/>
        <a:lstStyle/>
        <a:p>
          <a:endParaRPr lang="ru-RU"/>
        </a:p>
      </dgm:t>
    </dgm:pt>
    <dgm:pt modelId="{44224BC5-723F-4E45-BFD7-0F045A266E5A}" type="sibTrans" cxnId="{3F62B52C-120A-4190-8319-DBF8C1582344}">
      <dgm:prSet/>
      <dgm:spPr/>
      <dgm:t>
        <a:bodyPr/>
        <a:lstStyle/>
        <a:p>
          <a:endParaRPr lang="ru-RU"/>
        </a:p>
      </dgm:t>
    </dgm:pt>
    <dgm:pt modelId="{5C513151-FE98-4A26-8443-296E6F69C93D}">
      <dgm:prSet phldrT="[Текст]"/>
      <dgm:spPr/>
      <dgm:t>
        <a:bodyPr/>
        <a:lstStyle/>
        <a:p>
          <a:r>
            <a:rPr lang="ru-RU" dirty="0" smtClean="0"/>
            <a:t>Блок нормативно-правового и ресурсного обеспечения</a:t>
          </a:r>
          <a:endParaRPr lang="ru-RU" dirty="0"/>
        </a:p>
      </dgm:t>
    </dgm:pt>
    <dgm:pt modelId="{A7B09E9F-3AD1-4FF6-A25A-17168E274533}" type="parTrans" cxnId="{E846CEDD-568C-4F89-9B79-C8A509680B3A}">
      <dgm:prSet/>
      <dgm:spPr/>
      <dgm:t>
        <a:bodyPr/>
        <a:lstStyle/>
        <a:p>
          <a:endParaRPr lang="ru-RU"/>
        </a:p>
      </dgm:t>
    </dgm:pt>
    <dgm:pt modelId="{523746CF-3448-4982-B535-B086CBCD36E6}" type="sibTrans" cxnId="{E846CEDD-568C-4F89-9B79-C8A509680B3A}">
      <dgm:prSet/>
      <dgm:spPr/>
      <dgm:t>
        <a:bodyPr/>
        <a:lstStyle/>
        <a:p>
          <a:endParaRPr lang="ru-RU"/>
        </a:p>
      </dgm:t>
    </dgm:pt>
    <dgm:pt modelId="{E9886FC6-BA58-4E07-A9F7-2B5946DE67B0}">
      <dgm:prSet phldrT="[Текст]" phldr="1"/>
      <dgm:spPr/>
      <dgm:t>
        <a:bodyPr/>
        <a:lstStyle/>
        <a:p>
          <a:endParaRPr lang="ru-RU" dirty="0"/>
        </a:p>
      </dgm:t>
    </dgm:pt>
    <dgm:pt modelId="{8438BB13-F94B-4BE3-A7FD-14BAD0C15280}" type="parTrans" cxnId="{EF8396D2-516E-4295-85E4-2AFF3204EA64}">
      <dgm:prSet/>
      <dgm:spPr/>
      <dgm:t>
        <a:bodyPr/>
        <a:lstStyle/>
        <a:p>
          <a:endParaRPr lang="ru-RU"/>
        </a:p>
      </dgm:t>
    </dgm:pt>
    <dgm:pt modelId="{7DF59F3E-A7EC-401F-9D17-1DA186733BC4}" type="sibTrans" cxnId="{EF8396D2-516E-4295-85E4-2AFF3204EA64}">
      <dgm:prSet/>
      <dgm:spPr/>
      <dgm:t>
        <a:bodyPr/>
        <a:lstStyle/>
        <a:p>
          <a:endParaRPr lang="ru-RU"/>
        </a:p>
      </dgm:t>
    </dgm:pt>
    <dgm:pt modelId="{9B697722-639B-4A8E-B772-8C53A8100384}">
      <dgm:prSet phldrT="[Текст]"/>
      <dgm:spPr/>
      <dgm:t>
        <a:bodyPr/>
        <a:lstStyle/>
        <a:p>
          <a:r>
            <a:rPr lang="ru-RU" dirty="0" smtClean="0"/>
            <a:t>Блок программно-методического, технологического и организационного обеспечения процесса проектирования системы внедрения ГТО</a:t>
          </a:r>
          <a:endParaRPr lang="ru-RU" dirty="0"/>
        </a:p>
      </dgm:t>
    </dgm:pt>
    <dgm:pt modelId="{30A8FF80-FC00-4685-B421-E90A89D73BFC}" type="parTrans" cxnId="{D7CBA452-AC16-4AEC-AF89-32953ED03EA4}">
      <dgm:prSet/>
      <dgm:spPr/>
      <dgm:t>
        <a:bodyPr/>
        <a:lstStyle/>
        <a:p>
          <a:endParaRPr lang="ru-RU"/>
        </a:p>
      </dgm:t>
    </dgm:pt>
    <dgm:pt modelId="{7B40E31E-6274-4F95-AFA0-15E0B2A43DCE}" type="sibTrans" cxnId="{D7CBA452-AC16-4AEC-AF89-32953ED03EA4}">
      <dgm:prSet/>
      <dgm:spPr/>
      <dgm:t>
        <a:bodyPr/>
        <a:lstStyle/>
        <a:p>
          <a:endParaRPr lang="ru-RU"/>
        </a:p>
      </dgm:t>
    </dgm:pt>
    <dgm:pt modelId="{2944915E-006A-456D-9FF0-515147914F14}">
      <dgm:prSet phldrT="[Текст]"/>
      <dgm:spPr/>
      <dgm:t>
        <a:bodyPr/>
        <a:lstStyle/>
        <a:p>
          <a:r>
            <a:rPr lang="ru-RU" dirty="0" smtClean="0"/>
            <a:t>Блок информационного сопровождения и проведения масштабной информационно-разъяснительной и Р</a:t>
          </a:r>
          <a:r>
            <a:rPr lang="en-US" dirty="0" smtClean="0"/>
            <a:t>R</a:t>
          </a:r>
          <a:r>
            <a:rPr lang="ru-RU" dirty="0" smtClean="0"/>
            <a:t>-кампании</a:t>
          </a:r>
          <a:endParaRPr lang="ru-RU" dirty="0"/>
        </a:p>
      </dgm:t>
    </dgm:pt>
    <dgm:pt modelId="{AF78E81E-CA08-4909-98A6-F9A6195383D8}" type="parTrans" cxnId="{586CE11F-7BB4-409A-98BD-E98EF4FD33DC}">
      <dgm:prSet/>
      <dgm:spPr/>
      <dgm:t>
        <a:bodyPr/>
        <a:lstStyle/>
        <a:p>
          <a:endParaRPr lang="ru-RU"/>
        </a:p>
      </dgm:t>
    </dgm:pt>
    <dgm:pt modelId="{ECBE6C82-143C-4E07-A4B9-266F180C4448}" type="sibTrans" cxnId="{586CE11F-7BB4-409A-98BD-E98EF4FD33DC}">
      <dgm:prSet/>
      <dgm:spPr/>
      <dgm:t>
        <a:bodyPr/>
        <a:lstStyle/>
        <a:p>
          <a:endParaRPr lang="ru-RU"/>
        </a:p>
      </dgm:t>
    </dgm:pt>
    <dgm:pt modelId="{D9CD246C-BAC0-4EA7-84C6-0FA08B2FE6C3}">
      <dgm:prSet phldrT="[Текст]" phldr="1"/>
      <dgm:spPr/>
      <dgm:t>
        <a:bodyPr/>
        <a:lstStyle/>
        <a:p>
          <a:endParaRPr lang="ru-RU" dirty="0"/>
        </a:p>
      </dgm:t>
    </dgm:pt>
    <dgm:pt modelId="{55FFE1F5-B040-47ED-A82F-5A6492E30ED2}" type="parTrans" cxnId="{84ED6268-8612-4087-BD1E-97EAC2C4532B}">
      <dgm:prSet/>
      <dgm:spPr/>
      <dgm:t>
        <a:bodyPr/>
        <a:lstStyle/>
        <a:p>
          <a:endParaRPr lang="ru-RU"/>
        </a:p>
      </dgm:t>
    </dgm:pt>
    <dgm:pt modelId="{455D6AD7-C790-4005-976E-F87FCF696A70}" type="sibTrans" cxnId="{84ED6268-8612-4087-BD1E-97EAC2C4532B}">
      <dgm:prSet/>
      <dgm:spPr/>
      <dgm:t>
        <a:bodyPr/>
        <a:lstStyle/>
        <a:p>
          <a:endParaRPr lang="ru-RU"/>
        </a:p>
      </dgm:t>
    </dgm:pt>
    <dgm:pt modelId="{5E46336F-59F8-4288-A328-EB134655E816}">
      <dgm:prSet phldrT="[Текст]"/>
      <dgm:spPr/>
      <dgm:t>
        <a:bodyPr/>
        <a:lstStyle/>
        <a:p>
          <a:r>
            <a:rPr lang="ru-RU" dirty="0" smtClean="0"/>
            <a:t>Блок мониторинговых процедур, обеспечивающих внедрение ГТО</a:t>
          </a:r>
          <a:endParaRPr lang="ru-RU" dirty="0"/>
        </a:p>
      </dgm:t>
    </dgm:pt>
    <dgm:pt modelId="{080F1A53-B28B-4AC5-B736-1F52469951A3}" type="parTrans" cxnId="{22FC91EF-7A54-4959-82B0-C2ACD7B2A5A1}">
      <dgm:prSet/>
      <dgm:spPr/>
      <dgm:t>
        <a:bodyPr/>
        <a:lstStyle/>
        <a:p>
          <a:endParaRPr lang="ru-RU"/>
        </a:p>
      </dgm:t>
    </dgm:pt>
    <dgm:pt modelId="{8F1D122F-16DA-45A2-85C9-748ADDAF35DE}" type="sibTrans" cxnId="{22FC91EF-7A54-4959-82B0-C2ACD7B2A5A1}">
      <dgm:prSet/>
      <dgm:spPr/>
      <dgm:t>
        <a:bodyPr/>
        <a:lstStyle/>
        <a:p>
          <a:endParaRPr lang="ru-RU"/>
        </a:p>
      </dgm:t>
    </dgm:pt>
    <dgm:pt modelId="{D61D3F62-CFB2-478B-8CB7-0628B606E5A2}">
      <dgm:prSet phldrT="[Текст]"/>
      <dgm:spPr/>
      <dgm:t>
        <a:bodyPr/>
        <a:lstStyle/>
        <a:p>
          <a:r>
            <a:rPr lang="ru-RU" dirty="0" smtClean="0"/>
            <a:t>Блок организации и проведения мероприятий спортивной и военно-патриотической направленности</a:t>
          </a:r>
          <a:endParaRPr lang="ru-RU" dirty="0"/>
        </a:p>
      </dgm:t>
    </dgm:pt>
    <dgm:pt modelId="{45297831-2C5F-46F4-8975-F651D216588F}" type="parTrans" cxnId="{0B3D9379-80DB-46E7-8DB6-7F71C0B10D3F}">
      <dgm:prSet/>
      <dgm:spPr/>
      <dgm:t>
        <a:bodyPr/>
        <a:lstStyle/>
        <a:p>
          <a:endParaRPr lang="ru-RU"/>
        </a:p>
      </dgm:t>
    </dgm:pt>
    <dgm:pt modelId="{83DC9BA0-E0AF-42DB-B186-7828380EF609}" type="sibTrans" cxnId="{0B3D9379-80DB-46E7-8DB6-7F71C0B10D3F}">
      <dgm:prSet/>
      <dgm:spPr/>
      <dgm:t>
        <a:bodyPr/>
        <a:lstStyle/>
        <a:p>
          <a:endParaRPr lang="ru-RU"/>
        </a:p>
      </dgm:t>
    </dgm:pt>
    <dgm:pt modelId="{FCE7C8D4-4F51-436C-B3C6-C33C4C8E9B86}">
      <dgm:prSet phldrT="[Текст]"/>
      <dgm:spPr/>
      <dgm:t>
        <a:bodyPr/>
        <a:lstStyle/>
        <a:p>
          <a:r>
            <a:rPr lang="ru-RU" dirty="0" smtClean="0"/>
            <a:t>Управленческий блок по организации эффективной деятельности по внедрению комплекса ГТО</a:t>
          </a:r>
          <a:endParaRPr lang="ru-RU" dirty="0"/>
        </a:p>
      </dgm:t>
    </dgm:pt>
    <dgm:pt modelId="{2EE41EDB-18A7-434E-A8A2-D7FF37868A07}" type="sibTrans" cxnId="{8E3DB08C-D668-44EF-A0C5-F5FB6E4AAAE0}">
      <dgm:prSet/>
      <dgm:spPr/>
      <dgm:t>
        <a:bodyPr/>
        <a:lstStyle/>
        <a:p>
          <a:endParaRPr lang="ru-RU"/>
        </a:p>
      </dgm:t>
    </dgm:pt>
    <dgm:pt modelId="{69DB9F21-B81B-4F93-B56F-3109ECF44B4F}" type="parTrans" cxnId="{8E3DB08C-D668-44EF-A0C5-F5FB6E4AAAE0}">
      <dgm:prSet/>
      <dgm:spPr/>
      <dgm:t>
        <a:bodyPr/>
        <a:lstStyle/>
        <a:p>
          <a:endParaRPr lang="ru-RU"/>
        </a:p>
      </dgm:t>
    </dgm:pt>
    <dgm:pt modelId="{51B934DC-A8CA-4A1C-9741-633F4789B391}" type="pres">
      <dgm:prSet presAssocID="{65185347-04A2-4215-99CD-B9A325BA698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995A57-25CC-40B2-B1D9-29F2BF690A8A}" type="pres">
      <dgm:prSet presAssocID="{CCCBA54D-50CA-4EA2-9904-4E6A125B387C}" presName="composite" presStyleCnt="0"/>
      <dgm:spPr/>
      <dgm:t>
        <a:bodyPr/>
        <a:lstStyle/>
        <a:p>
          <a:endParaRPr lang="ru-RU"/>
        </a:p>
      </dgm:t>
    </dgm:pt>
    <dgm:pt modelId="{0F5630F6-1816-49C4-92DF-9053D1A38250}" type="pres">
      <dgm:prSet presAssocID="{CCCBA54D-50CA-4EA2-9904-4E6A125B387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C4751-2735-4CF7-AADB-EA812A39DA3F}" type="pres">
      <dgm:prSet presAssocID="{CCCBA54D-50CA-4EA2-9904-4E6A125B387C}" presName="descendantText" presStyleLbl="alignAcc1" presStyleIdx="0" presStyleCnt="3" custLinFactNeighborX="-1865" custLinFactNeighborY="8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EB520-8678-4122-8E3D-DDFA11660CFE}" type="pres">
      <dgm:prSet presAssocID="{44224BC5-723F-4E45-BFD7-0F045A266E5A}" presName="sp" presStyleCnt="0"/>
      <dgm:spPr/>
      <dgm:t>
        <a:bodyPr/>
        <a:lstStyle/>
        <a:p>
          <a:endParaRPr lang="ru-RU"/>
        </a:p>
      </dgm:t>
    </dgm:pt>
    <dgm:pt modelId="{0A60D180-12E6-40A3-AB91-D9178C695B7B}" type="pres">
      <dgm:prSet presAssocID="{E9886FC6-BA58-4E07-A9F7-2B5946DE67B0}" presName="composite" presStyleCnt="0"/>
      <dgm:spPr/>
      <dgm:t>
        <a:bodyPr/>
        <a:lstStyle/>
        <a:p>
          <a:endParaRPr lang="ru-RU"/>
        </a:p>
      </dgm:t>
    </dgm:pt>
    <dgm:pt modelId="{5E8D1A79-DFE4-497D-8213-BFB9BCED76C8}" type="pres">
      <dgm:prSet presAssocID="{E9886FC6-BA58-4E07-A9F7-2B5946DE67B0}" presName="parentText" presStyleLbl="alignNode1" presStyleIdx="1" presStyleCnt="3" custLinFactNeighborX="17059" custLinFactNeighborY="62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56074-4245-4563-8C05-070D583888E7}" type="pres">
      <dgm:prSet presAssocID="{E9886FC6-BA58-4E07-A9F7-2B5946DE67B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97B1C-05AA-4D4E-BF83-0BD1B14B2CEB}" type="pres">
      <dgm:prSet presAssocID="{7DF59F3E-A7EC-401F-9D17-1DA186733BC4}" presName="sp" presStyleCnt="0"/>
      <dgm:spPr/>
      <dgm:t>
        <a:bodyPr/>
        <a:lstStyle/>
        <a:p>
          <a:endParaRPr lang="ru-RU"/>
        </a:p>
      </dgm:t>
    </dgm:pt>
    <dgm:pt modelId="{9DA39C06-CC6B-4600-88E4-F50C10D758F2}" type="pres">
      <dgm:prSet presAssocID="{D9CD246C-BAC0-4EA7-84C6-0FA08B2FE6C3}" presName="composite" presStyleCnt="0"/>
      <dgm:spPr/>
      <dgm:t>
        <a:bodyPr/>
        <a:lstStyle/>
        <a:p>
          <a:endParaRPr lang="ru-RU"/>
        </a:p>
      </dgm:t>
    </dgm:pt>
    <dgm:pt modelId="{4DA9FCE5-F396-4972-BD45-4BD6A94E466C}" type="pres">
      <dgm:prSet presAssocID="{D9CD246C-BAC0-4EA7-84C6-0FA08B2FE6C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830B6-8557-4FAA-9B67-CF500547F9F1}" type="pres">
      <dgm:prSet presAssocID="{D9CD246C-BAC0-4EA7-84C6-0FA08B2FE6C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62B52C-120A-4190-8319-DBF8C1582344}" srcId="{65185347-04A2-4215-99CD-B9A325BA698E}" destId="{CCCBA54D-50CA-4EA2-9904-4E6A125B387C}" srcOrd="0" destOrd="0" parTransId="{82A40ECB-221F-4120-94FF-2EE5A4F0E283}" sibTransId="{44224BC5-723F-4E45-BFD7-0F045A266E5A}"/>
    <dgm:cxn modelId="{2C6B8F51-33B1-482D-8C76-F0674A5DE6C0}" type="presOf" srcId="{CCCBA54D-50CA-4EA2-9904-4E6A125B387C}" destId="{0F5630F6-1816-49C4-92DF-9053D1A38250}" srcOrd="0" destOrd="0" presId="urn:microsoft.com/office/officeart/2005/8/layout/chevron2"/>
    <dgm:cxn modelId="{D7CBA452-AC16-4AEC-AF89-32953ED03EA4}" srcId="{E9886FC6-BA58-4E07-A9F7-2B5946DE67B0}" destId="{9B697722-639B-4A8E-B772-8C53A8100384}" srcOrd="0" destOrd="0" parTransId="{30A8FF80-FC00-4685-B421-E90A89D73BFC}" sibTransId="{7B40E31E-6274-4F95-AFA0-15E0B2A43DCE}"/>
    <dgm:cxn modelId="{8E3DB08C-D668-44EF-A0C5-F5FB6E4AAAE0}" srcId="{CCCBA54D-50CA-4EA2-9904-4E6A125B387C}" destId="{FCE7C8D4-4F51-436C-B3C6-C33C4C8E9B86}" srcOrd="0" destOrd="0" parTransId="{69DB9F21-B81B-4F93-B56F-3109ECF44B4F}" sibTransId="{2EE41EDB-18A7-434E-A8A2-D7FF37868A07}"/>
    <dgm:cxn modelId="{84ED6268-8612-4087-BD1E-97EAC2C4532B}" srcId="{65185347-04A2-4215-99CD-B9A325BA698E}" destId="{D9CD246C-BAC0-4EA7-84C6-0FA08B2FE6C3}" srcOrd="2" destOrd="0" parTransId="{55FFE1F5-B040-47ED-A82F-5A6492E30ED2}" sibTransId="{455D6AD7-C790-4005-976E-F87FCF696A70}"/>
    <dgm:cxn modelId="{86A82B1D-3C1C-43CC-83DA-A7326391903D}" type="presOf" srcId="{65185347-04A2-4215-99CD-B9A325BA698E}" destId="{51B934DC-A8CA-4A1C-9741-633F4789B391}" srcOrd="0" destOrd="0" presId="urn:microsoft.com/office/officeart/2005/8/layout/chevron2"/>
    <dgm:cxn modelId="{D7AE1461-D13B-4563-8B04-F9208CC55684}" type="presOf" srcId="{2944915E-006A-456D-9FF0-515147914F14}" destId="{D9456074-4245-4563-8C05-070D583888E7}" srcOrd="0" destOrd="1" presId="urn:microsoft.com/office/officeart/2005/8/layout/chevron2"/>
    <dgm:cxn modelId="{0B3D9379-80DB-46E7-8DB6-7F71C0B10D3F}" srcId="{D9CD246C-BAC0-4EA7-84C6-0FA08B2FE6C3}" destId="{D61D3F62-CFB2-478B-8CB7-0628B606E5A2}" srcOrd="1" destOrd="0" parTransId="{45297831-2C5F-46F4-8975-F651D216588F}" sibTransId="{83DC9BA0-E0AF-42DB-B186-7828380EF609}"/>
    <dgm:cxn modelId="{94018408-771F-46A5-9638-E4C1941ED09D}" type="presOf" srcId="{FCE7C8D4-4F51-436C-B3C6-C33C4C8E9B86}" destId="{97BC4751-2735-4CF7-AADB-EA812A39DA3F}" srcOrd="0" destOrd="0" presId="urn:microsoft.com/office/officeart/2005/8/layout/chevron2"/>
    <dgm:cxn modelId="{EF8396D2-516E-4295-85E4-2AFF3204EA64}" srcId="{65185347-04A2-4215-99CD-B9A325BA698E}" destId="{E9886FC6-BA58-4E07-A9F7-2B5946DE67B0}" srcOrd="1" destOrd="0" parTransId="{8438BB13-F94B-4BE3-A7FD-14BAD0C15280}" sibTransId="{7DF59F3E-A7EC-401F-9D17-1DA186733BC4}"/>
    <dgm:cxn modelId="{131A6871-B20A-4C94-B569-ED5247D0DD44}" type="presOf" srcId="{D9CD246C-BAC0-4EA7-84C6-0FA08B2FE6C3}" destId="{4DA9FCE5-F396-4972-BD45-4BD6A94E466C}" srcOrd="0" destOrd="0" presId="urn:microsoft.com/office/officeart/2005/8/layout/chevron2"/>
    <dgm:cxn modelId="{48D76E09-3274-4838-A92E-58243DF25016}" type="presOf" srcId="{9B697722-639B-4A8E-B772-8C53A8100384}" destId="{D9456074-4245-4563-8C05-070D583888E7}" srcOrd="0" destOrd="0" presId="urn:microsoft.com/office/officeart/2005/8/layout/chevron2"/>
    <dgm:cxn modelId="{8E7C7D3D-77AB-4B7D-8E5B-3DE703553B86}" type="presOf" srcId="{E9886FC6-BA58-4E07-A9F7-2B5946DE67B0}" destId="{5E8D1A79-DFE4-497D-8213-BFB9BCED76C8}" srcOrd="0" destOrd="0" presId="urn:microsoft.com/office/officeart/2005/8/layout/chevron2"/>
    <dgm:cxn modelId="{DDF4E751-21ED-4206-B434-73FD034322EB}" type="presOf" srcId="{D61D3F62-CFB2-478B-8CB7-0628B606E5A2}" destId="{661830B6-8557-4FAA-9B67-CF500547F9F1}" srcOrd="0" destOrd="1" presId="urn:microsoft.com/office/officeart/2005/8/layout/chevron2"/>
    <dgm:cxn modelId="{D89EF649-08A5-42E4-9B2D-8C06AB71736B}" type="presOf" srcId="{5C513151-FE98-4A26-8443-296E6F69C93D}" destId="{97BC4751-2735-4CF7-AADB-EA812A39DA3F}" srcOrd="0" destOrd="1" presId="urn:microsoft.com/office/officeart/2005/8/layout/chevron2"/>
    <dgm:cxn modelId="{BCC65F7B-C7BF-4D3B-A6C7-9A6832D6D8EA}" type="presOf" srcId="{5E46336F-59F8-4288-A328-EB134655E816}" destId="{661830B6-8557-4FAA-9B67-CF500547F9F1}" srcOrd="0" destOrd="0" presId="urn:microsoft.com/office/officeart/2005/8/layout/chevron2"/>
    <dgm:cxn modelId="{E846CEDD-568C-4F89-9B79-C8A509680B3A}" srcId="{CCCBA54D-50CA-4EA2-9904-4E6A125B387C}" destId="{5C513151-FE98-4A26-8443-296E6F69C93D}" srcOrd="1" destOrd="0" parTransId="{A7B09E9F-3AD1-4FF6-A25A-17168E274533}" sibTransId="{523746CF-3448-4982-B535-B086CBCD36E6}"/>
    <dgm:cxn modelId="{586CE11F-7BB4-409A-98BD-E98EF4FD33DC}" srcId="{E9886FC6-BA58-4E07-A9F7-2B5946DE67B0}" destId="{2944915E-006A-456D-9FF0-515147914F14}" srcOrd="1" destOrd="0" parTransId="{AF78E81E-CA08-4909-98A6-F9A6195383D8}" sibTransId="{ECBE6C82-143C-4E07-A4B9-266F180C4448}"/>
    <dgm:cxn modelId="{22FC91EF-7A54-4959-82B0-C2ACD7B2A5A1}" srcId="{D9CD246C-BAC0-4EA7-84C6-0FA08B2FE6C3}" destId="{5E46336F-59F8-4288-A328-EB134655E816}" srcOrd="0" destOrd="0" parTransId="{080F1A53-B28B-4AC5-B736-1F52469951A3}" sibTransId="{8F1D122F-16DA-45A2-85C9-748ADDAF35DE}"/>
    <dgm:cxn modelId="{B8CAD614-A467-4DF0-8918-2EFC4B25112A}" type="presParOf" srcId="{51B934DC-A8CA-4A1C-9741-633F4789B391}" destId="{F9995A57-25CC-40B2-B1D9-29F2BF690A8A}" srcOrd="0" destOrd="0" presId="urn:microsoft.com/office/officeart/2005/8/layout/chevron2"/>
    <dgm:cxn modelId="{97CF12B1-E165-435F-A86D-526A55E10E58}" type="presParOf" srcId="{F9995A57-25CC-40B2-B1D9-29F2BF690A8A}" destId="{0F5630F6-1816-49C4-92DF-9053D1A38250}" srcOrd="0" destOrd="0" presId="urn:microsoft.com/office/officeart/2005/8/layout/chevron2"/>
    <dgm:cxn modelId="{11A6F7C9-A39C-44E6-A788-19A72B4F3F87}" type="presParOf" srcId="{F9995A57-25CC-40B2-B1D9-29F2BF690A8A}" destId="{97BC4751-2735-4CF7-AADB-EA812A39DA3F}" srcOrd="1" destOrd="0" presId="urn:microsoft.com/office/officeart/2005/8/layout/chevron2"/>
    <dgm:cxn modelId="{F9C94394-8F59-4A07-8073-E9EF5AC7CCD1}" type="presParOf" srcId="{51B934DC-A8CA-4A1C-9741-633F4789B391}" destId="{00DEB520-8678-4122-8E3D-DDFA11660CFE}" srcOrd="1" destOrd="0" presId="urn:microsoft.com/office/officeart/2005/8/layout/chevron2"/>
    <dgm:cxn modelId="{243EC3E4-E115-419F-99FE-C45BC5231B53}" type="presParOf" srcId="{51B934DC-A8CA-4A1C-9741-633F4789B391}" destId="{0A60D180-12E6-40A3-AB91-D9178C695B7B}" srcOrd="2" destOrd="0" presId="urn:microsoft.com/office/officeart/2005/8/layout/chevron2"/>
    <dgm:cxn modelId="{4B3CCE47-5266-4414-B20B-860109896345}" type="presParOf" srcId="{0A60D180-12E6-40A3-AB91-D9178C695B7B}" destId="{5E8D1A79-DFE4-497D-8213-BFB9BCED76C8}" srcOrd="0" destOrd="0" presId="urn:microsoft.com/office/officeart/2005/8/layout/chevron2"/>
    <dgm:cxn modelId="{20D7041C-E634-4B90-9146-A18D87ABE740}" type="presParOf" srcId="{0A60D180-12E6-40A3-AB91-D9178C695B7B}" destId="{D9456074-4245-4563-8C05-070D583888E7}" srcOrd="1" destOrd="0" presId="urn:microsoft.com/office/officeart/2005/8/layout/chevron2"/>
    <dgm:cxn modelId="{F98EDFA4-CF95-463F-9227-3C9B3E701BDB}" type="presParOf" srcId="{51B934DC-A8CA-4A1C-9741-633F4789B391}" destId="{1DE97B1C-05AA-4D4E-BF83-0BD1B14B2CEB}" srcOrd="3" destOrd="0" presId="urn:microsoft.com/office/officeart/2005/8/layout/chevron2"/>
    <dgm:cxn modelId="{1B36AD13-37BD-439D-9357-012D68DFD031}" type="presParOf" srcId="{51B934DC-A8CA-4A1C-9741-633F4789B391}" destId="{9DA39C06-CC6B-4600-88E4-F50C10D758F2}" srcOrd="4" destOrd="0" presId="urn:microsoft.com/office/officeart/2005/8/layout/chevron2"/>
    <dgm:cxn modelId="{1FB95C04-76ED-4D47-8BC2-4A1889FF256F}" type="presParOf" srcId="{9DA39C06-CC6B-4600-88E4-F50C10D758F2}" destId="{4DA9FCE5-F396-4972-BD45-4BD6A94E466C}" srcOrd="0" destOrd="0" presId="urn:microsoft.com/office/officeart/2005/8/layout/chevron2"/>
    <dgm:cxn modelId="{C0061984-45FC-4437-9303-CBF3505D4705}" type="presParOf" srcId="{9DA39C06-CC6B-4600-88E4-F50C10D758F2}" destId="{661830B6-8557-4FAA-9B67-CF500547F9F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332916-04F2-4ED9-81EE-8506BF957A3C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8B94108-1F16-4ACC-B2C1-42DAFA34380B}">
      <dgm:prSet phldrT="[Текст]"/>
      <dgm:spPr/>
      <dgm:t>
        <a:bodyPr/>
        <a:lstStyle/>
        <a:p>
          <a:r>
            <a:rPr lang="ru-RU" dirty="0" smtClean="0"/>
            <a:t>Стратегический уровень</a:t>
          </a:r>
          <a:endParaRPr lang="ru-RU" dirty="0"/>
        </a:p>
      </dgm:t>
    </dgm:pt>
    <dgm:pt modelId="{3878E540-883A-4BA4-BF6D-B6CA851C247D}" type="parTrans" cxnId="{757ED6AE-F9F5-4410-84E2-42C9D414C929}">
      <dgm:prSet/>
      <dgm:spPr/>
      <dgm:t>
        <a:bodyPr/>
        <a:lstStyle/>
        <a:p>
          <a:endParaRPr lang="ru-RU"/>
        </a:p>
      </dgm:t>
    </dgm:pt>
    <dgm:pt modelId="{BFE9F2DF-F732-4C3A-B655-612FA06487CE}" type="sibTrans" cxnId="{757ED6AE-F9F5-4410-84E2-42C9D414C929}">
      <dgm:prSet/>
      <dgm:spPr/>
      <dgm:t>
        <a:bodyPr/>
        <a:lstStyle/>
        <a:p>
          <a:endParaRPr lang="ru-RU"/>
        </a:p>
      </dgm:t>
    </dgm:pt>
    <dgm:pt modelId="{4920DC6B-C63F-4B20-B5AC-36C2F72D1DEB}">
      <dgm:prSet phldrT="[Текст]" custT="1"/>
      <dgm:spPr/>
      <dgm:t>
        <a:bodyPr/>
        <a:lstStyle/>
        <a:p>
          <a:r>
            <a:rPr lang="ru-RU" sz="1400" dirty="0" smtClean="0"/>
            <a:t>Директор</a:t>
          </a:r>
          <a:endParaRPr lang="ru-RU" sz="1400" dirty="0"/>
        </a:p>
      </dgm:t>
    </dgm:pt>
    <dgm:pt modelId="{E5AE5FD7-5453-4F71-A748-B08DEF5C4482}" type="parTrans" cxnId="{F7D6D806-9860-46A4-B500-B58B89E0B92E}">
      <dgm:prSet/>
      <dgm:spPr/>
      <dgm:t>
        <a:bodyPr/>
        <a:lstStyle/>
        <a:p>
          <a:endParaRPr lang="ru-RU"/>
        </a:p>
      </dgm:t>
    </dgm:pt>
    <dgm:pt modelId="{79915224-D53F-41E6-B116-055BC922C375}" type="sibTrans" cxnId="{F7D6D806-9860-46A4-B500-B58B89E0B92E}">
      <dgm:prSet/>
      <dgm:spPr/>
      <dgm:t>
        <a:bodyPr/>
        <a:lstStyle/>
        <a:p>
          <a:endParaRPr lang="ru-RU"/>
        </a:p>
      </dgm:t>
    </dgm:pt>
    <dgm:pt modelId="{B22EB988-4DB6-4201-BAA3-AD52B86B570F}">
      <dgm:prSet phldrT="[Текст]" custT="1"/>
      <dgm:spPr/>
      <dgm:t>
        <a:bodyPr/>
        <a:lstStyle/>
        <a:p>
          <a:r>
            <a:rPr lang="ru-RU" sz="1400" dirty="0" smtClean="0"/>
            <a:t>Педагогический совет</a:t>
          </a:r>
          <a:endParaRPr lang="ru-RU" sz="1400" dirty="0"/>
        </a:p>
      </dgm:t>
    </dgm:pt>
    <dgm:pt modelId="{83FFA6DF-7FC4-4313-B0DF-82C6D47E7826}" type="parTrans" cxnId="{D8CF0F4A-CA91-45BD-8E50-EB6453661276}">
      <dgm:prSet/>
      <dgm:spPr/>
      <dgm:t>
        <a:bodyPr/>
        <a:lstStyle/>
        <a:p>
          <a:endParaRPr lang="ru-RU"/>
        </a:p>
      </dgm:t>
    </dgm:pt>
    <dgm:pt modelId="{F14B4545-A562-444F-AA88-9013495AA92F}" type="sibTrans" cxnId="{D8CF0F4A-CA91-45BD-8E50-EB6453661276}">
      <dgm:prSet/>
      <dgm:spPr/>
      <dgm:t>
        <a:bodyPr/>
        <a:lstStyle/>
        <a:p>
          <a:endParaRPr lang="ru-RU"/>
        </a:p>
      </dgm:t>
    </dgm:pt>
    <dgm:pt modelId="{1FBC741E-84B7-4CC3-B328-AC83AACFF7A1}">
      <dgm:prSet phldrT="[Текст]"/>
      <dgm:spPr/>
      <dgm:t>
        <a:bodyPr/>
        <a:lstStyle/>
        <a:p>
          <a:r>
            <a:rPr lang="ru-RU" dirty="0" smtClean="0"/>
            <a:t>Тактический уровень</a:t>
          </a:r>
          <a:endParaRPr lang="ru-RU" dirty="0"/>
        </a:p>
      </dgm:t>
    </dgm:pt>
    <dgm:pt modelId="{8E0C645F-66C4-497F-B2CB-21B7144964A6}" type="parTrans" cxnId="{8ADB33E1-DD7D-450D-9BFA-BE9C5C87696F}">
      <dgm:prSet/>
      <dgm:spPr/>
      <dgm:t>
        <a:bodyPr/>
        <a:lstStyle/>
        <a:p>
          <a:endParaRPr lang="ru-RU"/>
        </a:p>
      </dgm:t>
    </dgm:pt>
    <dgm:pt modelId="{ABFC340D-69F3-41A5-8D4C-B55E6B2D2C49}" type="sibTrans" cxnId="{8ADB33E1-DD7D-450D-9BFA-BE9C5C87696F}">
      <dgm:prSet/>
      <dgm:spPr/>
      <dgm:t>
        <a:bodyPr/>
        <a:lstStyle/>
        <a:p>
          <a:endParaRPr lang="ru-RU"/>
        </a:p>
      </dgm:t>
    </dgm:pt>
    <dgm:pt modelId="{AA862AD9-C932-486E-80E7-45B320756ED1}">
      <dgm:prSet phldrT="[Текст]" custT="1"/>
      <dgm:spPr/>
      <dgm:t>
        <a:bodyPr/>
        <a:lstStyle/>
        <a:p>
          <a:pPr algn="just"/>
          <a:r>
            <a:rPr lang="ru-RU" sz="1200" dirty="0" smtClean="0"/>
            <a:t>Центр внедрения комплекса ГТО, который создаётся на временной основе для организации и координации деятельности по внедрению комплекса ГТО (разработка нормативных документов, осуществление методического сопровождения, организация информационного сопровождения и проведение комплексного мониторинга, обеспечивающие внедрение комплекса ГТО)</a:t>
          </a:r>
          <a:endParaRPr lang="ru-RU" sz="1200" dirty="0"/>
        </a:p>
      </dgm:t>
    </dgm:pt>
    <dgm:pt modelId="{7CDD156E-2954-4448-9547-34DD844F4E28}" type="parTrans" cxnId="{3FF9B82D-0A53-48EF-ABC8-2E41DE462122}">
      <dgm:prSet/>
      <dgm:spPr/>
      <dgm:t>
        <a:bodyPr/>
        <a:lstStyle/>
        <a:p>
          <a:endParaRPr lang="ru-RU"/>
        </a:p>
      </dgm:t>
    </dgm:pt>
    <dgm:pt modelId="{F694D6C6-6821-438D-9DC1-278D27136CCC}" type="sibTrans" cxnId="{3FF9B82D-0A53-48EF-ABC8-2E41DE462122}">
      <dgm:prSet/>
      <dgm:spPr/>
      <dgm:t>
        <a:bodyPr/>
        <a:lstStyle/>
        <a:p>
          <a:endParaRPr lang="ru-RU"/>
        </a:p>
      </dgm:t>
    </dgm:pt>
    <dgm:pt modelId="{DD798DC5-FF4F-4048-BDA2-8640F646C70F}">
      <dgm:prSet phldrT="[Текст]" phldr="1" custT="1"/>
      <dgm:spPr/>
      <dgm:t>
        <a:bodyPr/>
        <a:lstStyle/>
        <a:p>
          <a:pPr algn="just"/>
          <a:endParaRPr lang="ru-RU" sz="1200" dirty="0"/>
        </a:p>
      </dgm:t>
    </dgm:pt>
    <dgm:pt modelId="{7321E545-0238-4FAC-8B5B-5C594A3EC7AC}" type="parTrans" cxnId="{8B68CBB7-8821-4A45-A7C3-059C319B8EC1}">
      <dgm:prSet/>
      <dgm:spPr/>
      <dgm:t>
        <a:bodyPr/>
        <a:lstStyle/>
        <a:p>
          <a:endParaRPr lang="ru-RU"/>
        </a:p>
      </dgm:t>
    </dgm:pt>
    <dgm:pt modelId="{86E7A13C-D66B-42AF-BAE8-7B9D1DA99C80}" type="sibTrans" cxnId="{8B68CBB7-8821-4A45-A7C3-059C319B8EC1}">
      <dgm:prSet/>
      <dgm:spPr/>
      <dgm:t>
        <a:bodyPr/>
        <a:lstStyle/>
        <a:p>
          <a:endParaRPr lang="ru-RU"/>
        </a:p>
      </dgm:t>
    </dgm:pt>
    <dgm:pt modelId="{F1D9CFAF-A827-4558-BC0D-5BB342CD1409}">
      <dgm:prSet phldrT="[Текст]"/>
      <dgm:spPr/>
      <dgm:t>
        <a:bodyPr/>
        <a:lstStyle/>
        <a:p>
          <a:r>
            <a:rPr lang="ru-RU" dirty="0" smtClean="0"/>
            <a:t>Организационный уровень</a:t>
          </a:r>
          <a:endParaRPr lang="ru-RU" dirty="0"/>
        </a:p>
      </dgm:t>
    </dgm:pt>
    <dgm:pt modelId="{087F8C24-ADAD-4165-95E0-7147455D070E}" type="parTrans" cxnId="{04A4A99F-4EBC-45E1-B57C-2B45144FCECF}">
      <dgm:prSet/>
      <dgm:spPr/>
      <dgm:t>
        <a:bodyPr/>
        <a:lstStyle/>
        <a:p>
          <a:endParaRPr lang="ru-RU"/>
        </a:p>
      </dgm:t>
    </dgm:pt>
    <dgm:pt modelId="{54015FA1-B456-4A02-8136-28FA0C605166}" type="sibTrans" cxnId="{04A4A99F-4EBC-45E1-B57C-2B45144FCECF}">
      <dgm:prSet/>
      <dgm:spPr/>
      <dgm:t>
        <a:bodyPr/>
        <a:lstStyle/>
        <a:p>
          <a:endParaRPr lang="ru-RU"/>
        </a:p>
      </dgm:t>
    </dgm:pt>
    <dgm:pt modelId="{222C6159-EE68-45A0-870A-58AC2C4A65F1}">
      <dgm:prSet phldrT="[Текст]" custT="1"/>
      <dgm:spPr/>
      <dgm:t>
        <a:bodyPr/>
        <a:lstStyle/>
        <a:p>
          <a:r>
            <a:rPr lang="ru-RU" sz="1400" dirty="0" smtClean="0"/>
            <a:t>Школьное методическое объединение учителей физической культуры и ОБЖ</a:t>
          </a:r>
          <a:endParaRPr lang="ru-RU" sz="1400" dirty="0"/>
        </a:p>
      </dgm:t>
    </dgm:pt>
    <dgm:pt modelId="{0C24DDC9-A114-4530-A756-49546CD24457}" type="parTrans" cxnId="{BCE3229B-44C5-4D2C-9EC7-693D83CA8652}">
      <dgm:prSet/>
      <dgm:spPr/>
      <dgm:t>
        <a:bodyPr/>
        <a:lstStyle/>
        <a:p>
          <a:endParaRPr lang="ru-RU"/>
        </a:p>
      </dgm:t>
    </dgm:pt>
    <dgm:pt modelId="{C09BC1CA-4968-43F2-ABB8-F9E0C99D72D2}" type="sibTrans" cxnId="{BCE3229B-44C5-4D2C-9EC7-693D83CA8652}">
      <dgm:prSet/>
      <dgm:spPr/>
      <dgm:t>
        <a:bodyPr/>
        <a:lstStyle/>
        <a:p>
          <a:endParaRPr lang="ru-RU"/>
        </a:p>
      </dgm:t>
    </dgm:pt>
    <dgm:pt modelId="{5FAC9970-EBA5-4947-B0B7-01674FECE00D}">
      <dgm:prSet phldrT="[Текст]" custT="1"/>
      <dgm:spPr/>
      <dgm:t>
        <a:bodyPr/>
        <a:lstStyle/>
        <a:p>
          <a:r>
            <a:rPr lang="ru-RU" sz="1400" dirty="0" smtClean="0"/>
            <a:t>Управляющий совет</a:t>
          </a:r>
          <a:endParaRPr lang="ru-RU" sz="1400" dirty="0"/>
        </a:p>
      </dgm:t>
    </dgm:pt>
    <dgm:pt modelId="{891FD306-2A0D-41C0-BC83-34D90AE907B2}" type="parTrans" cxnId="{25514C18-8150-406A-B540-CBD10558C92D}">
      <dgm:prSet/>
      <dgm:spPr/>
      <dgm:t>
        <a:bodyPr/>
        <a:lstStyle/>
        <a:p>
          <a:endParaRPr lang="ru-RU"/>
        </a:p>
      </dgm:t>
    </dgm:pt>
    <dgm:pt modelId="{160E5570-17B8-4842-B6EC-76C251A74262}" type="sibTrans" cxnId="{25514C18-8150-406A-B540-CBD10558C92D}">
      <dgm:prSet/>
      <dgm:spPr/>
      <dgm:t>
        <a:bodyPr/>
        <a:lstStyle/>
        <a:p>
          <a:endParaRPr lang="ru-RU"/>
        </a:p>
      </dgm:t>
    </dgm:pt>
    <dgm:pt modelId="{A9EEA2CC-7AB1-4FAD-8791-BBC257908D81}">
      <dgm:prSet phldrT="[Текст]" custT="1"/>
      <dgm:spPr/>
      <dgm:t>
        <a:bodyPr/>
        <a:lstStyle/>
        <a:p>
          <a:r>
            <a:rPr lang="ru-RU" sz="1400" dirty="0" smtClean="0"/>
            <a:t>Орган ученического самоуправления</a:t>
          </a:r>
          <a:endParaRPr lang="ru-RU" sz="1400" dirty="0"/>
        </a:p>
      </dgm:t>
    </dgm:pt>
    <dgm:pt modelId="{187C7DAC-55AF-4B2D-80D2-96D5AED068AE}" type="parTrans" cxnId="{8C2F7A83-B66D-4FFC-A1E9-BB89864070B5}">
      <dgm:prSet/>
      <dgm:spPr/>
      <dgm:t>
        <a:bodyPr/>
        <a:lstStyle/>
        <a:p>
          <a:endParaRPr lang="ru-RU"/>
        </a:p>
      </dgm:t>
    </dgm:pt>
    <dgm:pt modelId="{17A70FEF-3D00-4F34-B872-82EA8215111B}" type="sibTrans" cxnId="{8C2F7A83-B66D-4FFC-A1E9-BB89864070B5}">
      <dgm:prSet/>
      <dgm:spPr/>
      <dgm:t>
        <a:bodyPr/>
        <a:lstStyle/>
        <a:p>
          <a:endParaRPr lang="ru-RU"/>
        </a:p>
      </dgm:t>
    </dgm:pt>
    <dgm:pt modelId="{7E16FF04-4322-4F8C-BFC3-8FB5AEB67733}">
      <dgm:prSet phldrT="[Текст]" custT="1"/>
      <dgm:spPr/>
      <dgm:t>
        <a:bodyPr/>
        <a:lstStyle/>
        <a:p>
          <a:r>
            <a:rPr lang="ru-RU" sz="1400" dirty="0" smtClean="0"/>
            <a:t>Родительский комитет</a:t>
          </a:r>
          <a:endParaRPr lang="ru-RU" sz="1400" dirty="0"/>
        </a:p>
      </dgm:t>
    </dgm:pt>
    <dgm:pt modelId="{9773A459-25F6-4E55-A999-849740CAC7F3}" type="parTrans" cxnId="{51AB0772-1318-4EAE-82BE-5421AA84C647}">
      <dgm:prSet/>
      <dgm:spPr/>
      <dgm:t>
        <a:bodyPr/>
        <a:lstStyle/>
        <a:p>
          <a:endParaRPr lang="ru-RU"/>
        </a:p>
      </dgm:t>
    </dgm:pt>
    <dgm:pt modelId="{EF049051-C44A-41E2-AE48-4AB77FBEC993}" type="sibTrans" cxnId="{51AB0772-1318-4EAE-82BE-5421AA84C647}">
      <dgm:prSet/>
      <dgm:spPr/>
      <dgm:t>
        <a:bodyPr/>
        <a:lstStyle/>
        <a:p>
          <a:endParaRPr lang="ru-RU"/>
        </a:p>
      </dgm:t>
    </dgm:pt>
    <dgm:pt modelId="{FB8D3902-78B4-472B-AADD-9897C13C16B2}" type="pres">
      <dgm:prSet presAssocID="{62332916-04F2-4ED9-81EE-8506BF957A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ABBE0B-7AB4-4E22-9957-D46B51259AE6}" type="pres">
      <dgm:prSet presAssocID="{38B94108-1F16-4ACC-B2C1-42DAFA34380B}" presName="linNode" presStyleCnt="0"/>
      <dgm:spPr/>
      <dgm:t>
        <a:bodyPr/>
        <a:lstStyle/>
        <a:p>
          <a:endParaRPr lang="ru-RU"/>
        </a:p>
      </dgm:t>
    </dgm:pt>
    <dgm:pt modelId="{838767EC-88B8-43FD-AA72-C8D08972BA6C}" type="pres">
      <dgm:prSet presAssocID="{38B94108-1F16-4ACC-B2C1-42DAFA34380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62692-8A7F-4A89-9E1E-26951E593116}" type="pres">
      <dgm:prSet presAssocID="{38B94108-1F16-4ACC-B2C1-42DAFA34380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186859-C9C1-4EA4-8A4E-3101708AD207}" type="pres">
      <dgm:prSet presAssocID="{BFE9F2DF-F732-4C3A-B655-612FA06487CE}" presName="sp" presStyleCnt="0"/>
      <dgm:spPr/>
      <dgm:t>
        <a:bodyPr/>
        <a:lstStyle/>
        <a:p>
          <a:endParaRPr lang="ru-RU"/>
        </a:p>
      </dgm:t>
    </dgm:pt>
    <dgm:pt modelId="{A087BDED-C938-425E-B606-9EBAC4291A36}" type="pres">
      <dgm:prSet presAssocID="{1FBC741E-84B7-4CC3-B328-AC83AACFF7A1}" presName="linNode" presStyleCnt="0"/>
      <dgm:spPr/>
      <dgm:t>
        <a:bodyPr/>
        <a:lstStyle/>
        <a:p>
          <a:endParaRPr lang="ru-RU"/>
        </a:p>
      </dgm:t>
    </dgm:pt>
    <dgm:pt modelId="{1BD3ADD0-B47B-46B9-9FAF-CE35BCCAD535}" type="pres">
      <dgm:prSet presAssocID="{1FBC741E-84B7-4CC3-B328-AC83AACFF7A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E12F4-E7DE-44EF-8F2D-ADB0E2CAE975}" type="pres">
      <dgm:prSet presAssocID="{1FBC741E-84B7-4CC3-B328-AC83AACFF7A1}" presName="descendantText" presStyleLbl="alignAccFollowNode1" presStyleIdx="1" presStyleCnt="3" custScaleY="136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831-AD4F-49B5-8F02-4A5AE6525866}" type="pres">
      <dgm:prSet presAssocID="{ABFC340D-69F3-41A5-8D4C-B55E6B2D2C49}" presName="sp" presStyleCnt="0"/>
      <dgm:spPr/>
      <dgm:t>
        <a:bodyPr/>
        <a:lstStyle/>
        <a:p>
          <a:endParaRPr lang="ru-RU"/>
        </a:p>
      </dgm:t>
    </dgm:pt>
    <dgm:pt modelId="{09BC7237-80AE-4356-BF04-DD0670BC1ED1}" type="pres">
      <dgm:prSet presAssocID="{F1D9CFAF-A827-4558-BC0D-5BB342CD1409}" presName="linNode" presStyleCnt="0"/>
      <dgm:spPr/>
      <dgm:t>
        <a:bodyPr/>
        <a:lstStyle/>
        <a:p>
          <a:endParaRPr lang="ru-RU"/>
        </a:p>
      </dgm:t>
    </dgm:pt>
    <dgm:pt modelId="{D686FBD7-ADF1-4013-B522-90BDA027D672}" type="pres">
      <dgm:prSet presAssocID="{F1D9CFAF-A827-4558-BC0D-5BB342CD140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83E5DB-32DA-47C8-9C60-8357063BE914}" type="pres">
      <dgm:prSet presAssocID="{F1D9CFAF-A827-4558-BC0D-5BB342CD140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7ED6AE-F9F5-4410-84E2-42C9D414C929}" srcId="{62332916-04F2-4ED9-81EE-8506BF957A3C}" destId="{38B94108-1F16-4ACC-B2C1-42DAFA34380B}" srcOrd="0" destOrd="0" parTransId="{3878E540-883A-4BA4-BF6D-B6CA851C247D}" sibTransId="{BFE9F2DF-F732-4C3A-B655-612FA06487CE}"/>
    <dgm:cxn modelId="{F7D6D806-9860-46A4-B500-B58B89E0B92E}" srcId="{38B94108-1F16-4ACC-B2C1-42DAFA34380B}" destId="{4920DC6B-C63F-4B20-B5AC-36C2F72D1DEB}" srcOrd="0" destOrd="0" parTransId="{E5AE5FD7-5453-4F71-A748-B08DEF5C4482}" sibTransId="{79915224-D53F-41E6-B116-055BC922C375}"/>
    <dgm:cxn modelId="{D8CF0F4A-CA91-45BD-8E50-EB6453661276}" srcId="{38B94108-1F16-4ACC-B2C1-42DAFA34380B}" destId="{B22EB988-4DB6-4201-BAA3-AD52B86B570F}" srcOrd="2" destOrd="0" parTransId="{83FFA6DF-7FC4-4313-B0DF-82C6D47E7826}" sibTransId="{F14B4545-A562-444F-AA88-9013495AA92F}"/>
    <dgm:cxn modelId="{AAA6EB60-7C1F-48D6-A7DD-652735ACA8B7}" type="presOf" srcId="{7E16FF04-4322-4F8C-BFC3-8FB5AEB67733}" destId="{A183E5DB-32DA-47C8-9C60-8357063BE914}" srcOrd="0" destOrd="2" presId="urn:microsoft.com/office/officeart/2005/8/layout/vList5"/>
    <dgm:cxn modelId="{12EECE7E-C3B5-41C7-9257-BA0BD262E5F1}" type="presOf" srcId="{38B94108-1F16-4ACC-B2C1-42DAFA34380B}" destId="{838767EC-88B8-43FD-AA72-C8D08972BA6C}" srcOrd="0" destOrd="0" presId="urn:microsoft.com/office/officeart/2005/8/layout/vList5"/>
    <dgm:cxn modelId="{51AB0772-1318-4EAE-82BE-5421AA84C647}" srcId="{F1D9CFAF-A827-4558-BC0D-5BB342CD1409}" destId="{7E16FF04-4322-4F8C-BFC3-8FB5AEB67733}" srcOrd="2" destOrd="0" parTransId="{9773A459-25F6-4E55-A999-849740CAC7F3}" sibTransId="{EF049051-C44A-41E2-AE48-4AB77FBEC993}"/>
    <dgm:cxn modelId="{BCE3229B-44C5-4D2C-9EC7-693D83CA8652}" srcId="{F1D9CFAF-A827-4558-BC0D-5BB342CD1409}" destId="{222C6159-EE68-45A0-870A-58AC2C4A65F1}" srcOrd="0" destOrd="0" parTransId="{0C24DDC9-A114-4530-A756-49546CD24457}" sibTransId="{C09BC1CA-4968-43F2-ABB8-F9E0C99D72D2}"/>
    <dgm:cxn modelId="{E06B92F7-A90F-4B4D-BDD7-71FCA93DE125}" type="presOf" srcId="{F1D9CFAF-A827-4558-BC0D-5BB342CD1409}" destId="{D686FBD7-ADF1-4013-B522-90BDA027D672}" srcOrd="0" destOrd="0" presId="urn:microsoft.com/office/officeart/2005/8/layout/vList5"/>
    <dgm:cxn modelId="{A15D9E7C-20B7-43FB-92BA-0EE3BD727DD6}" type="presOf" srcId="{B22EB988-4DB6-4201-BAA3-AD52B86B570F}" destId="{8FC62692-8A7F-4A89-9E1E-26951E593116}" srcOrd="0" destOrd="2" presId="urn:microsoft.com/office/officeart/2005/8/layout/vList5"/>
    <dgm:cxn modelId="{04A4A99F-4EBC-45E1-B57C-2B45144FCECF}" srcId="{62332916-04F2-4ED9-81EE-8506BF957A3C}" destId="{F1D9CFAF-A827-4558-BC0D-5BB342CD1409}" srcOrd="2" destOrd="0" parTransId="{087F8C24-ADAD-4165-95E0-7147455D070E}" sibTransId="{54015FA1-B456-4A02-8136-28FA0C605166}"/>
    <dgm:cxn modelId="{5AE8673A-0650-4315-BFD3-05BC98E7A203}" type="presOf" srcId="{4920DC6B-C63F-4B20-B5AC-36C2F72D1DEB}" destId="{8FC62692-8A7F-4A89-9E1E-26951E593116}" srcOrd="0" destOrd="0" presId="urn:microsoft.com/office/officeart/2005/8/layout/vList5"/>
    <dgm:cxn modelId="{94EFC321-9516-4BF5-AAB2-6B02FEC8AAE6}" type="presOf" srcId="{AA862AD9-C932-486E-80E7-45B320756ED1}" destId="{3A9E12F4-E7DE-44EF-8F2D-ADB0E2CAE975}" srcOrd="0" destOrd="0" presId="urn:microsoft.com/office/officeart/2005/8/layout/vList5"/>
    <dgm:cxn modelId="{A32C4728-8552-43D4-8E22-68BF6CE940A8}" type="presOf" srcId="{DD798DC5-FF4F-4048-BDA2-8640F646C70F}" destId="{3A9E12F4-E7DE-44EF-8F2D-ADB0E2CAE975}" srcOrd="0" destOrd="1" presId="urn:microsoft.com/office/officeart/2005/8/layout/vList5"/>
    <dgm:cxn modelId="{D45F5353-5919-49AF-B519-1A2430727687}" type="presOf" srcId="{A9EEA2CC-7AB1-4FAD-8791-BBC257908D81}" destId="{A183E5DB-32DA-47C8-9C60-8357063BE914}" srcOrd="0" destOrd="1" presId="urn:microsoft.com/office/officeart/2005/8/layout/vList5"/>
    <dgm:cxn modelId="{DC7093D0-E120-4295-B853-9BF55B9E7251}" type="presOf" srcId="{222C6159-EE68-45A0-870A-58AC2C4A65F1}" destId="{A183E5DB-32DA-47C8-9C60-8357063BE914}" srcOrd="0" destOrd="0" presId="urn:microsoft.com/office/officeart/2005/8/layout/vList5"/>
    <dgm:cxn modelId="{F14FD048-ECC8-46AB-AE87-B3A1ABEDF31E}" type="presOf" srcId="{1FBC741E-84B7-4CC3-B328-AC83AACFF7A1}" destId="{1BD3ADD0-B47B-46B9-9FAF-CE35BCCAD535}" srcOrd="0" destOrd="0" presId="urn:microsoft.com/office/officeart/2005/8/layout/vList5"/>
    <dgm:cxn modelId="{8ADB33E1-DD7D-450D-9BFA-BE9C5C87696F}" srcId="{62332916-04F2-4ED9-81EE-8506BF957A3C}" destId="{1FBC741E-84B7-4CC3-B328-AC83AACFF7A1}" srcOrd="1" destOrd="0" parTransId="{8E0C645F-66C4-497F-B2CB-21B7144964A6}" sibTransId="{ABFC340D-69F3-41A5-8D4C-B55E6B2D2C49}"/>
    <dgm:cxn modelId="{8B68CBB7-8821-4A45-A7C3-059C319B8EC1}" srcId="{1FBC741E-84B7-4CC3-B328-AC83AACFF7A1}" destId="{DD798DC5-FF4F-4048-BDA2-8640F646C70F}" srcOrd="1" destOrd="0" parTransId="{7321E545-0238-4FAC-8B5B-5C594A3EC7AC}" sibTransId="{86E7A13C-D66B-42AF-BAE8-7B9D1DA99C80}"/>
    <dgm:cxn modelId="{A3951CBE-4652-4717-ADC4-E591B581FE85}" type="presOf" srcId="{5FAC9970-EBA5-4947-B0B7-01674FECE00D}" destId="{8FC62692-8A7F-4A89-9E1E-26951E593116}" srcOrd="0" destOrd="1" presId="urn:microsoft.com/office/officeart/2005/8/layout/vList5"/>
    <dgm:cxn modelId="{25514C18-8150-406A-B540-CBD10558C92D}" srcId="{38B94108-1F16-4ACC-B2C1-42DAFA34380B}" destId="{5FAC9970-EBA5-4947-B0B7-01674FECE00D}" srcOrd="1" destOrd="0" parTransId="{891FD306-2A0D-41C0-BC83-34D90AE907B2}" sibTransId="{160E5570-17B8-4842-B6EC-76C251A74262}"/>
    <dgm:cxn modelId="{8C2F7A83-B66D-4FFC-A1E9-BB89864070B5}" srcId="{F1D9CFAF-A827-4558-BC0D-5BB342CD1409}" destId="{A9EEA2CC-7AB1-4FAD-8791-BBC257908D81}" srcOrd="1" destOrd="0" parTransId="{187C7DAC-55AF-4B2D-80D2-96D5AED068AE}" sibTransId="{17A70FEF-3D00-4F34-B872-82EA8215111B}"/>
    <dgm:cxn modelId="{3FF9B82D-0A53-48EF-ABC8-2E41DE462122}" srcId="{1FBC741E-84B7-4CC3-B328-AC83AACFF7A1}" destId="{AA862AD9-C932-486E-80E7-45B320756ED1}" srcOrd="0" destOrd="0" parTransId="{7CDD156E-2954-4448-9547-34DD844F4E28}" sibTransId="{F694D6C6-6821-438D-9DC1-278D27136CCC}"/>
    <dgm:cxn modelId="{D1BA1A76-134F-4D74-A61D-FB7D63D1087F}" type="presOf" srcId="{62332916-04F2-4ED9-81EE-8506BF957A3C}" destId="{FB8D3902-78B4-472B-AADD-9897C13C16B2}" srcOrd="0" destOrd="0" presId="urn:microsoft.com/office/officeart/2005/8/layout/vList5"/>
    <dgm:cxn modelId="{FF0050C5-D7D7-45E5-BE0C-77EC7A54650C}" type="presParOf" srcId="{FB8D3902-78B4-472B-AADD-9897C13C16B2}" destId="{5EABBE0B-7AB4-4E22-9957-D46B51259AE6}" srcOrd="0" destOrd="0" presId="urn:microsoft.com/office/officeart/2005/8/layout/vList5"/>
    <dgm:cxn modelId="{644021A7-5FD1-45F0-82D4-61A4FDD336B6}" type="presParOf" srcId="{5EABBE0B-7AB4-4E22-9957-D46B51259AE6}" destId="{838767EC-88B8-43FD-AA72-C8D08972BA6C}" srcOrd="0" destOrd="0" presId="urn:microsoft.com/office/officeart/2005/8/layout/vList5"/>
    <dgm:cxn modelId="{78CE94F6-5865-4023-A460-4874FB2AA01D}" type="presParOf" srcId="{5EABBE0B-7AB4-4E22-9957-D46B51259AE6}" destId="{8FC62692-8A7F-4A89-9E1E-26951E593116}" srcOrd="1" destOrd="0" presId="urn:microsoft.com/office/officeart/2005/8/layout/vList5"/>
    <dgm:cxn modelId="{A25EAD4C-4F29-43F5-920F-E56657470F8F}" type="presParOf" srcId="{FB8D3902-78B4-472B-AADD-9897C13C16B2}" destId="{D1186859-C9C1-4EA4-8A4E-3101708AD207}" srcOrd="1" destOrd="0" presId="urn:microsoft.com/office/officeart/2005/8/layout/vList5"/>
    <dgm:cxn modelId="{40371969-68DC-439D-8B70-E7FCC0988151}" type="presParOf" srcId="{FB8D3902-78B4-472B-AADD-9897C13C16B2}" destId="{A087BDED-C938-425E-B606-9EBAC4291A36}" srcOrd="2" destOrd="0" presId="urn:microsoft.com/office/officeart/2005/8/layout/vList5"/>
    <dgm:cxn modelId="{F56A230E-10FE-40C9-861C-A174668C2D75}" type="presParOf" srcId="{A087BDED-C938-425E-B606-9EBAC4291A36}" destId="{1BD3ADD0-B47B-46B9-9FAF-CE35BCCAD535}" srcOrd="0" destOrd="0" presId="urn:microsoft.com/office/officeart/2005/8/layout/vList5"/>
    <dgm:cxn modelId="{97E15B3F-2359-44AE-892B-7B485D491860}" type="presParOf" srcId="{A087BDED-C938-425E-B606-9EBAC4291A36}" destId="{3A9E12F4-E7DE-44EF-8F2D-ADB0E2CAE975}" srcOrd="1" destOrd="0" presId="urn:microsoft.com/office/officeart/2005/8/layout/vList5"/>
    <dgm:cxn modelId="{8ECB8392-65CF-418F-AAE1-FD87B8E78A70}" type="presParOf" srcId="{FB8D3902-78B4-472B-AADD-9897C13C16B2}" destId="{0C7C8831-AD4F-49B5-8F02-4A5AE6525866}" srcOrd="3" destOrd="0" presId="urn:microsoft.com/office/officeart/2005/8/layout/vList5"/>
    <dgm:cxn modelId="{4928C81D-BE6C-4A3C-A804-5AFA4400F2A9}" type="presParOf" srcId="{FB8D3902-78B4-472B-AADD-9897C13C16B2}" destId="{09BC7237-80AE-4356-BF04-DD0670BC1ED1}" srcOrd="4" destOrd="0" presId="urn:microsoft.com/office/officeart/2005/8/layout/vList5"/>
    <dgm:cxn modelId="{6885D760-C254-484F-B3EA-71E75BA52FA8}" type="presParOf" srcId="{09BC7237-80AE-4356-BF04-DD0670BC1ED1}" destId="{D686FBD7-ADF1-4013-B522-90BDA027D672}" srcOrd="0" destOrd="0" presId="urn:microsoft.com/office/officeart/2005/8/layout/vList5"/>
    <dgm:cxn modelId="{407D0F82-AF8D-4F8C-8D18-19811844E593}" type="presParOf" srcId="{09BC7237-80AE-4356-BF04-DD0670BC1ED1}" destId="{A183E5DB-32DA-47C8-9C60-8357063BE91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630F6-1816-49C4-92DF-9053D1A38250}">
      <dsp:nvSpPr>
        <dsp:cNvPr id="0" name=""/>
        <dsp:cNvSpPr/>
      </dsp:nvSpPr>
      <dsp:spPr>
        <a:xfrm rot="5400000">
          <a:off x="-265354" y="268665"/>
          <a:ext cx="1769032" cy="123832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622471"/>
        <a:ext cx="1238322" cy="530710"/>
      </dsp:txXfrm>
    </dsp:sp>
    <dsp:sp modelId="{97BC4751-2735-4CF7-AADB-EA812A39DA3F}">
      <dsp:nvSpPr>
        <dsp:cNvPr id="0" name=""/>
        <dsp:cNvSpPr/>
      </dsp:nvSpPr>
      <dsp:spPr>
        <a:xfrm rot="5400000">
          <a:off x="3712308" y="-2489123"/>
          <a:ext cx="1149871" cy="63341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Управленческий блок по организации эффективной деятельности по внедрению комплекса ГТО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Блок нормативно-правового и ресурсного обеспечения</a:t>
          </a:r>
          <a:endParaRPr lang="ru-RU" sz="1400" kern="1200" dirty="0"/>
        </a:p>
      </dsp:txBody>
      <dsp:txXfrm rot="-5400000">
        <a:off x="1120191" y="159126"/>
        <a:ext cx="6277973" cy="1037607"/>
      </dsp:txXfrm>
    </dsp:sp>
    <dsp:sp modelId="{5E8D1A79-DFE4-497D-8213-BFB9BCED76C8}">
      <dsp:nvSpPr>
        <dsp:cNvPr id="0" name=""/>
        <dsp:cNvSpPr/>
      </dsp:nvSpPr>
      <dsp:spPr>
        <a:xfrm rot="5400000">
          <a:off x="-54109" y="1955377"/>
          <a:ext cx="1769032" cy="1238322"/>
        </a:xfrm>
        <a:prstGeom prst="chevron">
          <a:avLst/>
        </a:prstGeom>
        <a:solidFill>
          <a:schemeClr val="accent2">
            <a:hueOff val="9504421"/>
            <a:satOff val="-18343"/>
            <a:lumOff val="-2355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211246" y="2309183"/>
        <a:ext cx="1238322" cy="530710"/>
      </dsp:txXfrm>
    </dsp:sp>
    <dsp:sp modelId="{D9456074-4245-4563-8C05-070D583888E7}">
      <dsp:nvSpPr>
        <dsp:cNvPr id="0" name=""/>
        <dsp:cNvSpPr/>
      </dsp:nvSpPr>
      <dsp:spPr>
        <a:xfrm rot="5400000">
          <a:off x="3830439" y="-1012022"/>
          <a:ext cx="1149871" cy="63341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Блок программно-методического, технологического и организационного обеспечения процесса проектирования системы внедрения ГТО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Блок информационного сопровождения и проведения масштабной информационно-разъяснительной и Р</a:t>
          </a:r>
          <a:r>
            <a:rPr lang="en-US" sz="1400" kern="1200" dirty="0" smtClean="0"/>
            <a:t>R</a:t>
          </a:r>
          <a:r>
            <a:rPr lang="ru-RU" sz="1400" kern="1200" dirty="0" smtClean="0"/>
            <a:t>-кампании</a:t>
          </a:r>
          <a:endParaRPr lang="ru-RU" sz="1400" kern="1200" dirty="0"/>
        </a:p>
      </dsp:txBody>
      <dsp:txXfrm rot="-5400000">
        <a:off x="1238322" y="1636227"/>
        <a:ext cx="6277973" cy="1037607"/>
      </dsp:txXfrm>
    </dsp:sp>
    <dsp:sp modelId="{4DA9FCE5-F396-4972-BD45-4BD6A94E466C}">
      <dsp:nvSpPr>
        <dsp:cNvPr id="0" name=""/>
        <dsp:cNvSpPr/>
      </dsp:nvSpPr>
      <dsp:spPr>
        <a:xfrm rot="5400000">
          <a:off x="-265354" y="3422233"/>
          <a:ext cx="1769032" cy="1238322"/>
        </a:xfrm>
        <a:prstGeom prst="chevron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1" y="3776039"/>
        <a:ext cx="1238322" cy="530710"/>
      </dsp:txXfrm>
    </dsp:sp>
    <dsp:sp modelId="{661830B6-8557-4FAA-9B67-CF500547F9F1}">
      <dsp:nvSpPr>
        <dsp:cNvPr id="0" name=""/>
        <dsp:cNvSpPr/>
      </dsp:nvSpPr>
      <dsp:spPr>
        <a:xfrm rot="5400000">
          <a:off x="3830439" y="564761"/>
          <a:ext cx="1149871" cy="63341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Блок мониторинговых процедур, обеспечивающих внедрение ГТО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Блок организации и проведения мероприятий спортивной и военно-патриотической направленности</a:t>
          </a:r>
          <a:endParaRPr lang="ru-RU" sz="1400" kern="1200" dirty="0"/>
        </a:p>
      </dsp:txBody>
      <dsp:txXfrm rot="-5400000">
        <a:off x="1238322" y="3213010"/>
        <a:ext cx="6277973" cy="10376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C62692-8A7F-4A89-9E1E-26951E593116}">
      <dsp:nvSpPr>
        <dsp:cNvPr id="0" name=""/>
        <dsp:cNvSpPr/>
      </dsp:nvSpPr>
      <dsp:spPr>
        <a:xfrm rot="5400000">
          <a:off x="3864848" y="-1309203"/>
          <a:ext cx="1305780" cy="425198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Директор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Управляющий совет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Педагогический совет</a:t>
          </a:r>
          <a:endParaRPr lang="ru-RU" sz="1400" kern="1200" dirty="0"/>
        </a:p>
      </dsp:txBody>
      <dsp:txXfrm rot="-5400000">
        <a:off x="2391744" y="227644"/>
        <a:ext cx="4188246" cy="1178294"/>
      </dsp:txXfrm>
    </dsp:sp>
    <dsp:sp modelId="{838767EC-88B8-43FD-AA72-C8D08972BA6C}">
      <dsp:nvSpPr>
        <dsp:cNvPr id="0" name=""/>
        <dsp:cNvSpPr/>
      </dsp:nvSpPr>
      <dsp:spPr>
        <a:xfrm>
          <a:off x="0" y="678"/>
          <a:ext cx="2391744" cy="16322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Стратегический уровень</a:t>
          </a:r>
          <a:endParaRPr lang="ru-RU" sz="1900" kern="1200" dirty="0"/>
        </a:p>
      </dsp:txBody>
      <dsp:txXfrm>
        <a:off x="79679" y="80357"/>
        <a:ext cx="2232386" cy="1472867"/>
      </dsp:txXfrm>
    </dsp:sp>
    <dsp:sp modelId="{3A9E12F4-E7DE-44EF-8F2D-ADB0E2CAE975}">
      <dsp:nvSpPr>
        <dsp:cNvPr id="0" name=""/>
        <dsp:cNvSpPr/>
      </dsp:nvSpPr>
      <dsp:spPr>
        <a:xfrm rot="5400000">
          <a:off x="3615948" y="485642"/>
          <a:ext cx="1785942" cy="4243689"/>
        </a:xfrm>
        <a:prstGeom prst="round2SameRect">
          <a:avLst/>
        </a:prstGeom>
        <a:solidFill>
          <a:schemeClr val="accent2">
            <a:tint val="40000"/>
            <a:alpha val="90000"/>
            <a:hueOff val="9862340"/>
            <a:satOff val="-29363"/>
            <a:lumOff val="-1939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9862340"/>
              <a:satOff val="-29363"/>
              <a:lumOff val="-1939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Центр внедрения комплекса ГТО, который создаётся на временной основе для организации и координации деятельности по внедрению комплекса ГТО (разработка нормативных документов, осуществление методического сопровождения, организация информационного сопровождения и проведение комплексного мониторинга, обеспечивающие внедрение комплекса ГТО)</a:t>
          </a:r>
          <a:endParaRPr lang="ru-RU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 rot="-5400000">
        <a:off x="2387075" y="1801699"/>
        <a:ext cx="4156506" cy="1611576"/>
      </dsp:txXfrm>
    </dsp:sp>
    <dsp:sp modelId="{1BD3ADD0-B47B-46B9-9FAF-CE35BCCAD535}">
      <dsp:nvSpPr>
        <dsp:cNvPr id="0" name=""/>
        <dsp:cNvSpPr/>
      </dsp:nvSpPr>
      <dsp:spPr>
        <a:xfrm>
          <a:off x="0" y="1791374"/>
          <a:ext cx="2387075" cy="1632225"/>
        </a:xfrm>
        <a:prstGeom prst="roundRect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92000"/>
                <a:satMod val="170000"/>
              </a:schemeClr>
            </a:gs>
            <a:gs pos="15000">
              <a:schemeClr val="accent2">
                <a:hueOff val="9504421"/>
                <a:satOff val="-18343"/>
                <a:lumOff val="-2355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9504421"/>
                <a:satOff val="-18343"/>
                <a:lumOff val="-2355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Тактический уровень</a:t>
          </a:r>
          <a:endParaRPr lang="ru-RU" sz="1900" kern="1200" dirty="0"/>
        </a:p>
      </dsp:txBody>
      <dsp:txXfrm>
        <a:off x="79679" y="1871053"/>
        <a:ext cx="2227717" cy="1472867"/>
      </dsp:txXfrm>
    </dsp:sp>
    <dsp:sp modelId="{A183E5DB-32DA-47C8-9C60-8357063BE914}">
      <dsp:nvSpPr>
        <dsp:cNvPr id="0" name=""/>
        <dsp:cNvSpPr/>
      </dsp:nvSpPr>
      <dsp:spPr>
        <a:xfrm rot="5400000">
          <a:off x="3864848" y="2272187"/>
          <a:ext cx="1305780" cy="4251989"/>
        </a:xfrm>
        <a:prstGeom prst="round2SameRect">
          <a:avLst/>
        </a:prstGeom>
        <a:solidFill>
          <a:schemeClr val="accent2">
            <a:tint val="40000"/>
            <a:alpha val="90000"/>
            <a:hueOff val="19724680"/>
            <a:satOff val="-58726"/>
            <a:lumOff val="-3877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19724680"/>
              <a:satOff val="-58726"/>
              <a:lumOff val="-3877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Школьное методическое объединение учителей физической культуры и ОБЖ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Орган ученического самоуправления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Родительский комитет</a:t>
          </a:r>
          <a:endParaRPr lang="ru-RU" sz="1400" kern="1200" dirty="0"/>
        </a:p>
      </dsp:txBody>
      <dsp:txXfrm rot="-5400000">
        <a:off x="2391744" y="3809035"/>
        <a:ext cx="4188246" cy="1178294"/>
      </dsp:txXfrm>
    </dsp:sp>
    <dsp:sp modelId="{D686FBD7-ADF1-4013-B522-90BDA027D672}">
      <dsp:nvSpPr>
        <dsp:cNvPr id="0" name=""/>
        <dsp:cNvSpPr/>
      </dsp:nvSpPr>
      <dsp:spPr>
        <a:xfrm>
          <a:off x="0" y="3582069"/>
          <a:ext cx="2391744" cy="1632225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92000"/>
                <a:satMod val="170000"/>
              </a:schemeClr>
            </a:gs>
            <a:gs pos="15000">
              <a:schemeClr val="accent2">
                <a:hueOff val="19008842"/>
                <a:satOff val="-36686"/>
                <a:lumOff val="-471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19008842"/>
                <a:satOff val="-36686"/>
                <a:lumOff val="-471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Организационный уровень</a:t>
          </a:r>
          <a:endParaRPr lang="ru-RU" sz="1900" kern="1200" dirty="0"/>
        </a:p>
      </dsp:txBody>
      <dsp:txXfrm>
        <a:off x="79679" y="3661748"/>
        <a:ext cx="2232386" cy="14728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5.xml"/><Relationship Id="rId7" Type="http://schemas.openxmlformats.org/officeDocument/2006/relationships/slide" Target="slide14.xml"/><Relationship Id="rId12" Type="http://schemas.openxmlformats.org/officeDocument/2006/relationships/slide" Target="slide3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slide" Target="slide29.xml"/><Relationship Id="rId5" Type="http://schemas.openxmlformats.org/officeDocument/2006/relationships/slide" Target="slide9.xml"/><Relationship Id="rId10" Type="http://schemas.openxmlformats.org/officeDocument/2006/relationships/slide" Target="slide26.xml"/><Relationship Id="rId4" Type="http://schemas.openxmlformats.org/officeDocument/2006/relationships/slide" Target="slide7.xml"/><Relationship Id="rId9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8627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>
                <a:latin typeface="Constantia" pitchFamily="18" charset="0"/>
              </a:rPr>
              <a:t>Школа 1959Государственное бюджетное общеобразовательное учреждение города Москвы "Школа № 1959 «Дети мира»</a:t>
            </a:r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 smtClean="0">
                <a:latin typeface="Constantia" pitchFamily="18" charset="0"/>
              </a:rPr>
              <a:t/>
            </a:r>
            <a:br>
              <a:rPr lang="ru-RU" sz="1600" i="1" dirty="0" smtClean="0">
                <a:latin typeface="Constantia" pitchFamily="18" charset="0"/>
              </a:rPr>
            </a:br>
            <a:r>
              <a:rPr lang="ru-RU" sz="1600" i="1" dirty="0" smtClean="0">
                <a:latin typeface="Constantia" pitchFamily="18" charset="0"/>
              </a:rPr>
              <a:t>ПРОЭКТ</a:t>
            </a:r>
            <a:r>
              <a:rPr lang="ru-RU" sz="2700" i="1" dirty="0" smtClean="0">
                <a:latin typeface="Constantia" pitchFamily="18" charset="0"/>
              </a:rPr>
              <a:t/>
            </a:r>
            <a:br>
              <a:rPr lang="ru-RU" sz="27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/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31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«Система внедрения и реализации комплекса ГТО в  практику работы образовательной организации»</a:t>
            </a:r>
            <a:r>
              <a:rPr lang="ru-RU" sz="1800" i="1" dirty="0" smtClean="0">
                <a:latin typeface="Constantia" pitchFamily="18" charset="0"/>
              </a:rPr>
              <a:t/>
            </a:r>
            <a:br>
              <a:rPr lang="ru-RU" sz="1800" i="1" dirty="0" smtClean="0">
                <a:latin typeface="Constantia" pitchFamily="18" charset="0"/>
              </a:rPr>
            </a:br>
            <a:r>
              <a:rPr lang="ru-RU" sz="1800" i="1" dirty="0" smtClean="0">
                <a:latin typeface="Constantia" pitchFamily="18" charset="0"/>
              </a:rPr>
              <a:t> </a:t>
            </a:r>
            <a:r>
              <a:rPr lang="ru-RU" sz="1800" dirty="0" smtClean="0">
                <a:latin typeface="Constantia" pitchFamily="18" charset="0"/>
              </a:rPr>
              <a:t/>
            </a:r>
            <a:br>
              <a:rPr lang="ru-RU" sz="1800" dirty="0" smtClean="0">
                <a:latin typeface="Constantia" pitchFamily="18" charset="0"/>
              </a:rPr>
            </a:br>
            <a:r>
              <a:rPr lang="ru-RU" sz="1800" dirty="0" smtClean="0">
                <a:latin typeface="Constantia" pitchFamily="18" charset="0"/>
              </a:rPr>
              <a:t/>
            </a:r>
            <a:br>
              <a:rPr lang="ru-RU" sz="1800" dirty="0" smtClean="0">
                <a:latin typeface="Constantia" pitchFamily="18" charset="0"/>
              </a:rPr>
            </a:br>
            <a:endParaRPr lang="ru-RU" sz="18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789040"/>
            <a:ext cx="7415242" cy="171448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</a:t>
            </a:r>
          </a:p>
          <a:p>
            <a:pPr>
              <a:lnSpc>
                <a:spcPct val="120000"/>
              </a:lnSpc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Ковалькова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Е.В.                                                                       </a:t>
            </a:r>
            <a:endParaRPr lang="ru-RU" sz="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5720" y="0"/>
            <a:ext cx="8404351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Те, кто освоил и выполнил специальные нормативы, награждались значком ГТО. Позже были введены нормативы ГТО II ступени– повышенной трудности, а в 1934 году – облегченный комплекс «Будь готов к труду и обороне СССР», предназначенный для юношей и девушек. Таким образом, три ступени комплекса ГТО стали основой советской государственной системы физического воспитания трудящихся. С тех пор степень освоения физкультурниками комплекса ГТО стала одним из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важнейших показателей качества массовой физкультурной работы на фабриках и заводах, в колхозах и совхозах, в школах, вузах и других учебных заведениях, в учреждениях и на предприятиях страны, в воинских частях и на кораблях. О популярности и роли комплекса ГТО в жизни нашего государства свидетельствует тот факт, что к началу Великой Отечественной войны более 8 миллионов советских граждан успешно сдали все нормы комплекса и были награждены значком ГТО первой или второй ступени.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2014 году Президент Российской Федерации Владимир Путин подписал Указ о возвращении системы«Готов к труду и обороне». По словам министра образования Дмитрия Ливанова, начиная с 2015 года, результаты сдачи комплекса ГТО будут учитываться при поступлении в высшие учебные заведения.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img1.liveinternet.ru/images/attach/c/7/94/57/94057339_Devushki_s_platkami_1935_g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214686"/>
            <a:ext cx="5874753" cy="25003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215206" y="5929330"/>
            <a:ext cx="17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r>
              <a:rPr lang="ru-RU" sz="1600" dirty="0" smtClean="0">
                <a:hlinkClick r:id="rId3" action="ppaction://hlinksldjump"/>
              </a:rPr>
              <a:t>К содержанию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-142908" y="0"/>
            <a:ext cx="11605341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Проектное решение.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Система внедрения комплекса ГТО  - это совокупность взаимосвязанных и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взаимообусловленных действий по обеспечению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внедрения комплекса ГТО в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образовательном учреждении.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качестве базовых компонентов в системе внедрения  комплекса ГТО в 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образовательном учреждении мы выделяем: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Constantia" pitchFamily="18" charset="0"/>
                <a:cs typeface="Times New Roman" pitchFamily="18" charset="0"/>
              </a:rPr>
              <a:t>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85918" y="1785926"/>
          <a:ext cx="757242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" y="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 управленческого блока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организацию эффективной деятельности по внедрению комплекса ГТО в образовательном учреждении, который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следующей </a:t>
            </a: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трехуровневой структурой: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928662" y="1428736"/>
          <a:ext cx="664373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0"/>
            <a:ext cx="8429684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Созданная  интегративная управленческая модель, в которой с разными функциями, но на равных правах участвуют педагоги, администрация, ученики и родители (законные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представители). Каждый элемент этой управленческой структуры имеет свой функционал и отвечает за свой участок работы.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параметры управления: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целенаправленности, организованности, экономичности ожидаемого результата;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свойства управления:  активность,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прогностичность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интегративность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демократичность;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управленческие действия: анализ, планирование,  организация, руководство, контроль.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Кроме функциональной управленческой структуры осуществляется  специальная процедура управления - мониторинг степени участия всех участников образовательного процесса во внедрении комплекса ГТО.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143356"/>
            <a:ext cx="5214974" cy="271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43768" y="5857892"/>
            <a:ext cx="1857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r>
              <a:rPr lang="ru-RU" dirty="0" smtClean="0">
                <a:hlinkClick r:id="rId3" action="ppaction://hlinksldjump"/>
              </a:rPr>
              <a:t>К содержанию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1" y="0"/>
            <a:ext cx="864399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Описание ожидаемых результатов.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реализации проекта: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Сформированная  система стимулов для всех участников образовательного процесса к регулярным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занятиям физической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культурой, участию в общественной и спортивной жизни образовательного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учреждения, успешному прохождению тестирования по комплексу ГТО.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Методические рекомендации для преподавателей физкультуры по работе с ребятами, неспособными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успешно выполнять нормативы комплекса ГТО.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Методические рекомендации по эффективным способам и формам информационно-разъяснительной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PR-кампании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внедрению ГТО.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Рост профессионального мастерства учителей физической культуры, педагогов дополнительного образования.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мотивации  обучающихся к физической культуре и здоровому образу жизни, их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к спорту.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Вовлеченность учащихся в непрерывный тренировочный процесс и соревновательную деятельность.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Высокий уровень общефизического развития участников образовательного процесса.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30238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Удовлетворенность участников образовательного процесса функционированием инфраструктуры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спортивно – оздоровительной  среды школы.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Повышение процента охвата всех участников образовательного процесса программами дополнительного   образования, в т.ч. в рамках платных образовательных услуг,  до 90%.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Уменьшение числа заболеваний школьников  по отношению к  2015 году на 40%.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эффектам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реализации проекта следует отнести повышение уровня физической подготовленности всех участников образовательного процесса, уровня профессионального мастерства педагогов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00892" y="5500702"/>
            <a:ext cx="2000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ru-RU" dirty="0" smtClean="0">
                <a:hlinkClick r:id="rId2" action="ppaction://hlinksldjump"/>
              </a:rPr>
              <a:t>К содержанию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1" y="0"/>
            <a:ext cx="8429683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Мотивы и стимулы реализации Проекта.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Комплекс как социально-культурное явление должен стать важнейшей частью физической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культуры личности и общества и выступить фактором, объединяющим и стимулирующим интересы всех категорий граждан.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Для каждой социально-демографической группы граждан, а также организаторов процессов, активно участвующих в выполнении комплекса ГТО, включить различные системы мотивации: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система мер награждения и поощрения обучающихся, успешно выполняющих нормы ГТО на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федеральном, региональном и муниципальном уровнях;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система мер награждения и поощрения организаторов и активных участников внедрения Комплекса на федеральном, региональном и муниципальном уровнях;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льготное использование объектов спорта при проведении мероприятий Комплекса;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морально-материальное стимулирование лиц, участвующих в подготовке и успешном выполнении норм ГТО, а также предоставление льгот при посещении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фитнес-клубов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спортивных залов,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бассейнови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других объектов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спорта (по решению муниципальных органов власти и собственников объектов);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учет сведений об индивидуальных достижениях, результатах выполнения нормативов ГТО при  поступлении на обучение по программам профессионального образования.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photl.com/images/photos/2012/02/02/1908/wm385839t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786322"/>
            <a:ext cx="2571736" cy="20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atic1.repo.aif.ru/1/e9/267358/c/5c18b794cbae2958a96dbf62e956eec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4786322"/>
            <a:ext cx="4143404" cy="20716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5929330"/>
            <a:ext cx="17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4" action="ppaction://hlinksldjump"/>
            </a:endParaRPr>
          </a:p>
          <a:p>
            <a:endParaRPr lang="en-US" dirty="0" smtClean="0">
              <a:hlinkClick r:id="rId4" action="ppaction://hlinksldjump"/>
            </a:endParaRPr>
          </a:p>
          <a:p>
            <a:r>
              <a:rPr lang="ru-RU" dirty="0" smtClean="0">
                <a:hlinkClick r:id="rId4" action="ppaction://hlinksldjump"/>
              </a:rPr>
              <a:t>К содержанию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9296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Constantia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Информационно-пропагандистское сопровождение Комплекса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особенно сейчас, на этапе внедрения, считается одним из важнейших вопросов.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hkola-40.edusite.ru/images/yyyyyyyyy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316590"/>
            <a:ext cx="7429552" cy="4898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hesundaytimes.co.uk/sto/multimedia/archive/00068/pile-newspaper-580_6878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20686" y="0"/>
            <a:ext cx="1136468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3286124"/>
            <a:ext cx="4000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Franklin Gothic Medium" pitchFamily="34" charset="0"/>
            </a:endParaRPr>
          </a:p>
          <a:p>
            <a:r>
              <a:rPr lang="ru-RU" sz="2400" dirty="0" smtClean="0">
                <a:latin typeface="Franklin Gothic Medium" pitchFamily="34" charset="0"/>
              </a:rPr>
              <a:t>Первоочередной мерой видится широкое подключение федеральных и региональных СМИ к освещению всех активностей по теме ГТО в регионах страны.</a:t>
            </a:r>
            <a:endParaRPr lang="ru-RU" sz="2400" dirty="0"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2908" y="214290"/>
            <a:ext cx="892975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800"/>
              </a:spcBef>
              <a:defRPr/>
            </a:pPr>
            <a:r>
              <a:rPr lang="ru-RU" b="1" dirty="0" smtClean="0"/>
              <a:t>            </a:t>
            </a:r>
          </a:p>
          <a:p>
            <a:pPr marL="342900" lvl="0" indent="-342900">
              <a:spcBef>
                <a:spcPts val="800"/>
              </a:spcBef>
              <a:defRPr/>
            </a:pPr>
            <a:r>
              <a:rPr lang="ru-RU" b="1" dirty="0" smtClean="0"/>
              <a:t>             </a:t>
            </a:r>
            <a:r>
              <a:rPr lang="ru-RU" sz="2400" b="1" dirty="0" smtClean="0">
                <a:latin typeface="Constantia" pitchFamily="18" charset="0"/>
              </a:rPr>
              <a:t>Медицинское обеспечение</a:t>
            </a:r>
          </a:p>
          <a:p>
            <a:pPr marL="342900" lvl="0" indent="-342900" algn="just">
              <a:spcBef>
                <a:spcPts val="8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Медицинское обследование состояния здоровья, физического развития и функционального состояния организма обучающихся с целью определения назначения и дозировки физических нагрузок.</a:t>
            </a:r>
          </a:p>
          <a:p>
            <a:pPr marL="342900" lvl="0" indent="-342900" algn="just">
              <a:spcBef>
                <a:spcPts val="8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Распределение учащихся на медицинские группы для участия в учебных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внеучебных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занятиях и различных мероприятиях по физическому воспитанию.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04" y="3071810"/>
            <a:ext cx="7571885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429684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800"/>
              </a:spcBef>
              <a:defRPr/>
            </a:pPr>
            <a:endParaRPr lang="ru-RU" dirty="0" smtClean="0">
              <a:latin typeface="Constantia" pitchFamily="18" charset="0"/>
            </a:endParaRPr>
          </a:p>
          <a:p>
            <a:pPr marL="342900" lvl="0" indent="-342900" algn="just">
              <a:spcBef>
                <a:spcPts val="800"/>
              </a:spcBef>
              <a:defRPr/>
            </a:pPr>
            <a:r>
              <a:rPr lang="ru-RU" dirty="0" smtClean="0">
                <a:latin typeface="Constantia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информационного стенда о реализации комплекса ГТО.</a:t>
            </a:r>
          </a:p>
          <a:p>
            <a:pPr marL="342900" lvl="0" indent="-342900" algn="just">
              <a:spcBef>
                <a:spcPts val="8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Рассмотрение вопроса реализации комплекса ГТО на родительских собраниях.</a:t>
            </a:r>
          </a:p>
          <a:p>
            <a:pPr marL="342900" lvl="0" indent="-342900" algn="just">
              <a:spcBef>
                <a:spcPts val="8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Размещение на школьном сайте информации о реализации комплекса ГТО.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2095940"/>
            <a:ext cx="7286676" cy="4476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28604"/>
            <a:ext cx="81439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endParaRPr lang="ru-RU" sz="2000" b="1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2" action="ppaction://hlinksldjump"/>
              </a:rPr>
              <a:t>Введение.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3" action="ppaction://hlinksldjump"/>
              </a:rPr>
              <a:t>Актуальность проекта.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4" action="ppaction://hlinksldjump"/>
              </a:rPr>
              <a:t>Цель и задачи.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5" action="ppaction://hlinksldjump"/>
              </a:rPr>
              <a:t>Историческая справка.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6" action="ppaction://hlinksldjump"/>
              </a:rPr>
              <a:t>Проектное решение.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7" action="ppaction://hlinksldjump"/>
              </a:rPr>
              <a:t>Ожидаемые результаты.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8" action="ppaction://hlinksldjump"/>
              </a:rPr>
              <a:t>Мотивы и стимулы реализации Проекта.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9" action="ppaction://hlinksldjump"/>
              </a:rPr>
              <a:t>Информационно-пропагандистское обеспечение  внедрения и функционирования Комплекса ГТО.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10" action="ppaction://hlinksldjump"/>
              </a:rPr>
              <a:t>Примерные условия получения значков ГТО.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11" action="ppaction://hlinksldjump"/>
              </a:rPr>
              <a:t>Заключение.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Constantia" pitchFamily="18" charset="0"/>
                <a:cs typeface="Times New Roman" pitchFamily="18" charset="0"/>
                <a:hlinkClick r:id="rId12" action="ppaction://hlinksldjump"/>
              </a:rPr>
              <a:t>Нормативно-правовые документы.</a:t>
            </a:r>
            <a:endParaRPr lang="ru-RU" dirty="0"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2868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проекта, направленного на пропаганду физической культуры и спорта, комплекса ГТО среди обучающихся, родителей, педагогов, (включающего Утреннюю гимнастику, Динамические паузы, Уроки физической культуры со звёздами спорта, Спортивная суббота, Спортивная семья и т.д.).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2000240"/>
            <a:ext cx="7376892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информационно-пропагандистской кампании: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480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9480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571612"/>
            <a:ext cx="75724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Распространение  информации о правилах сдачи норм ГТО;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Популяризация здорового образа жизни;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Вовлечение молодежи в регулярные занятия физической культурой;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Развитие массового спорта;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Гражданско-патриотическое воспитание молодого поколения;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Подготовка допризывников к выполнению конституционного долга по защите Отечества.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35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 пропагандистская кампания ведется с помощью: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928670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Franklin Gothic Book" pitchFamily="34" charset="0"/>
                <a:cs typeface="Times New Roman" pitchFamily="18" charset="0"/>
              </a:rPr>
              <a:t>СМИ</a:t>
            </a:r>
            <a:endParaRPr lang="ru-RU" sz="2400" b="1" dirty="0">
              <a:latin typeface="Franklin Gothic Book" pitchFamily="34" charset="0"/>
              <a:cs typeface="Times New Roman" pitchFamily="18" charset="0"/>
            </a:endParaRPr>
          </a:p>
        </p:txBody>
      </p:sp>
      <p:pic>
        <p:nvPicPr>
          <p:cNvPr id="4" name="Picture 4" descr="http://s2.dropdoc.ru/store/data/001129440_1-112080b96b1cf8038ae9bd2b6510558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857364"/>
            <a:ext cx="185738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http://mcgrp.ru/images/1093478/11479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928802"/>
            <a:ext cx="3365740" cy="2500330"/>
          </a:xfrm>
          <a:prstGeom prst="rect">
            <a:avLst/>
          </a:prstGeom>
          <a:noFill/>
        </p:spPr>
      </p:pic>
      <p:pic>
        <p:nvPicPr>
          <p:cNvPr id="6" name="Picture 8" descr="http://www.musikmarkt.de/var/storage/images/various/gewinnspiel-von-musikmarkt-tickets-fuer-eros-ramazzotti-tour/7827637-89-ger-DE/Gewinnspiel-von-musikmarkt-Tickets-fuer-Eros-Ramazzotti-Tou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1785926"/>
            <a:ext cx="2428892" cy="2375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7"/>
            <a:ext cx="8572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 пропагандистская кампания ведется с помощью: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428736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Franklin Gothic Book" pitchFamily="34" charset="0"/>
                <a:cs typeface="Times New Roman" pitchFamily="18" charset="0"/>
              </a:rPr>
              <a:t>Интернета</a:t>
            </a:r>
            <a:endParaRPr lang="ru-RU" sz="2400" b="1" dirty="0">
              <a:latin typeface="Franklin Gothic Book" pitchFamily="34" charset="0"/>
              <a:cs typeface="Times New Roman" pitchFamily="18" charset="0"/>
            </a:endParaRPr>
          </a:p>
        </p:txBody>
      </p:sp>
      <p:pic>
        <p:nvPicPr>
          <p:cNvPr id="4" name="Picture 2" descr="http://uralcons.org/wp-content/uploads/2015/08/%D0%98%D0%BD%D1%82%D0%B5%D1%80%D0%BD%D0%B5%D1%82-%D0%BB%D1%83%D1%87%D1%88%D0%B8%D0%B9-%D0%BF%D0%BE%D0%BC%D0%BE%D1%89%D0%BD%D0%B8%D0%BA-%D0%B2-%D0%B8%D0%B7%D1%83%D1%87%D0%B5%D0%BD%D0%B8%D0%B8-%D0%B8%D0%BD%D0%BE%D1%81%D1%82%D1%80%D0%B0%D0%BD%D0%BD%D1%8B%D1%85-%D1%8F%D0%B7%D1%8B%D0%BA%D0%BE%D0%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928802"/>
            <a:ext cx="6563789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7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 пропагандистская кампания ведется с помощью: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928670"/>
            <a:ext cx="4572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Franklin Gothic Book" pitchFamily="34" charset="0"/>
                <a:cs typeface="Times New Roman" pitchFamily="18" charset="0"/>
              </a:rPr>
              <a:t>Плакатов, стендов, посвященных ГТО</a:t>
            </a:r>
          </a:p>
        </p:txBody>
      </p:sp>
      <p:pic>
        <p:nvPicPr>
          <p:cNvPr id="5" name="Picture 4" descr="http://cdn.static1.rtr-vesti.ru/p/xw_1142610.jpg"/>
          <p:cNvPicPr>
            <a:picLocks noChangeAspect="1" noChangeArrowheads="1"/>
          </p:cNvPicPr>
          <p:nvPr/>
        </p:nvPicPr>
        <p:blipFill>
          <a:blip r:embed="rId2" cstate="print"/>
          <a:srcRect r="-799"/>
          <a:stretch>
            <a:fillRect/>
          </a:stretch>
        </p:blipFill>
        <p:spPr bwMode="auto">
          <a:xfrm>
            <a:off x="285720" y="1428736"/>
            <a:ext cx="8501122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21537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cap="all" dirty="0" smtClean="0"/>
          </a:p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Соревновательная деятельность – основа </a:t>
            </a:r>
          </a:p>
          <a:p>
            <a:pPr algn="ctr"/>
            <a:r>
              <a:rPr lang="ru-RU" sz="2000" b="1" cap="all" dirty="0" smtClean="0">
                <a:latin typeface="Times New Roman" pitchFamily="18" charset="0"/>
                <a:cs typeface="Times New Roman" pitchFamily="18" charset="0"/>
              </a:rPr>
              <a:t>развития системы стимулов.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928670"/>
            <a:ext cx="8643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Работа по данному направлению предполагает организацию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межклубных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турниров по различным видам спорта, городских, областных, Всероссийских  спартакиад ГТО среди учащихся, соревнований допризывной молодежи, военно-патриотических спортивных игр, туристических походов, спортивно-оздоровительных лагерей, спортивно-массовых мероприятий, а также проведение специальных спортивных акций и мастер-классов с участием именитых спортсменов, посещение ребятами значимых спортивных событий.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3214686"/>
            <a:ext cx="6286544" cy="30382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29454" y="6143644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 action="ppaction://hlinksldjump"/>
            </a:endParaRPr>
          </a:p>
          <a:p>
            <a:r>
              <a:rPr lang="ru-RU" dirty="0" smtClean="0">
                <a:hlinkClick r:id="rId3" action="ppaction://hlinksldjump"/>
              </a:rPr>
              <a:t>К содержанию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Примерные условия получения знаков ГТО.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215370" cy="583103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Условия получения знаков ГТО (разрядные нормы и требования) устанавливаются с учётом особенностей вида спорта, пола и возраста учащихся. Например, к учащимся кадетских корпусов и военных училищ предлагается предъявлять повышенные требования.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Разрядные нормы выражены в мерах времени, длины, веса, а также определяются следующими показателями: 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успешность прохождения тестирования ГТО;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регулярность посещения уроков физкультуры;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членство в спортивном клубе в течение определенного периода времени и регулярность посещения тренировок;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участие в составе сборной команды в соревнованиях по комплексу ГТО;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участие в составе сборной команды или самостоятельно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межклубных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соревнованиях;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завоевание определённого места на соревнованиях. </a:t>
            </a:r>
          </a:p>
        </p:txBody>
      </p:sp>
      <p:pic>
        <p:nvPicPr>
          <p:cNvPr id="4" name="Рисунок 3" descr="отжимание анимаци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5072074"/>
            <a:ext cx="4929222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Бронзовый значок: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посещение уроков физкультуры и регулярное прохождение тестирования;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выполнение базовых нормативов ГТО в соответствии с возрастом;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Разделение бронзового значка на степени предлагается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осуществлять в зависимости от показателей при выполнении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нормативов комплекса ГТО.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42844" y="138499"/>
            <a:ext cx="874963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1200" b="1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1200" b="1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1200" b="1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sz="1200" b="1" u="sng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lang="ru-RU" b="1" u="sng" baseline="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Серебряный значок I степени: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посещение уроков физкультуры и регулярное прохождение тестирования;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успешное выполнение нормативов ГТО в соответствии с возрастом;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участие в составе сборной команды учебного заведения в соревнованиях по комплексу ГТО, прохождение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составе сборной команды отборочных соревнований, участие в 1/8 финала соревнований;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участие в составе сборной в Спартакиадах по комплексу ГТО, прохождение в составе сборной команды отборочных соревнований, участие в 1/8 финала;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членство в спортивном клубе по любому из видов спорта минимум в течение учебного года;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участие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межклубных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соревнованиях.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72264" y="1071546"/>
            <a:ext cx="1797366" cy="1500198"/>
          </a:xfrm>
          <a:prstGeom prst="rect">
            <a:avLst/>
          </a:prstGeom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3504" y="5000636"/>
            <a:ext cx="2143140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142852"/>
            <a:ext cx="792961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1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Золотой значок I степени: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посещение уроков физкультуры и регулярное прохождение тестирования;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успешное выполнение нормативов ГТО в соответствии с возрастом;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успешное выполнение требований Президентских тестов;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победа в составе сборной в соревнованиях по комплексу ГТО или Спартакиадах по комплексу ГТО;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составе сборной в финале соревнований по комплексу ГТО или Спартакиад по комплексу ГТО;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членство в спортивном клубе по любому из видов спорта в течение учебного года;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победа или выход в финал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межклубных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соревнований по виду спорта.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Рисунок1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429000"/>
            <a:ext cx="3143272" cy="28575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72330" y="5857892"/>
            <a:ext cx="17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r>
              <a:rPr lang="ru-RU" dirty="0" smtClean="0">
                <a:hlinkClick r:id="rId3" action="ppaction://hlinksldjump"/>
              </a:rPr>
              <a:t>К содержанию</a:t>
            </a:r>
            <a:endParaRPr lang="ru-RU" dirty="0"/>
          </a:p>
        </p:txBody>
      </p:sp>
      <p:pic>
        <p:nvPicPr>
          <p:cNvPr id="7" name="Picture 2" descr="C:\Users\licey11-sport\Desktop\4098039-1f83825772f3bc5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429000"/>
            <a:ext cx="364333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501122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 моему мнению есть несколько факторов, которые нужно учесть, чтобы эффективно реализовать программу введения нормативов ГТО: наказание школ за пренебрежение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сновной  массой детей в пользу рекордсменов, оценка школ по массовой вовлеченности ребят в спорт, создание общедоступных бесплатных комплексов для детей. Нормы ГТО должны быть для каждой группы здоровья свои, с учетом индивидуальных особенностей состояния здоровья детей. Необходимо учитывать, что спортивная подготовка современных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не такая как двадцать лет назад. Сейчас ребята почти никуда не ходят, зато много времени проводят за партой, а дома за компьютером и телевизором, у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многих развивается гиподинамия. По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официальным данным Минздрава, сейчас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один из десяти выпускников не имеет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нареканий со стороны врачей. У половины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различные функциональные отклонения,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более трети – болеют чем- то хроническим.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11школьных лет становится в пять раз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человек с нарушением зрения 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осанки - сколиоз крутит позвоночники всем,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севшим за школьные парты.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четыре раза увеличивается число заболеваний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нервно-психическими расстройствами,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–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пищеварения.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Рисунок1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786058"/>
            <a:ext cx="4185322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21429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44" y="0"/>
            <a:ext cx="8715436" cy="991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Введение.</a:t>
            </a:r>
            <a:endParaRPr lang="ru-RU" sz="28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физической культуры и спорта – важнейшая составляющая социальной политики государства, обеспечивающая воплощение в жизнь гуманистических идеалов, ценностей и норм, открывающих широкий простор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выявления способностей людей, удовлетворения их интересов и потребностей, укрепления человеческого потенциала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повышения качества жизни россиян.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последние годы наметилась положительная тенденция в развитии физической культуры и спорта в Российской Федерации. В первую очередь, это связано с улучшением материально-технической, нормативно-правовой, организационной, научно-образовательной и пропагандистской баз физкультурно-спортивного движения.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соответствии со «Стратегией развития физической культуры и спорта в Российской Федерации на период до 2020 года» и Государственной программой  Российской Федерации «Развитие физической культуры и спорта» доля населения, систематически занимающегося физической культурой и спортом, к  2020 году должна  достигнуть  40%, а среди обучающихся – 80%. Две трети российских детей в 14 лет уже страдают от хронических болезней, половина школьников имеет отклонения в развитии опорно-двигательного аппарата,  да что там — 40%  призывников не могут выполнить физкультурный минимум, предусмотренный для военнослужащих.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3"/>
            <a:ext cx="82153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Поэтому цель возрождение ГТО - попытка привить школьникам привычку к здоровому образу жизни и массовому спорту. Чтобы вместо компьютерных игр ребята шли на стадионы.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 заключении хочется сказать, что нам предстоит многолетняя, трудоемкая работа по внедрению комплекса ГТО (это и  дополнительное  материально-техническое обеспечение и подготовка кадров).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Внедрение ГТО – это социально-значимый проект  в России.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С  помощью внедрения ГТО нам удастся  увеличить количество занимающихся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физической культурой и спортом, повысить уровень физической подготовленности граждан, модернизировать систему физического воспитания и развития массового и школьного спорта, создать современную материально-техническую базу, а главное наши дети будут успешными в дальнейшей жизни.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гто аним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786190"/>
            <a:ext cx="7572428" cy="29289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15206" y="5143512"/>
            <a:ext cx="19287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endParaRPr lang="en-US" dirty="0" smtClean="0">
              <a:hlinkClick r:id="rId3" action="ppaction://hlinksldjump"/>
            </a:endParaRPr>
          </a:p>
          <a:p>
            <a:r>
              <a:rPr lang="ru-RU" dirty="0" smtClean="0">
                <a:hlinkClick r:id="rId3" action="ppaction://hlinksldjump"/>
              </a:rPr>
              <a:t>К содержанию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0"/>
            <a:ext cx="635798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Нормативно-правовые документы.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142852"/>
            <a:ext cx="828680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 Президента Российской Федерации от 24 марта 2014г. № 172 «О Всероссийском физкультурно-спортивном комплексе «Готов к труду и обороне» (ГТО)».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11 июня 2014г. № 540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«Об утверждении Положения о Всероссийском физкультурно-спортивном комплексе «Готов к труду и обороне» (ГТО)».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16 августа 2014г.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821 «О внесении изменений в государственную программу Российской Федерации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«Развитие физической культуры и спорта».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Распоряжение Правительства Российской Федерации от 30 июня 2014г. № 1165-р «Об утверждении плана мероприятий по поэтапному внедрению Всероссийского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физкультурно-спортивного комплекса «Готов к труду и обороне» (ГТО)».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Минспорта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России от 08 июля 2014г. № 575 «Об утверждении государственных требований к уровню физической подготовленности населения при выполнении нормативов Всероссийского физкультурно-спортивного комплекса «Готов к труду и обороне» (ГТО)».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1 -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5643577"/>
            <a:ext cx="4857784" cy="1214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28680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Минспорта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России от 29 августа 2014г. № 739 «Об утверждения порядка организации и проведения тестирования населения в рамках Всероссийского физкультурно-спортивного комплекса «Готов к труду и обороне» (ГТО)».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Минспорта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России от 21 октября 2014г. № 858 «О внесении изменений в приказ Министерства спорта Российской Федерации от 22 сентября 2014г. № 785 «О повышении квалификации и профессиональной переподготовке специалистов в 2014/2015 учебном году».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Приказ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Минспорта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России от 18 февраля 2015г. № 144 «Об утверждении Порядка награждения граждан Российской Федерации знаком отличия Всероссийского физкультурно-спортивного комплекса «Готов к труду и обороне» (ГТО) и присвоения им спортивных разрядов».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Положение «О реализации программы пропаганды Всероссийского физкультурно-спортивного комплекса «Готов к труду и обороне» «Послы ГТО» /одобрено решением Координационной комиссии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Минспорта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России по внедрению Всероссийского физкультурно-спортивного комплекса «Готов к труду и обороне» (ГТО) № 4 от 03.03.2015г./.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рекомендации по организации проведения испытаний (тестов), входящих во Всероссийский физкультурно-спортивный комплекс «Готов к труду и обороне» (ГТО) /одобрены на заседании Координационной комиссии Министерства спорта Российской Федерации по введению и реализации Всероссийского физкультурно-спортивного комплекса «Готов к труду и обороне» (ГТО) протоколом № 1 от 23.07.2014 пункт II/1/.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рекомендации по тестированию населения в рамках Всероссийского физкультурно-спортивного комплекса «Готов к труду и обороне» (ГТО) /одобрены на заседании Координационной комиссии Министерства спорта Российской Федерации по введению и реализации Всероссийского физкультурно-спортивного комплекса «Готов к труду и обороне» (ГТО) протоколом № 1 от 23.07.2014 пункт II/1 одобрены на заседаниях Экспертного совета по вопросам Всероссийского физкультурно-спортивного комплекса 28.05.2014 и 27.08.2014/.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571744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рекомендации по организации проведения испытаний (тестов), входящих во Всероссийский физкультурно-спортивный комплекс «Готов к труду и обороне» (ГТО) /одобрены на заседании Координационной комиссии Министерства спорта Российской Федерации по введению и реализации Всероссийского физкультурно-спортивного комплекса «Готов к труду и обороне» (ГТО) протоколом № 1 от 23.07.2014 пункт II/1/.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00892" y="5357826"/>
            <a:ext cx="17859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endParaRPr lang="en-US" dirty="0" smtClean="0">
              <a:hlinkClick r:id="rId2" action="ppaction://hlinksldjump"/>
            </a:endParaRPr>
          </a:p>
          <a:p>
            <a:r>
              <a:rPr lang="ru-RU" dirty="0" smtClean="0">
                <a:hlinkClick r:id="rId2" action="ppaction://hlinksldjump"/>
              </a:rPr>
              <a:t>К содержанию</a:t>
            </a:r>
            <a:endParaRPr lang="ru-RU" dirty="0"/>
          </a:p>
        </p:txBody>
      </p:sp>
      <p:pic>
        <p:nvPicPr>
          <p:cNvPr id="5" name="Picture 10" descr="http://www.livekuban.ru/upload/iblock/bcb/bcb905a52bae7a4861f126aca5a609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4286256"/>
            <a:ext cx="5143536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Constantia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Исправить ситуацию и достичь указанных целей, призван ряд мер, принимаемых на государственном  уровне. Ключевой из них стало введение в действие с 1 сентября 2014 г. в Российской Федерации Всероссийского физкультурно-оздоровительного комплекса «Готов к труду и обороне» (ГТО), главной целью данной меры является охват всего населения страны общим спортивным движением. Предполагается, что нормы нового «ГТО» будут сдавать и взрослые и дети. Однако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начнут внедрение именно в системе общего образования.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Проект является практически значимым для систем образования регионального, муниципального уровней. Идея проекта состоит в  получении адаптированной к веяниям времени системы внедрения комплекса ГТО, рекомендаций по ее реализации, а также  возможности  реализации данного проекта в любом образовательном учреждении, находящемся на территории Российской Федерации.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Рисунок 14" descr="прохождение гт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4000504"/>
            <a:ext cx="607219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58082" y="628652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>
                <a:hlinkClick r:id="rId3" action="ppaction://hlinksldjump"/>
              </a:rPr>
              <a:t>К содержанию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2844" y="142852"/>
            <a:ext cx="871543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выбранной темы.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Актуальность выбранной темы обусловлена возрождением в Российской Федерации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национальной идеи, направленной  на улучшение здоровья и патриотизма нации.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Times New Roman" pitchFamily="18" charset="0"/>
              </a:rPr>
              <a:t> Одной из приоритетных задач современного общества специалисты всегда называли и называют задачу воспитания здорового человека, стремящегося</a:t>
            </a:r>
            <a:r>
              <a:rPr lang="en-US" dirty="0" smtClean="0">
                <a:solidFill>
                  <a:srgbClr val="000000"/>
                </a:solidFill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Times New Roman" pitchFamily="18" charset="0"/>
              </a:rPr>
              <a:t>быть успешным в жизни, способного защитить себя и своих близких в любой жизненной ситуации. В последнее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tantia" pitchFamily="18" charset="0"/>
                <a:ea typeface="Times New Roman" pitchFamily="18" charset="0"/>
              </a:rPr>
              <a:t>время этот вопрос всё чаще встает на повестке дня, особенно это касается молодого поколения.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По результатам</a:t>
            </a:r>
            <a:r>
              <a:rPr lang="en-US" dirty="0" smtClean="0"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последних исследований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всероссийской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диспансеризации, доля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здоровых детей снизилась с 45% до 34 %,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вдвое</a:t>
            </a:r>
            <a:r>
              <a:rPr lang="ru-RU" dirty="0" smtClean="0">
                <a:latin typeface="Constantia" pitchFamily="18" charset="0"/>
                <a:ea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увеличился удельный вес детей,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имеющих </a:t>
            </a:r>
            <a:r>
              <a:rPr lang="en-US" dirty="0" smtClean="0">
                <a:latin typeface="Constantia" pitchFamily="18" charset="0"/>
                <a:ea typeface="Times New Roman" pitchFamily="18" charset="0"/>
              </a:rPr>
              <a:t> </a:t>
            </a:r>
            <a:r>
              <a:rPr lang="ru-RU" dirty="0" smtClean="0">
                <a:latin typeface="Constantia" pitchFamily="18" charset="0"/>
                <a:ea typeface="Times New Roman" pitchFamily="18" charset="0"/>
              </a:rPr>
              <a:t>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роническую</a:t>
            </a:r>
            <a:r>
              <a:rPr lang="ru-RU" dirty="0" smtClean="0">
                <a:latin typeface="Constantia" pitchFamily="18" charset="0"/>
                <a:ea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патологию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и инвалидность.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 Были отмечены ухудшения показателей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физического развития: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дефицит массы тела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стал  выявляться в три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раза чаще,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снизились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функциональные</a:t>
            </a:r>
            <a:r>
              <a:rPr lang="ru-RU" dirty="0" smtClean="0">
                <a:latin typeface="Constantia" pitchFamily="18" charset="0"/>
                <a:ea typeface="Times New Roman" pitchFamily="18" charset="0"/>
              </a:rPr>
              <a:t>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озможности организма.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Значительную роль в </a:t>
            </a:r>
            <a:r>
              <a:rPr lang="ru-RU" dirty="0" smtClean="0">
                <a:latin typeface="Constantia" pitchFamily="18" charset="0"/>
                <a:ea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худшении физического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состояния,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росте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заболеваемости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современ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-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</a:t>
            </a:r>
            <a:r>
              <a:rPr lang="en-US" dirty="0" smtClean="0">
                <a:latin typeface="Constantia" pitchFamily="18" charset="0"/>
                <a:ea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детей играют не только социальные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условия,  но и малоподвижный образ жизни.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tant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500306"/>
            <a:ext cx="3810000" cy="4214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0112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nstantia" pitchFamily="18" charset="0"/>
                <a:ea typeface="Times New Roman" pitchFamily="18" charset="0"/>
              </a:rPr>
              <a:t> </a:t>
            </a:r>
            <a:r>
              <a:rPr lang="en-US" dirty="0" smtClean="0">
                <a:latin typeface="Constantia" pitchFamily="18" charset="0"/>
                <a:ea typeface="Times New Roman" pitchFamily="18" charset="0"/>
              </a:rPr>
              <a:t>   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связи с этим,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спорта России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подписало приказ №575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08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июля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2014г.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государственных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требованиях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уровню физической подготовленности населения при выполнении нормативов Всероссийского физкультурно-спортивного  комплекса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«Готов к труду и обороне» (ГТО).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Возрождение комплекса ГТО в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тельных организациях, сегодня на наш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взгляд является актуальным и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принципи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альным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 вводимого комплекса является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дальнейшее  повышение уровня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кого воспитания и готовности людей,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первую очередь молодого  поколения   к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труду и обороне. Именно так закладывался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ранее, и будет закладываться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сейчас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фундамент для будущих достижений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страны   в спорте и обороне.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Будучи уникальной программой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турной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подготовки, комплекс ГТО должен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стать и основополагающим в  единой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системе патриотического  воспитания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молодежи.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5" descr="http://gimnaziya32.ucoz.ru/novosti/april_2015/gto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1214422"/>
            <a:ext cx="3989580" cy="535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86644" y="6286520"/>
            <a:ext cx="1857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hlinkClick r:id="rId3" action="ppaction://hlinksldjump"/>
              </a:rPr>
              <a:t> </a:t>
            </a:r>
          </a:p>
          <a:p>
            <a:r>
              <a:rPr lang="ru-RU" sz="1600" dirty="0" smtClean="0">
                <a:hlinkClick r:id="rId3" action="ppaction://hlinksldjump"/>
              </a:rPr>
              <a:t>К содержанию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0"/>
            <a:ext cx="861533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Цель и задачи проекта.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системы внедрения комплекса ГТО в образовательной школе и разработка рекомендаций по ее реализации.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проанализировать теоретическую основу и практику использования комплекса ГТО в школах Советского Союза;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изучить нормативно–правовую базу, определяющую правовое поле процесса внедрения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комплекса ГТО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образовательном учреждении;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	разработать дорожную карту  внедрения комплекса ГТО в образовательном учреждении;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	разработать ресурсное обеспечение проекта;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5) рассмотреть возможные риски реализации проекта и пути их минимизации.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физкультурно-оздоровительное и военно-патриотическое направления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14818"/>
            <a:ext cx="7786742" cy="264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282" y="3105835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Предмет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внедрение комплекса ГТО в образовательном учреждении.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Новизна проекта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заключается в возрождении системы комплекса ГТО эпохи Советского Союза в  новом современном формате с учетом приоритетов  государственной  политики  в  сфере развития физической культуры и спорта  и потребностям общества.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Проект призван решить ряд ключевых проблем, среди которых: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отсутствие устойчивого, мотивированного интереса участников образовательного процесса  к  активным видам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физкультурно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-спортивной деятельности у значительной части населения;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недостаточное привлечение всех участников образовательного процесса к регулярным занятиям физической культурой;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несоответствие уровня материальной базы и инфраструктуры, а также их моральный и физический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износ задачам развития массового спорта в стране;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отсутствие активной пропаганды занятий физической культурой и спортом как составляющей здорового образа жизни;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здоровый образ жизни не стал нормой для большинства обучающихся;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</a:rPr>
              <a:t>Подходы в решении вышеназванных проблем в данном проекте основаны на опыте СССР в рамках введения всесоюзного физкультурного комплекса «Готов к труду и обороне СССР» (ГТО).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http://valekse.ru/upload/000/u3/074/b4af5e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500570"/>
            <a:ext cx="5969903" cy="235743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429520" y="6357958"/>
            <a:ext cx="1714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 action="ppaction://hlinksldjump"/>
              </a:rPr>
              <a:t>   </a:t>
            </a:r>
            <a:r>
              <a:rPr lang="ru-RU" sz="1400" dirty="0" smtClean="0">
                <a:hlinkClick r:id="rId3" action="ppaction://hlinksldjump"/>
              </a:rPr>
              <a:t>К содержанию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wnloads\180684b98e9881f2773f0faf653bfc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500306"/>
            <a:ext cx="3528392" cy="3384376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142852"/>
            <a:ext cx="864399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Историческая справка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 к труду и обороне СССР» (ГТО) — программа физкультурной   подготовки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общеобразовательных, профессиональных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спортивных организациях в СССР, основополагающая в единой и поддерживаемой государством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системе патриотического воспитания молодёжи существовала с 1931 по 1991 год. Охватывала население в возрасте от 10 до 60 лет.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1931 году был принят единый для всей страны государственный комплекс «Готов к труду и обороне СССР», включавший 24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обязательные и общедоступные физкультурные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нормы. Комплекс ГТО состоял из одной ступени,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которая включала 15 нормативов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различным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физическим упражнениям (бег, прыжки, метания,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плавание, лыжи и др.). Кроме того, сдающие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 должны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были знать основы советского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физкультурного движения и военного дела.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1931 году значкистами ГТО стали 24 тысячи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физкультурников, в 1932-м — 465 тысяч и в 1933 году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835 тысяч физкультурников.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В 1932 году была введена 2-я ступень комплекса ГТО,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содержащая   25 норм:      3  теоретических требования и 22   практических    испытания по различным       видам физических     упражнений.     Она    была   значительно сложнее.    Сдать   все нормативы        можно            было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только при условии систематических тренировок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950</TotalTime>
  <Words>3060</Words>
  <Application>Microsoft Office PowerPoint</Application>
  <PresentationFormat>Экран (4:3)</PresentationFormat>
  <Paragraphs>336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Солнцестояние</vt:lpstr>
      <vt:lpstr>  Школа 1959Государственное бюджетное общеобразовательное учреждение города Москвы "Школа № 1959 «Дети мира»    ПРОЭКТ  «Система внедрения и реализации комплекса ГТО в  практику работы образовательной организации»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Примерные условия получения знаков ГТО.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дополнительного образования (повышения квалификации)  «Центр профессионального развития» г. Химки  Итоговый практико-значимый проект  «Система внедрения и реализации комплекса ГТО в средней » по курсу вариативного учебного модуля «Проектирование рабочей программы по физической культуре и формирование универсальных учебных действий в начальной школе» (72ч.)</dc:title>
  <dc:creator>User</dc:creator>
  <cp:lastModifiedBy>User</cp:lastModifiedBy>
  <cp:revision>103</cp:revision>
  <dcterms:modified xsi:type="dcterms:W3CDTF">2018-01-28T17:20:14Z</dcterms:modified>
</cp:coreProperties>
</file>